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5"/>
  </p:notesMasterIdLst>
  <p:sldIdLst>
    <p:sldId id="258" r:id="rId2"/>
    <p:sldId id="267" r:id="rId3"/>
    <p:sldId id="277" r:id="rId4"/>
    <p:sldId id="278" r:id="rId5"/>
    <p:sldId id="279" r:id="rId6"/>
    <p:sldId id="280" r:id="rId7"/>
    <p:sldId id="281" r:id="rId8"/>
    <p:sldId id="283" r:id="rId9"/>
    <p:sldId id="284" r:id="rId10"/>
    <p:sldId id="286" r:id="rId11"/>
    <p:sldId id="282" r:id="rId12"/>
    <p:sldId id="287" r:id="rId13"/>
    <p:sldId id="288" r:id="rId14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79436" autoAdjust="0"/>
  </p:normalViewPr>
  <p:slideViewPr>
    <p:cSldViewPr snapToGrid="0">
      <p:cViewPr varScale="1">
        <p:scale>
          <a:sx n="80" d="100"/>
          <a:sy n="80" d="100"/>
        </p:scale>
        <p:origin x="243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11916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7CDC5-5A4E-CCEF-43C1-AE228913F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9023E3-996A-2F60-8197-3661FB3FC4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F02E27-0474-DF88-BF3B-C4CE085F19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CACB24-3939-A616-7580-3C5615C3C40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16457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2715CC-4E81-8B0E-B959-C015E3C73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160B3F-4F21-C4DB-4AE4-7BC505ECF6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6EF5B3-1260-4A9D-759B-8F1A1C5917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244F00-7085-BBD2-B239-576604CB90D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95800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FCF35-6DFA-403A-93D6-F730D2BB95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52585E-776B-34F3-689A-B5E433D08B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05AC4D-09D9-0133-D710-F1D8C5E829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42A11D-1BD4-AB0F-2AC0-1EB3B817122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893732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6B30A-EDA1-94B3-8F5F-1D088B337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824428-8C8F-B041-C85B-0779EAB065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E55465-732D-363A-B6BC-08CEEBAAD5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30BBBE-9C5B-33E0-9A62-4E3D4B8D3EA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1933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F9D97-6781-D5D3-77A5-A378FC1D6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4A5034-44B2-D3DB-CD05-4F8EF44AE4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412330-8F1B-C20C-F659-293230EC34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1B0C1C-2408-DCA1-B905-9A92F78F65A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8278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2FDED-C976-CBEE-CB9F-DF4A5FCE9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11A89D-C75A-9BC2-7D56-9D4496CE6C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654D45-E6B1-0B96-AEC7-C13E8E29EB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AD2579-0410-CBED-D630-04AFED3CB2D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89862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ACDA5-8DBC-D5A6-4351-D0120F94B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8EAA80-5387-C74C-A6B8-4C6FCFF918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AB4E2C-F686-5CA3-32C4-562AB7A60D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6F2EBA-9691-2C74-FD52-95B15970E6D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317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55162-971C-1D3C-39CC-FB89200B3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317A45-E551-5192-09C3-418E72D166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8210FE-84D8-BED4-662C-3053ED12FB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3DC78E-6402-71FC-8891-7CAD238E8DA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0079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4BFC9-925D-D9D1-4F0F-7B75A4472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988BEC-5B8D-886B-9C67-D4B5F540ED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767FDC-1835-994F-47DB-89A88FEC08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C56983-C419-50B8-F8AA-603BAF9F2CA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009290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FF18F-1A6D-3CF9-C5FC-DA6DE715D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E369F6-8186-DF7B-65F4-57CAFA5B25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78E1FE-EEA4-2B62-6CE0-CF2AF4F86C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B19D7-0153-369A-716B-159D471BA1D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28658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6EA6E-001D-14FB-E3D2-BAD05F295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87767F-A23A-44C7-33F4-7D41DF7FF8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C44B36-A00A-6650-1659-4EFBC7F143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640AB1-267F-3AB2-A933-36BE17EF8BF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69853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B3D7AA-0B98-F9B9-9922-025404D76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934E96-BECF-4FB0-4FB5-AE87F574B0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A6805E-B2E3-7EE1-5F59-E8E009DCD4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0AC7C4-0D35-2D73-2196-A5853B64E9E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4705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4487821" y="3382144"/>
            <a:ext cx="7224803" cy="1542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4487820" y="5038328"/>
            <a:ext cx="7224804" cy="1126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560"/>
              </a:spcBef>
              <a:spcAft>
                <a:spcPts val="0"/>
              </a:spcAft>
              <a:buClr>
                <a:srgbClr val="00B050"/>
              </a:buClr>
              <a:buSzPts val="2800"/>
              <a:buFont typeface="Verdana"/>
              <a:buNone/>
              <a:defRPr sz="28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 rot="5400000">
            <a:off x="8265699" y="2809463"/>
            <a:ext cx="5851525" cy="781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 rot="5400000">
            <a:off x="3072337" y="-1410000"/>
            <a:ext cx="5073427" cy="9998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—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ctrTitle"/>
          </p:nvPr>
        </p:nvSpPr>
        <p:spPr>
          <a:xfrm>
            <a:off x="4511824" y="3645024"/>
            <a:ext cx="6864763" cy="1542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Verdana"/>
              <a:buNone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4511824" y="5403080"/>
            <a:ext cx="6864763" cy="1126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560"/>
              </a:spcBef>
              <a:spcAft>
                <a:spcPts val="0"/>
              </a:spcAft>
              <a:buClr>
                <a:srgbClr val="00B050"/>
              </a:buClr>
              <a:buSzPts val="2800"/>
              <a:buFont typeface="Verdana"/>
              <a:buNone/>
              <a:defRPr sz="28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ctrTitle"/>
          </p:nvPr>
        </p:nvSpPr>
        <p:spPr>
          <a:xfrm>
            <a:off x="4511824" y="3399136"/>
            <a:ext cx="6864763" cy="1542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ubTitle" idx="1"/>
          </p:nvPr>
        </p:nvSpPr>
        <p:spPr>
          <a:xfrm>
            <a:off x="4511824" y="5110336"/>
            <a:ext cx="6864763" cy="1126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560"/>
              </a:spcBef>
              <a:spcAft>
                <a:spcPts val="0"/>
              </a:spcAft>
              <a:buClr>
                <a:srgbClr val="00B050"/>
              </a:buClr>
              <a:buSzPts val="2800"/>
              <a:buFont typeface="Verdana"/>
              <a:buNone/>
              <a:defRPr sz="28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791744" y="274638"/>
            <a:ext cx="7790656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609600" y="1124744"/>
            <a:ext cx="10972800" cy="5184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—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609600" y="1124744"/>
            <a:ext cx="10972800" cy="5184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—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3791744" y="274638"/>
            <a:ext cx="7790656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ftr" idx="11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3791744" y="274638"/>
            <a:ext cx="7790656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ftr" idx="11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>
            <a:spLocks noGrp="1"/>
          </p:cNvSpPr>
          <p:nvPr>
            <p:ph type="pic" idx="2"/>
          </p:nvPr>
        </p:nvSpPr>
        <p:spPr>
          <a:xfrm>
            <a:off x="527381" y="980729"/>
            <a:ext cx="11041227" cy="5328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1"/>
          </p:nvPr>
        </p:nvSpPr>
        <p:spPr>
          <a:xfrm>
            <a:off x="527381" y="6375450"/>
            <a:ext cx="7315200" cy="3659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3791744" y="274638"/>
            <a:ext cx="7790656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 rot="5400000">
            <a:off x="3503712" y="-1769368"/>
            <a:ext cx="5184576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—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791744" y="274638"/>
            <a:ext cx="7790656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09600" y="1124744"/>
            <a:ext cx="10972800" cy="5184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—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4" r:id="rId6"/>
    <p:sldLayoutId id="2147483655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ur-lex.europa.eu/legal-content/EN/TXT/?uri=celex%3A32023L2661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E5672F-131F-1C9B-9DBC-64B1B6A75D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45810" y="3863407"/>
            <a:ext cx="7704179" cy="1542033"/>
          </a:xfrm>
        </p:spPr>
        <p:txBody>
          <a:bodyPr/>
          <a:lstStyle/>
          <a:p>
            <a:r>
              <a:rPr lang="fi-FI" dirty="0"/>
              <a:t>TEN-T </a:t>
            </a:r>
            <a:r>
              <a:rPr lang="fi-FI" dirty="0" err="1"/>
              <a:t>poliitika</a:t>
            </a:r>
            <a:r>
              <a:rPr lang="fi-FI" dirty="0"/>
              <a:t> ja </a:t>
            </a:r>
            <a:r>
              <a:rPr lang="fi-FI" dirty="0" err="1"/>
              <a:t>selle</a:t>
            </a:r>
            <a:r>
              <a:rPr lang="fi-FI" dirty="0"/>
              <a:t> roll </a:t>
            </a:r>
            <a:r>
              <a:rPr lang="fi-FI" dirty="0" err="1"/>
              <a:t>maanteetranspordis</a:t>
            </a:r>
            <a:br>
              <a:rPr lang="et-EE" dirty="0"/>
            </a:br>
            <a:br>
              <a:rPr lang="et-EE" dirty="0"/>
            </a:b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C412388-3A1F-430A-131F-192A19014A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141" y="5817523"/>
            <a:ext cx="2109716" cy="69556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F33BEEA-3B45-DD02-9136-49F2FF111B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1534" y="5534744"/>
            <a:ext cx="1853594" cy="1035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841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0DEA2-F2B2-E6AC-4B3B-A6EA0BA24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D39B0-F231-6E8C-E253-A06890500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ITS-direktiiv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91E91-6971-AC2E-F586-D3255BEEE3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Maanteetransporti mõjutavad ITS-direktiivi (</a:t>
            </a:r>
            <a:r>
              <a:rPr lang="et-EE" sz="2400" i="1" dirty="0"/>
              <a:t>2010/40/EL, muudetud </a:t>
            </a:r>
            <a:r>
              <a:rPr lang="et-EE" sz="2400" i="1" dirty="0">
                <a:hlinkClick r:id="rId3"/>
              </a:rPr>
              <a:t>2022/2560/EL</a:t>
            </a:r>
            <a:r>
              <a:rPr lang="et-EE" sz="2400" dirty="0"/>
              <a:t>) olulisemad punktid:</a:t>
            </a:r>
          </a:p>
          <a:p>
            <a:pPr marL="50800" indent="0">
              <a:buClr>
                <a:srgbClr val="00B050"/>
              </a:buClr>
              <a:buNone/>
            </a:pPr>
            <a:endParaRPr lang="et-EE" sz="2400" dirty="0"/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Digitaalne veoinfo ja e-dokumendid (</a:t>
            </a:r>
            <a:r>
              <a:rPr lang="et-EE" sz="2400" dirty="0" err="1"/>
              <a:t>eFTI</a:t>
            </a:r>
            <a:r>
              <a:rPr lang="et-EE" sz="2400" dirty="0"/>
              <a:t>, </a:t>
            </a:r>
            <a:r>
              <a:rPr lang="et-EE" sz="2400" dirty="0" err="1"/>
              <a:t>eCMR</a:t>
            </a:r>
            <a:r>
              <a:rPr lang="et-EE" sz="2400" dirty="0"/>
              <a:t>);</a:t>
            </a:r>
          </a:p>
          <a:p>
            <a:pPr lvl="2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t-EE" sz="2000" dirty="0"/>
              <a:t>toetatakse elektrooniliste transpordi- ja veodokumentide kasutamist, et vähendada paberimajandust ja kiirendada piiriülest </a:t>
            </a:r>
            <a:r>
              <a:rPr lang="et-EE" sz="2000" dirty="0" err="1"/>
              <a:t>kaubavedu</a:t>
            </a:r>
            <a:r>
              <a:rPr lang="et-EE" sz="2000" dirty="0"/>
              <a:t>.</a:t>
            </a:r>
          </a:p>
          <a:p>
            <a:pPr marL="990600" lvl="2" indent="0">
              <a:buClr>
                <a:srgbClr val="00B050"/>
              </a:buClr>
              <a:buNone/>
            </a:pPr>
            <a:endParaRPr lang="et-EE" sz="2000" dirty="0"/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Reaalaja liiklus- ja asukohaandmete kasutamine;</a:t>
            </a:r>
          </a:p>
          <a:p>
            <a:pPr lvl="2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t-EE" sz="2000" dirty="0"/>
              <a:t>Standardiseeritud liiklus- ja teeinfo võimaldab efektiivsemat marsruudi planeerimist, vähendab seisuaegu ning optimeerib kütusekulu.</a:t>
            </a:r>
          </a:p>
          <a:p>
            <a:pPr marL="990600" lvl="2" indent="0">
              <a:buClr>
                <a:srgbClr val="00B050"/>
              </a:buClr>
              <a:buNone/>
            </a:pPr>
            <a:endParaRPr lang="et-EE" sz="2000" dirty="0"/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Sõidukite ja infrastruktuuri andmevahetus (V2I, V2V);</a:t>
            </a:r>
          </a:p>
          <a:p>
            <a:pPr lvl="2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t-EE" sz="2000" dirty="0"/>
              <a:t>Parandab ohutust ja logistikaahela tõhusust, võimaldades ohtude, teeolude ja parkimiskohtade automaatset teavitust.</a:t>
            </a:r>
          </a:p>
        </p:txBody>
      </p:sp>
    </p:spTree>
    <p:extLst>
      <p:ext uri="{BB962C8B-B14F-4D97-AF65-F5344CB8AC3E}">
        <p14:creationId xmlns:p14="http://schemas.microsoft.com/office/powerpoint/2010/main" val="848005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8933D-32C7-1774-114F-3849C5CDD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8E1A-3FEE-1C77-9D63-1436B1916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ITS-direktiiv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300214-7B96-5E2D-FDD1-883BEE7E0A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Turvalised parkimisalad ja nende andmestik;</a:t>
            </a:r>
          </a:p>
          <a:p>
            <a:pPr lvl="1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t-EE" sz="2000" dirty="0"/>
              <a:t>Liikmesriigid peavad looma ja haldama turvaliste veokiparklate andmebaasi, mis toetab juhtide töö- ja puhkeaja järgimist ning ohutust.</a:t>
            </a:r>
          </a:p>
          <a:p>
            <a:pPr marL="508000" lvl="1" indent="0">
              <a:buClr>
                <a:srgbClr val="00B050"/>
              </a:buClr>
              <a:buNone/>
            </a:pPr>
            <a:endParaRPr lang="et-EE" sz="2000" dirty="0"/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Alternatiivkütuste ja laadimisvõrgu info;</a:t>
            </a:r>
          </a:p>
          <a:p>
            <a:pPr lvl="1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t-EE" sz="2000" dirty="0"/>
              <a:t>Tagatakse avalik juurdepääs CNG, LNG, elektri ja vesiniku tankimisvõrgu andmetele, mis toetab roheliste veolahenduste kasutuselevõttu.</a:t>
            </a:r>
          </a:p>
          <a:p>
            <a:pPr marL="508000" lvl="1" indent="0">
              <a:buClr>
                <a:srgbClr val="00B050"/>
              </a:buClr>
              <a:buNone/>
            </a:pPr>
            <a:endParaRPr lang="et-EE" sz="2000" dirty="0"/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 err="1"/>
              <a:t>Multimodaalsus</a:t>
            </a:r>
            <a:r>
              <a:rPr lang="et-EE" sz="2400" dirty="0"/>
              <a:t> ja logistikateenuste digitaalsus</a:t>
            </a:r>
          </a:p>
          <a:p>
            <a:pPr lvl="1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t-EE" sz="2000" dirty="0"/>
              <a:t>ITS-lahendused võimaldavad andmevahetust maantee-, raudtee-, mere- ja õhutranspordi vahel, soodustades sujuvat tarneahela toimimist.</a:t>
            </a:r>
          </a:p>
        </p:txBody>
      </p:sp>
    </p:spTree>
    <p:extLst>
      <p:ext uri="{BB962C8B-B14F-4D97-AF65-F5344CB8AC3E}">
        <p14:creationId xmlns:p14="http://schemas.microsoft.com/office/powerpoint/2010/main" val="1407602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CFD1A-AEB7-EC73-0166-3F8430ACA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D7548-4919-E86D-6C90-37ACE0477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ITS-direktiiv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B30970-1F91-73C3-25E3-ED20B9B184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Avatud andmete kasutamine ja riiklikud juurdepääsupunktid (NAP);</a:t>
            </a:r>
          </a:p>
          <a:p>
            <a:pPr lvl="2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t-EE" sz="2000" dirty="0"/>
              <a:t>Logistikasektorile olulised andmed (nt teed, piirangud, parkimine, laadimine) peavad olema avalikult ja standardiseeritult kättesaadavad.</a:t>
            </a:r>
          </a:p>
          <a:p>
            <a:pPr marL="990600" lvl="2" indent="0">
              <a:buClr>
                <a:srgbClr val="00B050"/>
              </a:buClr>
              <a:buNone/>
            </a:pPr>
            <a:endParaRPr lang="et-EE" sz="2000" dirty="0"/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Ohutus ja kriisiohje (</a:t>
            </a:r>
            <a:r>
              <a:rPr lang="et-EE" sz="2400" i="1" dirty="0" err="1"/>
              <a:t>eCall</a:t>
            </a:r>
            <a:r>
              <a:rPr lang="et-EE" sz="2400" dirty="0"/>
              <a:t>, hoiatussüsteemid);</a:t>
            </a:r>
          </a:p>
          <a:p>
            <a:pPr lvl="2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t-EE" sz="2000" dirty="0"/>
              <a:t>Automaatne hädaabiteadete edastamine ja ohuhoiatused parandavad juhtide ning veoste turvalisust.</a:t>
            </a:r>
          </a:p>
          <a:p>
            <a:pPr marL="990600" lvl="2" indent="0">
              <a:buClr>
                <a:srgbClr val="00B050"/>
              </a:buClr>
              <a:buNone/>
            </a:pPr>
            <a:endParaRPr lang="et-EE" sz="2000" dirty="0"/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Andmete kvaliteet ja ajakohasus;</a:t>
            </a:r>
          </a:p>
          <a:p>
            <a:pPr lvl="2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t-EE" sz="2000" dirty="0"/>
              <a:t>Riigid peavad tagama, et logistikaga seotud andmed oleksid täpsed, usaldusväärsed ja ühtlustatud kogu Euroopa Liidus.</a:t>
            </a:r>
          </a:p>
        </p:txBody>
      </p:sp>
    </p:spTree>
    <p:extLst>
      <p:ext uri="{BB962C8B-B14F-4D97-AF65-F5344CB8AC3E}">
        <p14:creationId xmlns:p14="http://schemas.microsoft.com/office/powerpoint/2010/main" val="32090179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1A960-474C-AE80-AA4C-DFE6BCB4C1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067E5-8C5C-13F6-BA16-382478550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ITS-direktiiv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2D7FF3-5092-BD83-EDA0-4DEA86C6CC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Üleeuroopaline koordineerimine ja rohelised koridorid;</a:t>
            </a:r>
          </a:p>
          <a:p>
            <a:pPr lvl="2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t-EE" sz="2000" dirty="0"/>
              <a:t>ITS-direktiiv seob maanteeveod TEN-T võrgustiku ja roheliste koridoridega, et tagada sujuv ja keskkonnasõbralik piiriülene </a:t>
            </a:r>
            <a:r>
              <a:rPr lang="et-EE" sz="2000" dirty="0" err="1"/>
              <a:t>kaubavedu</a:t>
            </a:r>
            <a:r>
              <a:rPr lang="et-EE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84370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7D08E9-C060-6E5F-244C-EC1ECD689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DF084-B15B-A56E-B80A-EC9DDFC32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TEN-T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EDB2F-985B-9996-0893-A5780FFDBE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TEN-T ehk </a:t>
            </a:r>
            <a:r>
              <a:rPr lang="et-EE" sz="2400" i="1" dirty="0"/>
              <a:t>Trans-</a:t>
            </a:r>
            <a:r>
              <a:rPr lang="et-EE" sz="2400" i="1" dirty="0" err="1"/>
              <a:t>European</a:t>
            </a:r>
            <a:r>
              <a:rPr lang="et-EE" sz="2400" i="1" dirty="0"/>
              <a:t> Transport Network</a:t>
            </a:r>
            <a:r>
              <a:rPr lang="et-EE" sz="2400" dirty="0"/>
              <a:t> on Euroopa Liidu üleeuroopaline transpordivõrgustik.</a:t>
            </a:r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et-EE" sz="2400" dirty="0"/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TEN-T hõlmab </a:t>
            </a:r>
            <a:r>
              <a:rPr lang="et-EE" sz="2400" b="1" dirty="0"/>
              <a:t>kõiki transpordiliike</a:t>
            </a:r>
            <a:r>
              <a:rPr lang="et-EE" sz="2400" dirty="0"/>
              <a:t>: maantee, raudtee, merendus, siseveeteed, lennundus ja logistikasõlmed.</a:t>
            </a:r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et-EE" sz="2400" dirty="0"/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13.06.2024 võttis Euroopa Liidu Nõukogu vastu määruse, milles käsitletakse liidu suuniseid </a:t>
            </a:r>
            <a:r>
              <a:rPr lang="et-EE" sz="2400" b="1" dirty="0"/>
              <a:t>üleeuroopalise transpordivõrgu</a:t>
            </a:r>
            <a:r>
              <a:rPr lang="et-EE" sz="2400" dirty="0"/>
              <a:t> (TEN-T) arendamise kohta. </a:t>
            </a:r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uue õigusakti eesmärk on luua usaldusväärne, sujuv ja kvaliteetne transpordivõrk, mis tagab </a:t>
            </a:r>
            <a:r>
              <a:rPr lang="et-EE" sz="2400" b="1" dirty="0"/>
              <a:t>kestliku </a:t>
            </a:r>
            <a:r>
              <a:rPr lang="et-EE" sz="2400" b="1" dirty="0" err="1"/>
              <a:t>ühendatuse</a:t>
            </a:r>
            <a:r>
              <a:rPr lang="et-EE" sz="2400" dirty="0"/>
              <a:t> kogu Euroopas ilma füüsiliste katkestuste, kitsaskohtade ja puuduvate ühendusteta.</a:t>
            </a:r>
          </a:p>
          <a:p>
            <a:pPr marL="50800" indent="0">
              <a:buNone/>
            </a:pPr>
            <a:endParaRPr lang="et-EE" sz="2400" dirty="0"/>
          </a:p>
          <a:p>
            <a:pPr marL="50800" indent="0">
              <a:buClr>
                <a:srgbClr val="00B050"/>
              </a:buClr>
              <a:buNone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2730249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879E4-F355-DA13-5EE8-E7366D97C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C950E-1FC3-0C83-956D-3B6DE2B99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TEN-T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BEC350-D86E-7A33-A9BE-E3BFFC88C1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Uue määrusega arendatakse ja ajakohastatakse TENT-T võrku samm-sammult, kehtestades selged tähtajad võrgu ülesehitamise lõpuleviimiseks kolmes etapis: </a:t>
            </a:r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et-EE" sz="2400" dirty="0"/>
          </a:p>
          <a:p>
            <a:pPr lvl="1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t-EE" sz="2400" dirty="0"/>
              <a:t>põhivõrk 2030. aastaks</a:t>
            </a:r>
          </a:p>
          <a:p>
            <a:pPr lvl="1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t-EE" sz="2400" dirty="0"/>
              <a:t>laiendatud põhivõrk 2040. aastaks </a:t>
            </a:r>
          </a:p>
          <a:p>
            <a:pPr lvl="1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t-EE" sz="2400" dirty="0" err="1"/>
              <a:t>üldvõrk</a:t>
            </a:r>
            <a:r>
              <a:rPr lang="et-EE" sz="2400" dirty="0"/>
              <a:t> 2050. aastaks. </a:t>
            </a:r>
          </a:p>
          <a:p>
            <a:pPr lvl="1">
              <a:buClr>
                <a:srgbClr val="00B050"/>
              </a:buClr>
              <a:buFont typeface="Courier New" panose="02070309020205020404" pitchFamily="49" charset="0"/>
              <a:buChar char="o"/>
            </a:pPr>
            <a:endParaRPr lang="et-EE" sz="2400" dirty="0"/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Eesti r</a:t>
            </a:r>
            <a:r>
              <a:rPr lang="fi-FI" sz="2400" dirty="0" err="1"/>
              <a:t>iigiteedest</a:t>
            </a:r>
            <a:r>
              <a:rPr lang="fi-FI" sz="2400" dirty="0"/>
              <a:t> on TEN-T </a:t>
            </a:r>
            <a:r>
              <a:rPr lang="fi-FI" sz="2400" dirty="0" err="1"/>
              <a:t>teid</a:t>
            </a:r>
            <a:r>
              <a:rPr lang="fi-FI" sz="2400" dirty="0"/>
              <a:t> </a:t>
            </a:r>
            <a:r>
              <a:rPr lang="fi-FI" sz="2400" dirty="0" err="1"/>
              <a:t>kokku</a:t>
            </a:r>
            <a:r>
              <a:rPr lang="fi-FI" sz="2400" dirty="0"/>
              <a:t> 1</a:t>
            </a:r>
            <a:r>
              <a:rPr lang="et-EE" sz="2400" dirty="0"/>
              <a:t> </a:t>
            </a:r>
            <a:r>
              <a:rPr lang="fi-FI" sz="2400" dirty="0"/>
              <a:t>289 km.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2984179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DA620-3022-FE72-5A88-E069D83C7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CA939-A485-3DF4-C840-3C7BAA5D1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Nõuded TEN-T taristule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CF63F9-7FD6-CBB0-C88E-612D93E3C1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TEN-T võrgustiku taristule esitatavad nõuded täidavad kahte põhilist eesmärki:</a:t>
            </a:r>
          </a:p>
          <a:p>
            <a:pPr lvl="1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t-EE" sz="2400" dirty="0"/>
              <a:t>kõik transporditaristu kasutajad saaksid kogu Euroopa Liidu territooriumil kasutada tõhusat, töökindlat ja kõrge jõudlusega taristut</a:t>
            </a:r>
            <a:r>
              <a:rPr lang="et-EE" dirty="0"/>
              <a:t>. 	</a:t>
            </a:r>
          </a:p>
          <a:p>
            <a:pPr lvl="2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t-EE" sz="2000" dirty="0"/>
              <a:t>sellise taristu olemasolu on ülioluline Euroopa majandusarengu, konkurentsivõime ning liidu ühtsuse ja sidususe tagamiseks.</a:t>
            </a:r>
          </a:p>
          <a:p>
            <a:pPr marL="508000" lvl="1" indent="0">
              <a:buClr>
                <a:srgbClr val="00B050"/>
              </a:buClr>
              <a:buNone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172833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1B4BE-E647-341D-4A8E-0BA646B9D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169AD-7AFC-7E4D-2C04-2B781F694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Nõuded TEN-T taristule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BBBB9E-C0E4-3FB6-E063-63B2CA6408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t-EE" sz="2400" dirty="0"/>
              <a:t>kestlikumate transpordivormide arendamine</a:t>
            </a:r>
            <a:r>
              <a:rPr lang="et-EE" dirty="0"/>
              <a:t>. </a:t>
            </a:r>
          </a:p>
          <a:p>
            <a:pPr lvl="2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t-EE" sz="2000" dirty="0"/>
              <a:t>nõuete rakendamine vähendab transpordist tulenevaid kasvuhoonegaaside heitmeid ja suurendab taristu vastupanuvõimet kliimamuutuste mõjudele;</a:t>
            </a:r>
          </a:p>
          <a:p>
            <a:pPr marL="990600" lvl="2" indent="0">
              <a:buClr>
                <a:srgbClr val="00B050"/>
              </a:buClr>
              <a:buNone/>
            </a:pPr>
            <a:r>
              <a:rPr lang="et-EE" sz="2000" dirty="0"/>
              <a:t> </a:t>
            </a:r>
          </a:p>
          <a:p>
            <a:pPr lvl="2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t-EE" sz="2000" dirty="0"/>
              <a:t>selle tulemusel võivad </a:t>
            </a:r>
            <a:r>
              <a:rPr lang="et-EE" sz="2000" dirty="0" err="1"/>
              <a:t>nn.rohelisemad</a:t>
            </a:r>
            <a:r>
              <a:rPr lang="et-EE" sz="2000" dirty="0"/>
              <a:t> transpordilahendused pakkuda konkurentsivõimelisi teenuseid.</a:t>
            </a:r>
          </a:p>
          <a:p>
            <a:pPr lvl="1">
              <a:buClr>
                <a:srgbClr val="00B050"/>
              </a:buClr>
              <a:buFont typeface="Courier New" panose="02070309020205020404" pitchFamily="49" charset="0"/>
              <a:buChar char="o"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971676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C4A0A-3EE8-0A90-C4E3-A09B9DC56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EE1A3-8053-551F-F85F-01402A4F4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Nõuded TEN-T taristule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44375D-2C06-742A-329A-6D23DCC0CA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TEN-T poliitika loob Euroopa transpordile selge strateegilise raamistiku, milles maanteetransport täidab ühendaja ja toetaja rolli. </a:t>
            </a:r>
          </a:p>
          <a:p>
            <a:pPr lvl="1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t-EE" sz="2400" dirty="0"/>
              <a:t>maanteetransport jääb alati logistikavõrgustiku keskseks osaks, kuid liigub järk-järgult puhtamate, ohutumate ja digitaalsete lahenduste suunas.</a:t>
            </a:r>
          </a:p>
        </p:txBody>
      </p:sp>
    </p:spTree>
    <p:extLst>
      <p:ext uri="{BB962C8B-B14F-4D97-AF65-F5344CB8AC3E}">
        <p14:creationId xmlns:p14="http://schemas.microsoft.com/office/powerpoint/2010/main" val="1188946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EE89E-B4AC-CE60-0FE6-C62DF7891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84E16-4106-D6E9-109A-346010DE7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Digitaalse taristu roll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A59485-4106-4AE7-6798-555FBC4D9B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Digilahendused on TEN-T poliitika keskne osa, mille eesmärk on muuta Euroopa transpordivõrgustik </a:t>
            </a:r>
            <a:r>
              <a:rPr lang="et-EE" sz="2400" b="1" dirty="0"/>
              <a:t>targemaks</a:t>
            </a:r>
            <a:r>
              <a:rPr lang="et-EE" sz="2400" dirty="0"/>
              <a:t>, </a:t>
            </a:r>
            <a:r>
              <a:rPr lang="et-EE" sz="2400" b="1" dirty="0"/>
              <a:t>tõhusamaks</a:t>
            </a:r>
            <a:r>
              <a:rPr lang="et-EE" sz="2400" dirty="0"/>
              <a:t> ja </a:t>
            </a:r>
            <a:r>
              <a:rPr lang="et-EE" sz="2400" b="1" dirty="0"/>
              <a:t>keskkonnasäästlikumaks</a:t>
            </a:r>
            <a:r>
              <a:rPr lang="et-EE" sz="2400" dirty="0"/>
              <a:t>. </a:t>
            </a:r>
          </a:p>
          <a:p>
            <a:pPr marL="50800" indent="0">
              <a:buClr>
                <a:srgbClr val="00B050"/>
              </a:buClr>
              <a:buNone/>
            </a:pPr>
            <a:endParaRPr lang="et-EE" sz="2400" dirty="0"/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TEN-T käsitleb lisaks füüsilisele taristule ka andmepõhist juhtimist, automaatikat ja reaalajas infovahetust, mis aitavad suurendada transpordisüsteemi töökindlust ja vähendada keskkonnamõju.</a:t>
            </a:r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et-EE" sz="2400" dirty="0"/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Digitaliseerimine </a:t>
            </a:r>
            <a:r>
              <a:rPr lang="et-EE" sz="2400" b="1" dirty="0"/>
              <a:t>võimaldab optimeerida </a:t>
            </a:r>
            <a:r>
              <a:rPr lang="et-EE" sz="2400" dirty="0"/>
              <a:t>logistikat, vältida ummikuid, parandada ohutust ja toetada kliimaneutraalsuse eesmärke</a:t>
            </a:r>
          </a:p>
        </p:txBody>
      </p:sp>
    </p:spTree>
    <p:extLst>
      <p:ext uri="{BB962C8B-B14F-4D97-AF65-F5344CB8AC3E}">
        <p14:creationId xmlns:p14="http://schemas.microsoft.com/office/powerpoint/2010/main" val="3816077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34EB0-89D7-9E26-5470-D1B8A85F2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0A301-F468-BFA3-DEAA-A81E1E43E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Digitaalse taristu roll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6907D2-F019-7140-7DAF-4508284D49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Digitaalsete tehnoloogiate kasutuselevõtt muudab tänapäevaseid transpordisüsteeme järjest </a:t>
            </a:r>
            <a:r>
              <a:rPr lang="et-EE" sz="2400" b="1" dirty="0"/>
              <a:t>intelligentsemaks</a:t>
            </a:r>
            <a:r>
              <a:rPr lang="et-EE" sz="2400" dirty="0"/>
              <a:t> ja tõhusamaks. </a:t>
            </a:r>
          </a:p>
          <a:p>
            <a:pPr marL="50800" indent="0">
              <a:buClr>
                <a:srgbClr val="00B050"/>
              </a:buClr>
              <a:buNone/>
            </a:pPr>
            <a:endParaRPr lang="et-EE" sz="2400" dirty="0"/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Need võimaldavad liikluse juhtimist andmepõhiste lahenduste abil, reaalajas info vahetamist ning automatiseeritud protsesside rakendamist, mis parandavad ohutust ja vähendavad keskkonnamõju.</a:t>
            </a:r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et-EE" sz="2400" dirty="0"/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b="1" dirty="0"/>
              <a:t>ITS </a:t>
            </a:r>
            <a:r>
              <a:rPr lang="et-EE" sz="2400" dirty="0"/>
              <a:t>ehk </a:t>
            </a:r>
            <a:r>
              <a:rPr lang="et-EE" sz="2400" b="1" dirty="0"/>
              <a:t>intelligentne transpordisüsteem </a:t>
            </a:r>
            <a:r>
              <a:rPr lang="et-EE" sz="2400" dirty="0"/>
              <a:t>on tehnoloogia abil juhitav liiklus- ja transpordilahendus, mis muudab liikumise nutikamaks, turvalisemaks ja sujuvamaks.</a:t>
            </a:r>
          </a:p>
          <a:p>
            <a:pPr marL="50800" indent="0">
              <a:buClr>
                <a:srgbClr val="00B050"/>
              </a:buClr>
              <a:buNone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2081479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5AD9B-ED3F-43DC-6E9E-CCCA17062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312EC-AFE8-07BF-CFF4-9F796F382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Digitaalse taristu roll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029E4E-CBDB-5B2C-B05D-CAEFDC8AD1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ITS on lahutamatu osa TEN-T transpordivõrgu arendusest, mille eesmärk on </a:t>
            </a:r>
            <a:r>
              <a:rPr lang="et-EE" sz="2400" b="1" dirty="0"/>
              <a:t>tagada</a:t>
            </a:r>
            <a:r>
              <a:rPr lang="et-EE" sz="2400" dirty="0"/>
              <a:t> kogu Euroopas tõhus, turvaline ja kliimaneutraalne liikuvus. </a:t>
            </a:r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et-EE" sz="2400" dirty="0"/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TEN-T hõlmab lisaks füüsilisele taristule ka </a:t>
            </a:r>
            <a:r>
              <a:rPr lang="et-EE" sz="2400" b="1" dirty="0"/>
              <a:t>andmetel põhinevat </a:t>
            </a:r>
            <a:r>
              <a:rPr lang="et-EE" sz="2400" dirty="0"/>
              <a:t>juhtimist, automaatikat ning reaalajas teabevahetust, mis moodustavad </a:t>
            </a:r>
            <a:r>
              <a:rPr lang="et-EE" sz="2400" dirty="0" err="1"/>
              <a:t>ITS-i</a:t>
            </a:r>
            <a:r>
              <a:rPr lang="et-EE" sz="2400" dirty="0"/>
              <a:t> peamised elemendid. </a:t>
            </a:r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et-EE" sz="2400" dirty="0"/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Eestis vastutab </a:t>
            </a:r>
            <a:r>
              <a:rPr lang="et-EE" sz="2400" b="1" dirty="0"/>
              <a:t>Transpordiamet</a:t>
            </a:r>
            <a:r>
              <a:rPr lang="et-EE" sz="2400" dirty="0"/>
              <a:t> intelligentsete transpordisüsteemide (ITS) arendamise ja rakendamise eest maanteetranspordis.</a:t>
            </a:r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959299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1013</TotalTime>
  <Words>688</Words>
  <Application>Microsoft Office PowerPoint</Application>
  <PresentationFormat>Widescreen</PresentationFormat>
  <Paragraphs>91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Verdana</vt:lpstr>
      <vt:lpstr>Wingdings</vt:lpstr>
      <vt:lpstr>Office Theme</vt:lpstr>
      <vt:lpstr>TEN-T poliitika ja selle roll maanteetranspordis  </vt:lpstr>
      <vt:lpstr>TEN-T</vt:lpstr>
      <vt:lpstr>TEN-T</vt:lpstr>
      <vt:lpstr>Nõuded TEN-T taristule</vt:lpstr>
      <vt:lpstr>Nõuded TEN-T taristule</vt:lpstr>
      <vt:lpstr>Nõuded TEN-T taristule</vt:lpstr>
      <vt:lpstr>Digitaalse taristu roll</vt:lpstr>
      <vt:lpstr>Digitaalse taristu roll</vt:lpstr>
      <vt:lpstr>Digitaalse taristu roll</vt:lpstr>
      <vt:lpstr>ITS-direktiiv</vt:lpstr>
      <vt:lpstr>ITS-direktiiv</vt:lpstr>
      <vt:lpstr>ITS-direktiiv</vt:lpstr>
      <vt:lpstr>ITS-direktiiv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Kirke Williamson</dc:creator>
  <cp:lastModifiedBy>Kirke Williamson</cp:lastModifiedBy>
  <cp:revision>25</cp:revision>
  <dcterms:modified xsi:type="dcterms:W3CDTF">2025-10-21T10:58:42Z</dcterms:modified>
</cp:coreProperties>
</file>