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3" r:id="rId5"/>
    <p:sldId id="270" r:id="rId6"/>
    <p:sldId id="271" r:id="rId7"/>
    <p:sldId id="258" r:id="rId8"/>
    <p:sldId id="259" r:id="rId9"/>
    <p:sldId id="260" r:id="rId10"/>
    <p:sldId id="262" r:id="rId11"/>
    <p:sldId id="263" r:id="rId12"/>
    <p:sldId id="264" r:id="rId13"/>
    <p:sldId id="265" r:id="rId14"/>
    <p:sldId id="291" r:id="rId15"/>
    <p:sldId id="266" r:id="rId16"/>
    <p:sldId id="272" r:id="rId17"/>
    <p:sldId id="267" r:id="rId18"/>
    <p:sldId id="274" r:id="rId19"/>
    <p:sldId id="296" r:id="rId20"/>
    <p:sldId id="297" r:id="rId21"/>
    <p:sldId id="288" r:id="rId22"/>
    <p:sldId id="275" r:id="rId23"/>
    <p:sldId id="289" r:id="rId24"/>
    <p:sldId id="279" r:id="rId25"/>
    <p:sldId id="298" r:id="rId26"/>
    <p:sldId id="292" r:id="rId27"/>
    <p:sldId id="293" r:id="rId28"/>
    <p:sldId id="294" r:id="rId29"/>
    <p:sldId id="295" r:id="rId30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3521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0648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4693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63573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8711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7717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282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0190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6746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31265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0419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7D6C1-6510-437C-A279-587EA1451CA5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C9218-C301-41C8-BD3A-583A9948819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6043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AhV3xG0i8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91544" y="90153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Investeeringute </a:t>
            </a:r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eelarvestamine</a:t>
            </a:r>
            <a:endParaRPr lang="et-EE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450024" y="757796"/>
            <a:ext cx="1123397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Investeeringute eelarvestamine kujutab endast otsuste langetamise protsessi projektidesse tehtavate investeeringute kohta. </a:t>
            </a:r>
            <a:endParaRPr lang="et-EE" sz="2400" dirty="0" smtClean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Projektist saadavaid tulusid võrreldakse projekti maksumusega. </a:t>
            </a:r>
            <a:endParaRPr lang="et-EE" sz="2400" dirty="0" smtClean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Mitme alternatiivse projekti puhul võrreldakse </a:t>
            </a: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erinevad investeerimisvõimalusi omavahel, et valida kõige kasulikum projekt. 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t-EE" sz="2400" dirty="0">
              <a:latin typeface="Bookman Old Style" pitchFamily="18" charset="0"/>
              <a:cs typeface="Arial" pitchFamily="34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Reeglina hinnatakse projekte nendega seonduvast rahakäibest, mitte aga raamatupidamislikust kasumist. </a:t>
            </a:r>
            <a:endParaRPr lang="et-EE" sz="2400" dirty="0" smtClean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Investeeringu peamiseks kriteeriumiks on tasuvusmäär, milleks on investori poolt oodatav tulumäär. Ettevõtte puhul on selleks kapitali hind.</a:t>
            </a: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73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73115" y="621732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Projekti diskonteeritud </a:t>
            </a:r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tasuvusaja meetod 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53501" y="1484457"/>
            <a:ext cx="1206882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t-EE" sz="2400" b="1" dirty="0">
                <a:latin typeface="Bookman Old Style" pitchFamily="18" charset="0"/>
              </a:rPr>
              <a:t>Diskonteeritud tasuvusaja </a:t>
            </a:r>
            <a:r>
              <a:rPr lang="en-US" sz="2400" i="1" dirty="0" smtClean="0">
                <a:latin typeface="Bookman Old Style" pitchFamily="18" charset="0"/>
              </a:rPr>
              <a:t>(discounted payback, adjusted payback</a:t>
            </a:r>
            <a:r>
              <a:rPr lang="en-US" sz="2400" dirty="0" smtClean="0">
                <a:latin typeface="Bookman Old Style" pitchFamily="18" charset="0"/>
              </a:rPr>
              <a:t>)</a:t>
            </a:r>
            <a:r>
              <a:rPr lang="en-US" sz="2400" b="1" dirty="0" smtClean="0">
                <a:latin typeface="Bookman Old Style" pitchFamily="18" charset="0"/>
              </a:rPr>
              <a:t> </a:t>
            </a:r>
            <a:r>
              <a:rPr lang="et-EE" sz="2400" dirty="0" smtClean="0">
                <a:latin typeface="Bookman Old Style" pitchFamily="18" charset="0"/>
              </a:rPr>
              <a:t>– </a:t>
            </a:r>
            <a:r>
              <a:rPr lang="et-EE" sz="2400" dirty="0">
                <a:latin typeface="Bookman Old Style" pitchFamily="18" charset="0"/>
              </a:rPr>
              <a:t>on sama, mis tasuvusaja meetod, kuid erinevuseks on diskonteeritud rahakäibe kasutamine. </a:t>
            </a:r>
          </a:p>
        </p:txBody>
      </p:sp>
      <p:sp>
        <p:nvSpPr>
          <p:cNvPr id="8" name="Ristkülik 7"/>
          <p:cNvSpPr/>
          <p:nvPr/>
        </p:nvSpPr>
        <p:spPr>
          <a:xfrm>
            <a:off x="0" y="2831354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400" dirty="0">
                <a:latin typeface="Bookman Old Style" pitchFamily="18" charset="0"/>
              </a:rPr>
              <a:t>Tulevased laekumised ja maksed diskonteeritakse </a:t>
            </a:r>
            <a:r>
              <a:rPr lang="et-EE" sz="2400" dirty="0" err="1" smtClean="0">
                <a:latin typeface="Bookman Old Style" pitchFamily="18" charset="0"/>
              </a:rPr>
              <a:t>nüüdisväärtusesse</a:t>
            </a:r>
            <a:r>
              <a:rPr lang="et-EE" sz="2400" dirty="0" smtClean="0">
                <a:latin typeface="Bookman Old Style" pitchFamily="18" charset="0"/>
              </a:rPr>
              <a:t> </a:t>
            </a:r>
            <a:r>
              <a:rPr lang="et-EE" sz="2400" dirty="0" err="1" smtClean="0">
                <a:latin typeface="Bookman Old Style" pitchFamily="18" charset="0"/>
              </a:rPr>
              <a:t>alloleva</a:t>
            </a:r>
            <a:r>
              <a:rPr lang="et-EE" sz="2400" dirty="0" smtClean="0">
                <a:latin typeface="Bookman Old Style" pitchFamily="18" charset="0"/>
              </a:rPr>
              <a:t> valemi abil või kasutades ajaväärtuse tabeleid.</a:t>
            </a:r>
            <a:r>
              <a:rPr lang="et-EE" sz="2400" b="1" dirty="0" smtClean="0">
                <a:latin typeface="Bookman Old Style" pitchFamily="18" charset="0"/>
              </a:rPr>
              <a:t> </a:t>
            </a:r>
            <a:endParaRPr lang="et-EE" sz="2400" dirty="0">
              <a:latin typeface="Bookman Old Style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905424" y="3835356"/>
                <a:ext cx="1991764" cy="759375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𝑃𝑉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𝐶𝐹</m:t>
                          </m:r>
                        </m:num>
                        <m:den>
                          <m:sSup>
                            <m:sSupPr>
                              <m:ctrlP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t-EE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424" y="3835356"/>
                <a:ext cx="1991764" cy="759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8066" y="5074919"/>
                <a:ext cx="4408258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t-EE" sz="2400" dirty="0" smtClean="0">
                    <a:latin typeface="Bookman Old Style" panose="02050604050505020204" pitchFamily="18" charset="0"/>
                  </a:rPr>
                  <a:t>PV – </a:t>
                </a:r>
                <a:r>
                  <a:rPr lang="et-EE" sz="2400" dirty="0" err="1" smtClean="0">
                    <a:latin typeface="Bookman Old Style" panose="02050604050505020204" pitchFamily="18" charset="0"/>
                  </a:rPr>
                  <a:t>nüüdisväärtus</a:t>
                </a:r>
                <a:endParaRPr lang="et-EE" sz="2400" dirty="0" smtClean="0">
                  <a:latin typeface="Bookman Old Style" panose="02050604050505020204" pitchFamily="18" charset="0"/>
                </a:endParaRPr>
              </a:p>
              <a:p>
                <a:r>
                  <a:rPr lang="et-EE" sz="2400" dirty="0" smtClean="0">
                    <a:latin typeface="Bookman Old Style" panose="02050604050505020204" pitchFamily="18" charset="0"/>
                  </a:rPr>
                  <a:t>CF – vaba rahavoog</a:t>
                </a:r>
              </a:p>
              <a:p>
                <a:r>
                  <a:rPr lang="et-EE" sz="2400" dirty="0" smtClean="0">
                    <a:latin typeface="Bookman Old Style" panose="02050604050505020204" pitchFamily="18" charset="0"/>
                  </a:rPr>
                  <a:t>n – periood</a:t>
                </a:r>
                <a:endParaRPr lang="et-EE" sz="2400" dirty="0">
                  <a:latin typeface="Bookman Old Style" panose="02050604050505020204" pitchFamily="18" charset="0"/>
                </a:endParaRPr>
              </a:p>
              <a:p>
                <a:r>
                  <a:rPr lang="et-EE" sz="2400" dirty="0" smtClean="0">
                    <a:latin typeface="Bookman Old Style" panose="02050604050505020204" pitchFamily="18" charset="0"/>
                  </a:rPr>
                  <a:t>Diskonteerimistegur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t-E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t-EE" sz="24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66" y="5074919"/>
                <a:ext cx="4408258" cy="1569660"/>
              </a:xfrm>
              <a:prstGeom prst="rect">
                <a:avLst/>
              </a:prstGeom>
              <a:blipFill>
                <a:blip r:embed="rId3"/>
                <a:stretch>
                  <a:fillRect l="-2213" t="-2326" b="-8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ealkiri 1"/>
          <p:cNvSpPr txBox="1">
            <a:spLocks/>
          </p:cNvSpPr>
          <p:nvPr/>
        </p:nvSpPr>
        <p:spPr>
          <a:xfrm>
            <a:off x="1616366" y="22835"/>
            <a:ext cx="1015669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Investeeringute tasuvusarvutuste meetodid</a:t>
            </a:r>
            <a:endParaRPr lang="et-EE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83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91544" y="0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Projekti diskonteeritud </a:t>
            </a:r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tasuvusaja meetod 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172738" y="575131"/>
            <a:ext cx="11785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t-EE" sz="2000" b="1" dirty="0">
                <a:latin typeface="Bookman Old Style" pitchFamily="18" charset="0"/>
              </a:rPr>
              <a:t>Näide </a:t>
            </a:r>
            <a:endParaRPr lang="et-EE" sz="2000" dirty="0">
              <a:latin typeface="Bookman Old Style" pitchFamily="18" charset="0"/>
            </a:endParaRPr>
          </a:p>
        </p:txBody>
      </p:sp>
      <p:sp>
        <p:nvSpPr>
          <p:cNvPr id="10" name="Ristkülik 9"/>
          <p:cNvSpPr/>
          <p:nvPr/>
        </p:nvSpPr>
        <p:spPr>
          <a:xfrm>
            <a:off x="-1" y="975241"/>
            <a:ext cx="124184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dirty="0">
                <a:latin typeface="Bookman Old Style" pitchFamily="18" charset="0"/>
              </a:rPr>
              <a:t>Esialgne investeering: 100 000 eurot</a:t>
            </a:r>
          </a:p>
          <a:p>
            <a:r>
              <a:rPr lang="et-EE" sz="2400" dirty="0">
                <a:latin typeface="Bookman Old Style" pitchFamily="18" charset="0"/>
              </a:rPr>
              <a:t>Projekt toob 10 aasta jooksul sisse 25 000 </a:t>
            </a:r>
            <a:r>
              <a:rPr lang="et-EE" sz="2400" dirty="0" smtClean="0">
                <a:latin typeface="Bookman Old Style" pitchFamily="18" charset="0"/>
              </a:rPr>
              <a:t>eurot</a:t>
            </a:r>
            <a:endParaRPr lang="et-EE" sz="2400" dirty="0">
              <a:latin typeface="Bookman Old Style" pitchFamily="18" charset="0"/>
            </a:endParaRPr>
          </a:p>
        </p:txBody>
      </p:sp>
      <p:sp>
        <p:nvSpPr>
          <p:cNvPr id="11" name="Ristkülik 10"/>
          <p:cNvSpPr/>
          <p:nvPr/>
        </p:nvSpPr>
        <p:spPr>
          <a:xfrm>
            <a:off x="60960" y="2143343"/>
            <a:ext cx="119655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400" dirty="0">
                <a:latin typeface="Bookman Old Style" pitchFamily="18" charset="0"/>
              </a:rPr>
              <a:t>Diskonteeritud tasuvusaeg arvutatakse järgmiselt </a:t>
            </a:r>
            <a:r>
              <a:rPr lang="et-EE" sz="2400" dirty="0" smtClean="0">
                <a:latin typeface="Bookman Old Style" pitchFamily="18" charset="0"/>
              </a:rPr>
              <a:t>(oletame</a:t>
            </a:r>
            <a:r>
              <a:rPr lang="et-EE" sz="2400" dirty="0">
                <a:latin typeface="Bookman Old Style" pitchFamily="18" charset="0"/>
              </a:rPr>
              <a:t>, et diskontomääraks 10%)</a:t>
            </a:r>
          </a:p>
        </p:txBody>
      </p:sp>
      <p:graphicFrame>
        <p:nvGraphicFramePr>
          <p:cNvPr id="12" name="Tabel 11"/>
          <p:cNvGraphicFramePr>
            <a:graphicFrameLocks noGrp="1"/>
          </p:cNvGraphicFramePr>
          <p:nvPr/>
        </p:nvGraphicFramePr>
        <p:xfrm>
          <a:off x="1991544" y="3068960"/>
          <a:ext cx="8208910" cy="1974172"/>
        </p:xfrm>
        <a:graphic>
          <a:graphicData uri="http://schemas.openxmlformats.org/drawingml/2006/table">
            <a:tbl>
              <a:tblPr/>
              <a:tblGrid>
                <a:gridCol w="2686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4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55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6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26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85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Näitaja: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Aasta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854"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854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Laekum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525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Diskonteerimistegur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 dirty="0" smtClean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0,909009</a:t>
                      </a:r>
                      <a:endParaRPr lang="et-EE" sz="1400" b="0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0,82645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0,75131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0,68301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0,62092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0,56447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854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Diskonteeritud rahakäive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22 727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20 661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18 783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17 075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15 523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14 112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525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Kumulatiivne diskonteeritud rahakäive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22 727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43 388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62 171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79 246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94 </a:t>
                      </a:r>
                      <a:r>
                        <a:rPr lang="et-EE" sz="1400" b="0" i="0" u="none" strike="noStrike" dirty="0" smtClean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770</a:t>
                      </a:r>
                      <a:endParaRPr lang="et-EE" sz="1400" b="0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862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400" b="0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istkülik 12"/>
          <p:cNvSpPr/>
          <p:nvPr/>
        </p:nvSpPr>
        <p:spPr>
          <a:xfrm>
            <a:off x="0" y="5195921"/>
            <a:ext cx="122529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200" dirty="0">
                <a:latin typeface="Bookman Old Style" pitchFamily="18" charset="0"/>
              </a:rPr>
              <a:t>Viienda aasta lõpuks on kumulatiivne rahakäive 94 770 ning esialgse investeeringu korvamiseks on vaja veel 5 230 eurot. </a:t>
            </a:r>
            <a:endParaRPr lang="et-EE" sz="2200" dirty="0" smtClean="0">
              <a:latin typeface="Bookman Old Style" pitchFamily="18" charset="0"/>
            </a:endParaRPr>
          </a:p>
          <a:p>
            <a:r>
              <a:rPr lang="et-EE" sz="2200" dirty="0" smtClean="0">
                <a:latin typeface="Bookman Old Style" pitchFamily="18" charset="0"/>
              </a:rPr>
              <a:t>Kuuenda </a:t>
            </a:r>
            <a:r>
              <a:rPr lang="et-EE" sz="2200" dirty="0">
                <a:latin typeface="Bookman Old Style" pitchFamily="18" charset="0"/>
              </a:rPr>
              <a:t>aasta diskonteeritud rahakäibeks on 14 112 eurot, seega on projekti diskonteeritud tasuvusaeg 5 aastat + 5230 : 14 112 = 5 aastat ja neli kuud.</a:t>
            </a:r>
          </a:p>
        </p:txBody>
      </p:sp>
    </p:spTree>
    <p:extLst>
      <p:ext uri="{BB962C8B-B14F-4D97-AF65-F5344CB8AC3E}">
        <p14:creationId xmlns:p14="http://schemas.microsoft.com/office/powerpoint/2010/main" val="184594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91544" y="0"/>
            <a:ext cx="7830092" cy="692696"/>
          </a:xfrm>
        </p:spPr>
        <p:txBody>
          <a:bodyPr>
            <a:normAutofit fontScale="90000"/>
          </a:bodyPr>
          <a:lstStyle/>
          <a:p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Projekti diskonteeritud </a:t>
            </a:r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tasuvusaja meetod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1524001" y="1167884"/>
            <a:ext cx="835292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t-EE" sz="2400" b="1" dirty="0">
                <a:latin typeface="Bookman Old Style" pitchFamily="18" charset="0"/>
              </a:rPr>
              <a:t>Meetodi </a:t>
            </a:r>
            <a:r>
              <a:rPr lang="et-EE" sz="2400" b="1" dirty="0" smtClean="0">
                <a:latin typeface="Bookman Old Style" pitchFamily="18" charset="0"/>
              </a:rPr>
              <a:t>plussiks on:</a:t>
            </a:r>
            <a:endParaRPr lang="et-EE" sz="24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kerge </a:t>
            </a:r>
            <a:r>
              <a:rPr lang="et-EE" sz="2400" dirty="0">
                <a:latin typeface="Bookman Old Style" pitchFamily="18" charset="0"/>
              </a:rPr>
              <a:t>mõistetavus, </a:t>
            </a: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hindamise seostamine </a:t>
            </a:r>
            <a:r>
              <a:rPr lang="et-EE" sz="2400" dirty="0" smtClean="0">
                <a:latin typeface="Bookman Old Style" pitchFamily="18" charset="0"/>
              </a:rPr>
              <a:t>rahakäibega,</a:t>
            </a:r>
            <a:endParaRPr lang="et-EE" sz="2400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võimaliku riski </a:t>
            </a:r>
            <a:r>
              <a:rPr lang="et-EE" sz="2400" dirty="0" smtClean="0">
                <a:latin typeface="Bookman Old Style" pitchFamily="18" charset="0"/>
              </a:rPr>
              <a:t>peegeldamine,</a:t>
            </a:r>
            <a:endParaRPr lang="et-EE" sz="2400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r</a:t>
            </a:r>
            <a:r>
              <a:rPr lang="et-EE" sz="2400" dirty="0" smtClean="0">
                <a:latin typeface="Bookman Old Style" pitchFamily="18" charset="0"/>
              </a:rPr>
              <a:t>aha </a:t>
            </a:r>
            <a:r>
              <a:rPr lang="et-EE" sz="2400" dirty="0">
                <a:latin typeface="Bookman Old Style" pitchFamily="18" charset="0"/>
              </a:rPr>
              <a:t>ajaväärtuse arvesse </a:t>
            </a:r>
            <a:r>
              <a:rPr lang="et-EE" sz="2400" dirty="0" smtClean="0">
                <a:latin typeface="Bookman Old Style" pitchFamily="18" charset="0"/>
              </a:rPr>
              <a:t>võtmine. </a:t>
            </a:r>
            <a:endParaRPr lang="et-EE" sz="2400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endParaRPr lang="et-EE" sz="2400" dirty="0" smtClean="0">
              <a:latin typeface="Bookman Old Style" pitchFamily="18" charset="0"/>
            </a:endParaRPr>
          </a:p>
          <a:p>
            <a:endParaRPr lang="et-EE" sz="2400" dirty="0">
              <a:latin typeface="Bookman Old Style" pitchFamily="18" charset="0"/>
            </a:endParaRPr>
          </a:p>
          <a:p>
            <a:r>
              <a:rPr lang="et-EE" sz="2400" b="1" dirty="0">
                <a:latin typeface="Bookman Old Style" pitchFamily="18" charset="0"/>
              </a:rPr>
              <a:t>Meetodi miinused:  </a:t>
            </a:r>
          </a:p>
          <a:p>
            <a:pPr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tasuvusajale </a:t>
            </a:r>
            <a:r>
              <a:rPr lang="et-EE" sz="2400" dirty="0">
                <a:latin typeface="Bookman Old Style" pitchFamily="18" charset="0"/>
              </a:rPr>
              <a:t>järgneva rahakäibe </a:t>
            </a:r>
            <a:r>
              <a:rPr lang="et-EE" sz="2400" dirty="0" smtClean="0">
                <a:latin typeface="Bookman Old Style" pitchFamily="18" charset="0"/>
              </a:rPr>
              <a:t>ignoreerimine,</a:t>
            </a: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m</a:t>
            </a:r>
            <a:r>
              <a:rPr lang="et-EE" sz="2400" dirty="0" smtClean="0">
                <a:latin typeface="Bookman Old Style" pitchFamily="18" charset="0"/>
              </a:rPr>
              <a:t>eetod ei näita rentaablust.</a:t>
            </a:r>
            <a:endParaRPr lang="et-EE" sz="24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6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442196" y="709257"/>
            <a:ext cx="822960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PUHASNÜÜDISVÄÄRTUS </a:t>
            </a:r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/>
            </a:r>
            <a:b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</a:br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NPV – </a:t>
            </a:r>
            <a:r>
              <a:rPr lang="en-US" sz="2800" b="1" i="1" dirty="0" smtClean="0">
                <a:solidFill>
                  <a:srgbClr val="00B050"/>
                </a:solidFill>
                <a:latin typeface="Bookman Old Style" pitchFamily="18" charset="0"/>
              </a:rPr>
              <a:t>net present value</a:t>
            </a:r>
            <a:endParaRPr lang="en-US" sz="2800" i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84017" y="1905506"/>
            <a:ext cx="1202396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t-EE" sz="2400" dirty="0">
                <a:latin typeface="Bookman Old Style" pitchFamily="18" charset="0"/>
              </a:rPr>
              <a:t>Nüüdisväärtus näitab tulevikus saadava (makstava) raha väärtust täna</a:t>
            </a:r>
            <a:r>
              <a:rPr lang="et-EE" sz="2400" dirty="0" smtClean="0">
                <a:latin typeface="Bookman Old Style" pitchFamily="18" charset="0"/>
              </a:rPr>
              <a:t>.</a:t>
            </a:r>
          </a:p>
          <a:p>
            <a:pPr algn="just"/>
            <a:r>
              <a:rPr lang="et-EE" sz="2400" dirty="0" smtClean="0">
                <a:latin typeface="Bookman Old Style" pitchFamily="18" charset="0"/>
              </a:rPr>
              <a:t> </a:t>
            </a:r>
            <a:endParaRPr lang="et-EE" sz="2400" dirty="0">
              <a:latin typeface="Bookman Old Style" pitchFamily="18" charset="0"/>
            </a:endParaRPr>
          </a:p>
          <a:p>
            <a:pPr algn="just"/>
            <a:r>
              <a:rPr lang="et-EE" sz="2400" dirty="0" err="1" smtClean="0">
                <a:latin typeface="Bookman Old Style" pitchFamily="18" charset="0"/>
              </a:rPr>
              <a:t>Puhasnüüdisväärtus</a:t>
            </a:r>
            <a:r>
              <a:rPr lang="et-EE" sz="2400" dirty="0" smtClean="0">
                <a:latin typeface="Bookman Old Style" pitchFamily="18" charset="0"/>
              </a:rPr>
              <a:t> </a:t>
            </a:r>
            <a:r>
              <a:rPr lang="et-EE" sz="2400" dirty="0">
                <a:latin typeface="Bookman Old Style" pitchFamily="18" charset="0"/>
              </a:rPr>
              <a:t>võrdub projekti sissetulekute nüüdisväärtuste summa ja väljaminekute nüüdisväärtuse summa vahega.  </a:t>
            </a:r>
            <a:endParaRPr lang="et-EE" sz="2400" dirty="0" smtClean="0">
              <a:latin typeface="Bookman Old Style" pitchFamily="18" charset="0"/>
            </a:endParaRPr>
          </a:p>
          <a:p>
            <a:pPr algn="just"/>
            <a:endParaRPr lang="et-EE" sz="2400" dirty="0">
              <a:latin typeface="Bookman Old Style" pitchFamily="18" charset="0"/>
            </a:endParaRPr>
          </a:p>
          <a:p>
            <a:pPr algn="just"/>
            <a:r>
              <a:rPr lang="et-EE" sz="2400" dirty="0" smtClean="0">
                <a:latin typeface="Bookman Old Style" pitchFamily="18" charset="0"/>
              </a:rPr>
              <a:t>Kõik </a:t>
            </a:r>
            <a:r>
              <a:rPr lang="et-EE" sz="2400" dirty="0">
                <a:latin typeface="Bookman Old Style" pitchFamily="18" charset="0"/>
              </a:rPr>
              <a:t>projektist saadavad laekumised taandatakse nüüdismomendile ja nendest lahutatakse investeeringu maksumus. Saadud summa on investeeringu puhasnüüdisväärtus. </a:t>
            </a:r>
          </a:p>
        </p:txBody>
      </p:sp>
      <p:sp>
        <p:nvSpPr>
          <p:cNvPr id="10" name="Pealkiri 1"/>
          <p:cNvSpPr txBox="1">
            <a:spLocks/>
          </p:cNvSpPr>
          <p:nvPr/>
        </p:nvSpPr>
        <p:spPr>
          <a:xfrm>
            <a:off x="1174173" y="43482"/>
            <a:ext cx="1015669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Investeeringute tasuvusarvutuste meetodid</a:t>
            </a:r>
            <a:endParaRPr lang="et-EE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1" name="Pealkiri 1"/>
          <p:cNvSpPr txBox="1">
            <a:spLocks/>
          </p:cNvSpPr>
          <p:nvPr/>
        </p:nvSpPr>
        <p:spPr>
          <a:xfrm>
            <a:off x="1616366" y="5177404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t-EE" sz="2800" b="1" dirty="0" smtClean="0">
                <a:solidFill>
                  <a:srgbClr val="C00000"/>
                </a:solidFill>
                <a:latin typeface="Bookman Old Style" pitchFamily="18" charset="0"/>
              </a:rPr>
              <a:t>Üks sagedamini kasutatav meetod!</a:t>
            </a:r>
            <a:endParaRPr lang="et-EE" sz="28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4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450904" y="783180"/>
            <a:ext cx="8229600" cy="692696"/>
          </a:xfrm>
        </p:spPr>
        <p:txBody>
          <a:bodyPr>
            <a:normAutofit/>
          </a:bodyPr>
          <a:lstStyle/>
          <a:p>
            <a:pPr algn="ctr"/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PUHASNÜÜDISVÄÄRTUS NPV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48046" y="2130063"/>
            <a:ext cx="11913325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t-E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Puhasnüüdisväärtus = sissetulekute nüüdisväärtus – väljaminekute nüüdisväärtus</a:t>
            </a:r>
            <a:endParaRPr lang="et-E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843247" y="3999483"/>
            <a:ext cx="902628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Kui NPV </a:t>
            </a:r>
            <a:r>
              <a:rPr lang="et-EE" sz="2400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on positiivne, </a:t>
            </a: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võime projekti aktsepteerida.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Negatiivse NPV puhul tuleks projekt tagasi lükata. </a:t>
            </a:r>
            <a:endParaRPr lang="et-EE" sz="24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0" name="Pealkiri 1"/>
          <p:cNvSpPr txBox="1">
            <a:spLocks/>
          </p:cNvSpPr>
          <p:nvPr/>
        </p:nvSpPr>
        <p:spPr>
          <a:xfrm>
            <a:off x="1174173" y="43482"/>
            <a:ext cx="1015669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Investeeringute tasuvusarvutuste meetodid</a:t>
            </a:r>
            <a:endParaRPr lang="et-EE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5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91544" y="0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PUHASNÜÜDISVÄÄRTUS</a:t>
            </a: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74616" y="692696"/>
                <a:ext cx="11804173" cy="59016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𝑵𝑷𝑽</m:t>
                      </m:r>
                      <m:r>
                        <a:rPr lang="et-EE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𝑪𝑭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₁</m:t>
                          </m:r>
                        </m:num>
                        <m:den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𝑾𝑨𝑪𝑪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)¹</m:t>
                          </m:r>
                        </m:den>
                      </m:f>
                      <m:r>
                        <a:rPr lang="et-EE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 </m:t>
                      </m:r>
                      <m:f>
                        <m:fPr>
                          <m:ctrlP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𝑪𝑭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₂</m:t>
                          </m:r>
                        </m:num>
                        <m:den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𝑾𝑨𝑪𝑪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)²</m:t>
                          </m:r>
                        </m:den>
                      </m:f>
                      <m:r>
                        <a:rPr lang="et-EE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+……+ </m:t>
                      </m:r>
                      <m:f>
                        <m:fPr>
                          <m:ctrlP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𝑪𝑭</m:t>
                          </m:r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𝒕</m:t>
                          </m:r>
                        </m:num>
                        <m:den>
                          <m:d>
                            <m:dPr>
                              <m:ctrlPr>
                                <a:rPr lang="et-EE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t-EE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  <m:r>
                                <a:rPr lang="et-EE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t-EE" b="1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𝑾𝑨𝑪𝑪</m:t>
                              </m:r>
                            </m:e>
                          </m:d>
                          <m:r>
                            <a:rPr lang="et-EE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m:t>𝒕</m:t>
                          </m:r>
                        </m:den>
                      </m:f>
                      <m:r>
                        <a:rPr lang="et-EE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t-EE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𝑰𝑶</m:t>
                      </m:r>
                    </m:oMath>
                  </m:oMathPara>
                </a14:m>
                <a:endParaRPr lang="et-E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t-EE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sz="2400" dirty="0" smtClean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Kus </a:t>
                </a:r>
                <a:r>
                  <a:rPr lang="et-EE" sz="24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CF – tulevased rahavood perioodil t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sz="24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WACC – kaalutud keskmine kapitali hind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sz="24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  <a:t>IO</a:t>
                </a:r>
                <a:r>
                  <a:rPr lang="et-EE" sz="24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– esialgne  investeering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t-EE" sz="2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sz="2400" dirty="0" smtClean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Saab </a:t>
                </a:r>
                <a:r>
                  <a:rPr lang="et-EE" sz="2400" dirty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ka nii valemi </a:t>
                </a:r>
                <a:r>
                  <a:rPr lang="et-EE" sz="2400" dirty="0" smtClean="0">
                    <a:effectLst/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kirjutada: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𝑁𝑃𝑉</m:t>
                      </m:r>
                      <m:r>
                        <a:rPr lang="et-EE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t-EE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t-EE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t-EE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t-EE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t-EE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t-EE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t-EE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𝐶𝐹𝑡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t-EE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t-EE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1+</m:t>
                                  </m:r>
                                  <m:r>
                                    <a:rPr lang="et-EE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𝑊𝐴𝐶𝐶</m:t>
                                  </m:r>
                                </m:e>
                              </m:d>
                              <m:r>
                                <a:rPr lang="et-EE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den>
                          </m:f>
                        </m:e>
                      </m:nary>
                      <m:r>
                        <a:rPr lang="et-EE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t-EE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𝐼𝑂</m:t>
                      </m:r>
                    </m:oMath>
                  </m:oMathPara>
                </a14:m>
                <a:endParaRPr lang="et-E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sz="2400" dirty="0" smtClean="0">
                    <a:effectLst/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Kui NPV &gt; 0  – projekt vastu võtta</a:t>
                </a:r>
                <a:endParaRPr lang="et-EE" sz="2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sz="2400" dirty="0" smtClean="0">
                    <a:effectLst/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Kui </a:t>
                </a:r>
                <a:r>
                  <a:rPr lang="et-EE" sz="2400" dirty="0">
                    <a:effectLst/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NPV = 0 – tuleb edasi analüüsida</a:t>
                </a:r>
                <a:endParaRPr lang="et-EE" sz="24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sz="2400" dirty="0">
                    <a:effectLst/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Kui NPV &lt; 0 – tuleb projekt tagasi </a:t>
                </a:r>
                <a:r>
                  <a:rPr lang="et-EE" sz="2400" dirty="0" smtClean="0">
                    <a:effectLst/>
                    <a:latin typeface="Bookman Old Style" panose="020506040505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lükata</a:t>
                </a:r>
                <a:endParaRPr lang="et-EE" sz="24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16" y="692696"/>
                <a:ext cx="11804173" cy="5901680"/>
              </a:xfrm>
              <a:prstGeom prst="rect">
                <a:avLst/>
              </a:prstGeom>
              <a:blipFill>
                <a:blip r:embed="rId2"/>
                <a:stretch>
                  <a:fillRect l="-775" b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518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81200" y="107170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PUHASNÜÜDISVÄÄRTUS</a:t>
            </a: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2707" y="1186465"/>
            <a:ext cx="11193236" cy="4264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PLUSSID: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Arvestab raha ajaväärtust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t-EE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MIINUSED: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Raskem mõista kui raamatupidamisnäitajaid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Keeruline leida õiget diskontomäära (kapitalihinda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Vale kasutamise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eeldatakse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kohest projekti käivitamist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50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844966" y="476702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Rentaablusindeks</a:t>
            </a: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6271" y="1128097"/>
            <a:ext cx="1208314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Rentaablusindeks on tulevase rahakäibe nüüdisväärtuse ja alginvesteeringu suhe.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Erinevalt puhasnüüdisväärtusest, näitab rentaablusindeks suhtelist väärtust.</a:t>
            </a:r>
            <a:endParaRPr lang="et-EE" sz="2400" dirty="0"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13653" y="2694525"/>
            <a:ext cx="6513960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752601" y="6440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6271" y="3883086"/>
            <a:ext cx="1185454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Kui rentaablusindeks PI &gt; 1, võib projekti aktsepteerida. </a:t>
            </a:r>
            <a:endParaRPr lang="et-EE" sz="2400" dirty="0" smtClean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Kui </a:t>
            </a: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aga P1 &lt;1, tuleks projekt tagasi lükata.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Rentaablusindeks </a:t>
            </a: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annab </a:t>
            </a:r>
            <a:r>
              <a:rPr lang="et-EE" sz="2400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põhimõtteliselt </a:t>
            </a: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sama tulemuse kui projekti nüüdisväärtus ning tema abil saab võrrelda erineva alginvesteeringuga projekte.</a:t>
            </a:r>
            <a:endParaRPr lang="et-EE" sz="24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1" name="Pealkiri 1"/>
          <p:cNvSpPr txBox="1">
            <a:spLocks/>
          </p:cNvSpPr>
          <p:nvPr/>
        </p:nvSpPr>
        <p:spPr>
          <a:xfrm>
            <a:off x="979494" y="-48687"/>
            <a:ext cx="1015669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Investeeringute tasuvusarvutuste meetodid</a:t>
            </a:r>
            <a:endParaRPr lang="et-EE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27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505654" y="874641"/>
            <a:ext cx="9038396" cy="5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t-EE" altLang="et-EE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Sisemine tasuvuslävi (IRR)   - </a:t>
            </a:r>
            <a:r>
              <a:rPr lang="en-US" altLang="et-EE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(Internal Rate on Return)</a:t>
            </a:r>
          </a:p>
        </p:txBody>
      </p:sp>
      <p:sp>
        <p:nvSpPr>
          <p:cNvPr id="6" name="Rectangle 5"/>
          <p:cNvSpPr/>
          <p:nvPr/>
        </p:nvSpPr>
        <p:spPr>
          <a:xfrm>
            <a:off x="191477" y="2091573"/>
            <a:ext cx="118090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</a:rPr>
              <a:t>IRR on projekti sisemine tulunorm, rentaablus, intressimäär</a:t>
            </a:r>
            <a:r>
              <a:rPr lang="et-EE" sz="2400" dirty="0" smtClean="0">
                <a:latin typeface="Bookman Old Style" panose="02050604050505020204" pitchFamily="18" charset="0"/>
              </a:rPr>
              <a:t>.</a:t>
            </a:r>
          </a:p>
          <a:p>
            <a:endParaRPr lang="et-EE" sz="2400" dirty="0">
              <a:latin typeface="Bookman Old Style" panose="0205060405050502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</a:rPr>
              <a:t>Väljendatakse protsentides. </a:t>
            </a:r>
          </a:p>
          <a:p>
            <a:endParaRPr lang="et-EE" sz="2400" dirty="0" smtClean="0">
              <a:latin typeface="Bookman Old Style" panose="0205060405050502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</a:rPr>
              <a:t>Vastab küsimusele, kui suurt tulu saab investeeringuobjekti paigutatud rahalt. </a:t>
            </a:r>
            <a:endParaRPr lang="et-EE" sz="2400" dirty="0" smtClean="0">
              <a:latin typeface="Bookman Old Style" panose="02050604050505020204" pitchFamily="18" charset="0"/>
            </a:endParaRPr>
          </a:p>
          <a:p>
            <a:endParaRPr lang="et-EE" sz="2400" dirty="0" smtClean="0">
              <a:latin typeface="Bookman Old Style" panose="0205060405050502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</a:rPr>
              <a:t>Matemaatiliselt </a:t>
            </a:r>
            <a:r>
              <a:rPr lang="et-EE" sz="2400" dirty="0">
                <a:latin typeface="Bookman Old Style" panose="02050604050505020204" pitchFamily="18" charset="0"/>
              </a:rPr>
              <a:t>tähendab see diskontomäära, mis võrdsustab projekti tulevased rahavood projekti esialgse kuluga (NPV = 0</a:t>
            </a:r>
            <a:r>
              <a:rPr lang="et-EE" sz="2400" dirty="0" smtClean="0">
                <a:latin typeface="Bookman Old Style" panose="02050604050505020204" pitchFamily="18" charset="0"/>
              </a:rPr>
              <a:t>).</a:t>
            </a:r>
          </a:p>
        </p:txBody>
      </p:sp>
      <p:sp>
        <p:nvSpPr>
          <p:cNvPr id="7" name="Pealkiri 1"/>
          <p:cNvSpPr txBox="1">
            <a:spLocks/>
          </p:cNvSpPr>
          <p:nvPr/>
        </p:nvSpPr>
        <p:spPr>
          <a:xfrm>
            <a:off x="1174173" y="43482"/>
            <a:ext cx="1015669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Investeeringute tasuvusarvutuste meetodid</a:t>
            </a:r>
            <a:endParaRPr lang="et-EE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45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 bwMode="auto">
          <a:xfrm>
            <a:off x="502226" y="85153"/>
            <a:ext cx="6031436" cy="5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t-EE" altLang="et-EE" sz="2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Sisemine tasuvuslävi (IRR)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65182" y="1725169"/>
                <a:ext cx="5378652" cy="57426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𝐶𝐹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₀= </m:t>
                    </m:r>
                    <m:f>
                      <m:fPr>
                        <m:ctrlPr>
                          <a:rPr lang="et-E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sz="2400" b="0" i="1" smtClean="0">
                            <a:latin typeface="Cambria Math" panose="02040503050406030204" pitchFamily="18" charset="0"/>
                          </a:rPr>
                          <m:t>𝐶𝐹</m:t>
                        </m:r>
                        <m:r>
                          <a:rPr lang="et-EE" sz="2400" b="0" i="1" smtClean="0">
                            <a:latin typeface="Cambria Math" panose="02040503050406030204" pitchFamily="18" charset="0"/>
                          </a:rPr>
                          <m:t>₁</m:t>
                        </m:r>
                      </m:num>
                      <m:den>
                        <m:r>
                          <a:rPr lang="et-EE" sz="2400" b="0" i="1" smtClean="0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t-EE" sz="2400" b="0" i="1" smtClean="0">
                            <a:latin typeface="Cambria Math" panose="02040503050406030204" pitchFamily="18" charset="0"/>
                          </a:rPr>
                          <m:t>𝐼𝑅𝑅</m:t>
                        </m:r>
                        <m:r>
                          <a:rPr lang="et-EE" sz="2400" b="0" i="1" smtClean="0">
                            <a:latin typeface="Cambria Math" panose="02040503050406030204" pitchFamily="18" charset="0"/>
                          </a:rPr>
                          <m:t>)¹</m:t>
                        </m:r>
                      </m:den>
                    </m:f>
                  </m:oMath>
                </a14:m>
                <a:r>
                  <a:rPr lang="et-EE" sz="2400" dirty="0" smtClean="0">
                    <a:latin typeface="Bookman Old Style" panose="020506040505050202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t-E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𝐶𝐹</m:t>
                        </m:r>
                        <m:r>
                          <a:rPr lang="et-E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𝐼𝑅𝑅</m:t>
                        </m:r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t-EE" sz="2400" dirty="0" smtClean="0">
                    <a:latin typeface="Bookman Old Style" panose="02050604050505020204" pitchFamily="18" charset="0"/>
                  </a:rPr>
                  <a:t> + ...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t-E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𝐶𝐹</m:t>
                        </m:r>
                      </m:num>
                      <m:den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𝐼𝑅𝑅</m:t>
                        </m:r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)ⁿ</m:t>
                        </m:r>
                      </m:den>
                    </m:f>
                  </m:oMath>
                </a14:m>
                <a:r>
                  <a:rPr lang="et-EE" sz="2400" dirty="0" smtClean="0">
                    <a:latin typeface="Bookman Old Style" panose="02050604050505020204" pitchFamily="18" charset="0"/>
                  </a:rPr>
                  <a:t> </a:t>
                </a:r>
                <a:endParaRPr lang="et-EE" sz="24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182" y="1725169"/>
                <a:ext cx="5378652" cy="574260"/>
              </a:xfrm>
              <a:prstGeom prst="rect">
                <a:avLst/>
              </a:prstGeom>
              <a:blipFill>
                <a:blip r:embed="rId2"/>
                <a:stretch>
                  <a:fillRect t="-2105" b="-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98035" y="2012299"/>
            <a:ext cx="57979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Kus</a:t>
            </a:r>
          </a:p>
          <a:p>
            <a:r>
              <a:rPr lang="et-EE" altLang="et-EE" sz="2400" dirty="0">
                <a:latin typeface="Bookman Old Style" panose="02050604050505020204" pitchFamily="18" charset="0"/>
              </a:rPr>
              <a:t>IRR leitakse: a) proovimise teel; b) süstemaatiliste matemaatiliste meetoditega; b) finantskalkulaatoritega</a:t>
            </a:r>
            <a:endParaRPr lang="en-GB" altLang="et-EE" sz="2400" dirty="0">
              <a:latin typeface="Bookman Old Style" panose="02050604050505020204" pitchFamily="18" charset="0"/>
            </a:endParaRPr>
          </a:p>
          <a:p>
            <a:endParaRPr lang="et-EE" sz="2400" dirty="0">
              <a:latin typeface="Bookman Old Style" panose="02050604050505020204" pitchFamily="18" charset="0"/>
            </a:endParaRPr>
          </a:p>
          <a:p>
            <a:r>
              <a:rPr lang="et-EE" sz="2400" dirty="0" smtClean="0">
                <a:latin typeface="Bookman Old Style" panose="02050604050505020204" pitchFamily="18" charset="0"/>
              </a:rPr>
              <a:t>CF – perioodil </a:t>
            </a:r>
            <a:r>
              <a:rPr lang="et-EE" sz="2400" i="1" dirty="0" smtClean="0">
                <a:latin typeface="Bookman Old Style" panose="02050604050505020204" pitchFamily="18" charset="0"/>
              </a:rPr>
              <a:t>t</a:t>
            </a:r>
            <a:r>
              <a:rPr lang="et-EE" sz="2400" dirty="0" smtClean="0">
                <a:latin typeface="Bookman Old Style" panose="02050604050505020204" pitchFamily="18" charset="0"/>
              </a:rPr>
              <a:t> laekuv rahasumma</a:t>
            </a:r>
          </a:p>
          <a:p>
            <a:r>
              <a:rPr lang="et-EE" sz="2400" dirty="0" smtClean="0">
                <a:latin typeface="Bookman Old Style" panose="02050604050505020204" pitchFamily="18" charset="0"/>
              </a:rPr>
              <a:t>CF</a:t>
            </a:r>
            <a:r>
              <a:rPr lang="et-EE" sz="24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₀</a:t>
            </a:r>
            <a:r>
              <a:rPr lang="et-EE" sz="2400" dirty="0" smtClean="0">
                <a:latin typeface="Bookman Old Style" panose="02050604050505020204" pitchFamily="18" charset="0"/>
              </a:rPr>
              <a:t> - investeering (esialgsed väljaminekud)</a:t>
            </a:r>
          </a:p>
          <a:p>
            <a:r>
              <a:rPr lang="et-EE" sz="2400" i="1" dirty="0">
                <a:latin typeface="Bookman Old Style" panose="02050604050505020204" pitchFamily="18" charset="0"/>
              </a:rPr>
              <a:t>n</a:t>
            </a:r>
            <a:r>
              <a:rPr lang="et-EE" sz="2400" dirty="0" smtClean="0">
                <a:latin typeface="Bookman Old Style" panose="02050604050505020204" pitchFamily="18" charset="0"/>
              </a:rPr>
              <a:t> – periodide arv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33496" y="54033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t-EE" dirty="0" smtClean="0">
                <a:latin typeface="Bookman Old Style" panose="02050604050505020204" pitchFamily="18" charset="0"/>
              </a:rPr>
              <a:t>Matemaatiliselt saab IRR leida </a:t>
            </a:r>
            <a:r>
              <a:rPr lang="et-EE" dirty="0">
                <a:latin typeface="Bookman Old Style" panose="02050604050505020204" pitchFamily="18" charset="0"/>
              </a:rPr>
              <a:t>katsetuse teel.</a:t>
            </a:r>
          </a:p>
        </p:txBody>
      </p:sp>
    </p:spTree>
    <p:extLst>
      <p:ext uri="{BB962C8B-B14F-4D97-AF65-F5344CB8AC3E}">
        <p14:creationId xmlns:p14="http://schemas.microsoft.com/office/powerpoint/2010/main" val="115982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91544" y="0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Investeeringute eelarvestamine</a:t>
            </a: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0" y="6400800"/>
            <a:ext cx="120742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et-E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itchFamily="18" charset="0"/>
              </a:rPr>
              <a:t>Inga Stelmak   		           			Tallinna Tehnikakõrgkool</a:t>
            </a:r>
          </a:p>
        </p:txBody>
      </p:sp>
      <p:sp>
        <p:nvSpPr>
          <p:cNvPr id="3" name="Rectangle 2"/>
          <p:cNvSpPr/>
          <p:nvPr/>
        </p:nvSpPr>
        <p:spPr>
          <a:xfrm>
            <a:off x="3771899" y="883227"/>
            <a:ext cx="4239491" cy="1616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800" dirty="0" smtClean="0">
                <a:latin typeface="Bookman Old Style" panose="02050604050505020204" pitchFamily="18" charset="0"/>
              </a:rPr>
              <a:t>PROJEKTI EELARVESTATUD MAKSUMUS</a:t>
            </a:r>
            <a:endParaRPr lang="et-EE" sz="2800" dirty="0">
              <a:latin typeface="Bookman Old Style" panose="0205060405050502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2949" y="3428999"/>
            <a:ext cx="2473036" cy="1080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anose="02050604050505020204" pitchFamily="18" charset="0"/>
              </a:rPr>
              <a:t>Investeeringud käibekapitali</a:t>
            </a:r>
          </a:p>
        </p:txBody>
      </p:sp>
      <p:sp>
        <p:nvSpPr>
          <p:cNvPr id="8" name="Rectangle 7"/>
          <p:cNvSpPr/>
          <p:nvPr/>
        </p:nvSpPr>
        <p:spPr>
          <a:xfrm>
            <a:off x="8011390" y="3428998"/>
            <a:ext cx="2473036" cy="1080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400" dirty="0">
                <a:latin typeface="Bookman Old Style" panose="02050604050505020204" pitchFamily="18" charset="0"/>
              </a:rPr>
              <a:t>Investeeringud põhivarasse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177143" y="2517371"/>
            <a:ext cx="1532708" cy="893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1390" y="2517371"/>
            <a:ext cx="1319646" cy="893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2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5322" y="1649007"/>
            <a:ext cx="90892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AutoNum type="alphaLcParenR"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proovimise </a:t>
            </a:r>
            <a:r>
              <a:rPr lang="et-EE" altLang="et-EE" sz="2400" dirty="0">
                <a:latin typeface="Bookman Old Style" panose="02050604050505020204" pitchFamily="18" charset="0"/>
              </a:rPr>
              <a:t>teel; </a:t>
            </a:r>
            <a:endParaRPr lang="et-EE" altLang="et-EE" sz="2400" dirty="0" smtClean="0">
              <a:latin typeface="Bookman Old Style" panose="02050604050505020204" pitchFamily="18" charset="0"/>
            </a:endParaRPr>
          </a:p>
          <a:p>
            <a:pPr marL="342900" indent="-342900">
              <a:lnSpc>
                <a:spcPct val="90000"/>
              </a:lnSpc>
              <a:buAutoNum type="alphaLcParenR"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süstemaatiliste </a:t>
            </a:r>
            <a:r>
              <a:rPr lang="et-EE" altLang="et-EE" sz="2400" dirty="0">
                <a:latin typeface="Bookman Old Style" panose="02050604050505020204" pitchFamily="18" charset="0"/>
              </a:rPr>
              <a:t>matemaatiliste meetoditega; </a:t>
            </a:r>
            <a:endParaRPr lang="et-EE" altLang="et-EE" sz="2400" dirty="0" smtClean="0">
              <a:latin typeface="Bookman Old Style" panose="02050604050505020204" pitchFamily="18" charset="0"/>
            </a:endParaRPr>
          </a:p>
          <a:p>
            <a:pPr marL="342900" indent="-342900">
              <a:lnSpc>
                <a:spcPct val="90000"/>
              </a:lnSpc>
              <a:buAutoNum type="alphaLcParenR"/>
            </a:pPr>
            <a:r>
              <a:rPr lang="et-EE" altLang="et-EE" sz="2400" dirty="0">
                <a:latin typeface="Bookman Old Style" panose="02050604050505020204" pitchFamily="18" charset="0"/>
              </a:rPr>
              <a:t>f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inantskalkulaatoritega;</a:t>
            </a:r>
          </a:p>
          <a:p>
            <a:pPr marL="342900" indent="-342900">
              <a:lnSpc>
                <a:spcPct val="90000"/>
              </a:lnSpc>
              <a:buAutoNum type="alphaLcParenR"/>
            </a:pPr>
            <a:r>
              <a:rPr lang="et-EE" altLang="et-EE" sz="2400" dirty="0">
                <a:latin typeface="Bookman Old Style" panose="02050604050505020204" pitchFamily="18" charset="0"/>
              </a:rPr>
              <a:t>i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nternetist leitavate kalkulaatorite abil:</a:t>
            </a:r>
          </a:p>
          <a:p>
            <a:pPr marL="342900" indent="-342900">
              <a:lnSpc>
                <a:spcPct val="90000"/>
              </a:lnSpc>
              <a:buAutoNum type="alphaLcParenR"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Exceli funktsiooni abil.</a:t>
            </a:r>
            <a:endParaRPr lang="en-GB" alt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6080" y="632215"/>
            <a:ext cx="272061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t-EE" altLang="et-EE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IRR leitakse: </a:t>
            </a:r>
          </a:p>
        </p:txBody>
      </p:sp>
    </p:spTree>
    <p:extLst>
      <p:ext uri="{BB962C8B-B14F-4D97-AF65-F5344CB8AC3E}">
        <p14:creationId xmlns:p14="http://schemas.microsoft.com/office/powerpoint/2010/main" val="225977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199" y="280554"/>
            <a:ext cx="103147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dirty="0" smtClean="0">
                <a:latin typeface="Bookman Old Style" panose="02050604050505020204" pitchFamily="18" charset="0"/>
              </a:rPr>
              <a:t>Näide.</a:t>
            </a:r>
          </a:p>
          <a:p>
            <a:endParaRPr lang="et-EE" dirty="0">
              <a:latin typeface="Bookman Old Style" panose="02050604050505020204" pitchFamily="18" charset="0"/>
            </a:endParaRPr>
          </a:p>
          <a:p>
            <a:r>
              <a:rPr lang="et-EE" dirty="0" smtClean="0">
                <a:latin typeface="Bookman Old Style" panose="02050604050505020204" pitchFamily="18" charset="0"/>
              </a:rPr>
              <a:t>Olgu tegemist projektiga, mis nõuab 100 000 eurost investeeringut ja toob aasta pärast tagasi  110 000 eurot.  </a:t>
            </a:r>
          </a:p>
          <a:p>
            <a:endParaRPr lang="et-EE" dirty="0">
              <a:latin typeface="Bookman Old Style" panose="02050604050505020204" pitchFamily="18" charset="0"/>
            </a:endParaRPr>
          </a:p>
          <a:p>
            <a:r>
              <a:rPr lang="et-EE" dirty="0" smtClean="0">
                <a:latin typeface="Bookman Old Style" panose="02050604050505020204" pitchFamily="18" charset="0"/>
              </a:rPr>
              <a:t>Antud projekti puhasnüüdisväärtus on </a:t>
            </a:r>
          </a:p>
          <a:p>
            <a:endParaRPr lang="et-EE" dirty="0">
              <a:latin typeface="Bookman Old Style" panose="02050604050505020204" pitchFamily="18" charset="0"/>
            </a:endParaRPr>
          </a:p>
          <a:p>
            <a:pPr algn="ctr"/>
            <a:r>
              <a:rPr lang="et-EE" dirty="0" smtClean="0">
                <a:latin typeface="Bookman Old Style" panose="02050604050505020204" pitchFamily="18" charset="0"/>
              </a:rPr>
              <a:t>NPV = -100 000 + 110 000 : (1+IRR)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199" y="2888672"/>
            <a:ext cx="1074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 dirty="0" smtClean="0">
                <a:latin typeface="Bookman Old Style" panose="02050604050505020204" pitchFamily="18" charset="0"/>
              </a:rPr>
              <a:t>Eesmärk on leida diskontomäär, mille puhul NPV = 0. Seda tehakse proovimise teel.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 smtClean="0">
                <a:latin typeface="Bookman Old Style" panose="02050604050505020204" pitchFamily="18" charset="0"/>
              </a:rPr>
              <a:t>Proovime võtta diskontomääraks 8% (diskontotegur on 1,08):</a:t>
            </a:r>
          </a:p>
          <a:p>
            <a:endParaRPr lang="et-EE" sz="1600" dirty="0" smtClean="0">
              <a:latin typeface="Bookman Old Style" panose="02050604050505020204" pitchFamily="18" charset="0"/>
            </a:endParaRPr>
          </a:p>
          <a:p>
            <a:r>
              <a:rPr lang="et-EE" sz="1600" dirty="0" smtClean="0">
                <a:latin typeface="Bookman Old Style" panose="02050604050505020204" pitchFamily="18" charset="0"/>
              </a:rPr>
              <a:t>NPV = -100 000 + 110 000 : 1,08 = 1852 eurot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 smtClean="0">
                <a:latin typeface="Bookman Old Style" panose="02050604050505020204" pitchFamily="18" charset="0"/>
              </a:rPr>
              <a:t>Et NPV on positiivne, tuleb proovida kõgemat diskontomäära. 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 smtClean="0">
                <a:latin typeface="Bookman Old Style" panose="02050604050505020204" pitchFamily="18" charset="0"/>
              </a:rPr>
              <a:t>Proovime </a:t>
            </a:r>
            <a:r>
              <a:rPr lang="et-EE" sz="1600" dirty="0">
                <a:latin typeface="Bookman Old Style" panose="02050604050505020204" pitchFamily="18" charset="0"/>
              </a:rPr>
              <a:t>võtta diskontomääraks </a:t>
            </a:r>
            <a:r>
              <a:rPr lang="et-EE" sz="1600" dirty="0" smtClean="0">
                <a:latin typeface="Bookman Old Style" panose="02050604050505020204" pitchFamily="18" charset="0"/>
              </a:rPr>
              <a:t>12% </a:t>
            </a:r>
            <a:r>
              <a:rPr lang="et-EE" sz="1600" dirty="0">
                <a:latin typeface="Bookman Old Style" panose="02050604050505020204" pitchFamily="18" charset="0"/>
              </a:rPr>
              <a:t>(diskontotegur on </a:t>
            </a:r>
            <a:r>
              <a:rPr lang="et-EE" sz="1600" dirty="0" smtClean="0">
                <a:latin typeface="Bookman Old Style" panose="02050604050505020204" pitchFamily="18" charset="0"/>
              </a:rPr>
              <a:t>1,12):</a:t>
            </a:r>
            <a:endParaRPr lang="et-EE" sz="1600" dirty="0">
              <a:latin typeface="Bookman Old Style" panose="02050604050505020204" pitchFamily="18" charset="0"/>
            </a:endParaRP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>
                <a:latin typeface="Bookman Old Style" panose="02050604050505020204" pitchFamily="18" charset="0"/>
              </a:rPr>
              <a:t>NPV = -100 000 + 110 000 : </a:t>
            </a:r>
            <a:r>
              <a:rPr lang="et-EE" sz="1600" dirty="0" smtClean="0">
                <a:latin typeface="Bookman Old Style" panose="02050604050505020204" pitchFamily="18" charset="0"/>
              </a:rPr>
              <a:t>1,12 </a:t>
            </a:r>
            <a:r>
              <a:rPr lang="et-EE" sz="1600" dirty="0">
                <a:latin typeface="Bookman Old Style" panose="02050604050505020204" pitchFamily="18" charset="0"/>
              </a:rPr>
              <a:t>= </a:t>
            </a:r>
            <a:r>
              <a:rPr lang="et-EE" sz="1600" dirty="0" smtClean="0">
                <a:latin typeface="Bookman Old Style" panose="02050604050505020204" pitchFamily="18" charset="0"/>
              </a:rPr>
              <a:t>- 1786 </a:t>
            </a:r>
            <a:r>
              <a:rPr lang="et-EE" sz="1600" dirty="0">
                <a:latin typeface="Bookman Old Style" panose="02050604050505020204" pitchFamily="18" charset="0"/>
              </a:rPr>
              <a:t>eurot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>
                <a:latin typeface="Bookman Old Style" panose="02050604050505020204" pitchFamily="18" charset="0"/>
              </a:rPr>
              <a:t>Et NPV on positiivne, tuleb proovida kõgemat diskontomäära. 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6968837" y="0"/>
            <a:ext cx="4294909" cy="5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t-EE" altLang="et-E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Sisemine tasuvuslävi (IRR)</a:t>
            </a:r>
          </a:p>
        </p:txBody>
      </p:sp>
    </p:spTree>
    <p:extLst>
      <p:ext uri="{BB962C8B-B14F-4D97-AF65-F5344CB8AC3E}">
        <p14:creationId xmlns:p14="http://schemas.microsoft.com/office/powerpoint/2010/main" val="295539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t-EE" altLang="et-EE" sz="2400" dirty="0">
                <a:latin typeface="Bookman Old Style" panose="02050604050505020204" pitchFamily="18" charset="0"/>
              </a:rPr>
              <a:t>Diskontomäär (või kapitali hind), mille puhul investeerimisprojekti puhasnüüdisväärtus võrdub nulliga</a:t>
            </a:r>
          </a:p>
          <a:p>
            <a:pPr eaLnBrk="1" hangingPunct="1"/>
            <a:r>
              <a:rPr lang="et-EE" altLang="et-EE" sz="2400" dirty="0">
                <a:latin typeface="Bookman Old Style" panose="02050604050505020204" pitchFamily="18" charset="0"/>
              </a:rPr>
              <a:t>Investeerimisprojektide hindamisel tõlgendatakse (r = nõutav tulumäär)</a:t>
            </a:r>
          </a:p>
          <a:p>
            <a:pPr eaLnBrk="1" hangingPunct="1"/>
            <a:r>
              <a:rPr lang="et-EE" altLang="et-EE" sz="2400" dirty="0">
                <a:latin typeface="Bookman Old Style" panose="02050604050505020204" pitchFamily="18" charset="0"/>
              </a:rPr>
              <a:t>IRR  &gt; r	investeerida</a:t>
            </a:r>
          </a:p>
          <a:p>
            <a:pPr eaLnBrk="1" hangingPunct="1"/>
            <a:r>
              <a:rPr lang="et-EE" altLang="et-EE" sz="2400" dirty="0">
                <a:latin typeface="Bookman Old Style" panose="02050604050505020204" pitchFamily="18" charset="0"/>
              </a:rPr>
              <a:t>IRR = r	investeerida või teha täiendav analüüs</a:t>
            </a:r>
          </a:p>
          <a:p>
            <a:pPr eaLnBrk="1" hangingPunct="1"/>
            <a:r>
              <a:rPr lang="et-EE" altLang="et-EE" sz="2400" dirty="0">
                <a:latin typeface="Bookman Old Style" panose="02050604050505020204" pitchFamily="18" charset="0"/>
              </a:rPr>
              <a:t>IRR &lt; r	tagasi lükata</a:t>
            </a:r>
            <a:endParaRPr lang="en-GB" alt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6968837" y="0"/>
            <a:ext cx="4294909" cy="5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t-EE" altLang="et-E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Sisemine tasuvuslävi (IRR)</a:t>
            </a:r>
          </a:p>
        </p:txBody>
      </p:sp>
    </p:spTree>
    <p:extLst>
      <p:ext uri="{BB962C8B-B14F-4D97-AF65-F5344CB8AC3E}">
        <p14:creationId xmlns:p14="http://schemas.microsoft.com/office/powerpoint/2010/main" val="273044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864" y="137256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1600" dirty="0" smtClean="0">
                <a:latin typeface="Bookman Old Style" panose="02050604050505020204" pitchFamily="18" charset="0"/>
              </a:rPr>
              <a:t>Näide.</a:t>
            </a:r>
          </a:p>
          <a:p>
            <a:r>
              <a:rPr lang="et-EE" sz="1600" dirty="0" smtClean="0">
                <a:latin typeface="Bookman Old Style" panose="02050604050505020204" pitchFamily="18" charset="0"/>
              </a:rPr>
              <a:t>Tegemist on projektiga, mis nõuab 100 000 eurost investeeringut ja toob aasta pärast tagasi  110 000 eurot.  </a:t>
            </a:r>
          </a:p>
          <a:p>
            <a:r>
              <a:rPr lang="et-EE" sz="1600" dirty="0" smtClean="0">
                <a:latin typeface="Bookman Old Style" panose="02050604050505020204" pitchFamily="18" charset="0"/>
              </a:rPr>
              <a:t>Antud projekti puhasnüüdisväärtus 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6418" y="1797627"/>
            <a:ext cx="114403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 dirty="0" smtClean="0">
                <a:latin typeface="Bookman Old Style" panose="02050604050505020204" pitchFamily="18" charset="0"/>
              </a:rPr>
              <a:t>Eesmärk on leida diskontomäär, mille puhul NPV = 0. Seda tehakse proovimise teel.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 smtClean="0">
                <a:latin typeface="Bookman Old Style" panose="02050604050505020204" pitchFamily="18" charset="0"/>
              </a:rPr>
              <a:t>Proovime võtta </a:t>
            </a:r>
            <a:r>
              <a:rPr lang="et-EE" sz="1600" b="1" dirty="0" smtClean="0">
                <a:latin typeface="Bookman Old Style" panose="02050604050505020204" pitchFamily="18" charset="0"/>
              </a:rPr>
              <a:t>diskontomääraks 8% </a:t>
            </a:r>
            <a:r>
              <a:rPr lang="et-EE" sz="1600" dirty="0" smtClean="0">
                <a:latin typeface="Bookman Old Style" panose="02050604050505020204" pitchFamily="18" charset="0"/>
              </a:rPr>
              <a:t>(diskontotegur on 1,08):</a:t>
            </a:r>
          </a:p>
          <a:p>
            <a:endParaRPr lang="et-EE" sz="1600" dirty="0" smtClean="0">
              <a:latin typeface="Bookman Old Style" panose="02050604050505020204" pitchFamily="18" charset="0"/>
            </a:endParaRPr>
          </a:p>
          <a:p>
            <a:r>
              <a:rPr lang="et-EE" sz="1600" dirty="0" smtClean="0">
                <a:latin typeface="Bookman Old Style" panose="02050604050505020204" pitchFamily="18" charset="0"/>
              </a:rPr>
              <a:t>NPV = -100 000 + 110 000 : 1,08 = 1852 eurot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 smtClean="0">
                <a:latin typeface="Bookman Old Style" panose="02050604050505020204" pitchFamily="18" charset="0"/>
              </a:rPr>
              <a:t>Et NPV on positiivne, tuleb proovida kõrgemat diskontomäära. </a:t>
            </a:r>
          </a:p>
          <a:p>
            <a:endParaRPr lang="et-EE" sz="1600" dirty="0" smtClean="0">
              <a:latin typeface="Bookman Old Style" panose="02050604050505020204" pitchFamily="18" charset="0"/>
            </a:endParaRP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 smtClean="0">
                <a:latin typeface="Bookman Old Style" panose="02050604050505020204" pitchFamily="18" charset="0"/>
              </a:rPr>
              <a:t>Proovime </a:t>
            </a:r>
            <a:r>
              <a:rPr lang="et-EE" sz="1600" dirty="0">
                <a:latin typeface="Bookman Old Style" panose="02050604050505020204" pitchFamily="18" charset="0"/>
              </a:rPr>
              <a:t>võtta </a:t>
            </a:r>
            <a:r>
              <a:rPr lang="et-EE" sz="1600" b="1" dirty="0">
                <a:latin typeface="Bookman Old Style" panose="02050604050505020204" pitchFamily="18" charset="0"/>
              </a:rPr>
              <a:t>diskontomääraks </a:t>
            </a:r>
            <a:r>
              <a:rPr lang="et-EE" sz="1600" b="1" dirty="0" smtClean="0">
                <a:latin typeface="Bookman Old Style" panose="02050604050505020204" pitchFamily="18" charset="0"/>
              </a:rPr>
              <a:t>12</a:t>
            </a:r>
            <a:r>
              <a:rPr lang="et-EE" sz="1600" dirty="0" smtClean="0">
                <a:latin typeface="Bookman Old Style" panose="02050604050505020204" pitchFamily="18" charset="0"/>
              </a:rPr>
              <a:t>% </a:t>
            </a:r>
            <a:r>
              <a:rPr lang="et-EE" sz="1600" dirty="0">
                <a:latin typeface="Bookman Old Style" panose="02050604050505020204" pitchFamily="18" charset="0"/>
              </a:rPr>
              <a:t>(diskontotegur on </a:t>
            </a:r>
            <a:r>
              <a:rPr lang="et-EE" sz="1600" dirty="0" smtClean="0">
                <a:latin typeface="Bookman Old Style" panose="02050604050505020204" pitchFamily="18" charset="0"/>
              </a:rPr>
              <a:t>1,12):</a:t>
            </a:r>
            <a:endParaRPr lang="et-EE" sz="1600" dirty="0">
              <a:latin typeface="Bookman Old Style" panose="02050604050505020204" pitchFamily="18" charset="0"/>
            </a:endParaRP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>
                <a:latin typeface="Bookman Old Style" panose="02050604050505020204" pitchFamily="18" charset="0"/>
              </a:rPr>
              <a:t>NPV = -100 000 + 110 000 : </a:t>
            </a:r>
            <a:r>
              <a:rPr lang="et-EE" sz="1600" dirty="0" smtClean="0">
                <a:latin typeface="Bookman Old Style" panose="02050604050505020204" pitchFamily="18" charset="0"/>
              </a:rPr>
              <a:t>1,12 </a:t>
            </a:r>
            <a:r>
              <a:rPr lang="et-EE" sz="1600" dirty="0">
                <a:latin typeface="Bookman Old Style" panose="02050604050505020204" pitchFamily="18" charset="0"/>
              </a:rPr>
              <a:t>= </a:t>
            </a:r>
            <a:r>
              <a:rPr lang="et-EE" sz="1600" dirty="0" smtClean="0">
                <a:latin typeface="Bookman Old Style" panose="02050604050505020204" pitchFamily="18" charset="0"/>
              </a:rPr>
              <a:t>- 1786  </a:t>
            </a:r>
            <a:r>
              <a:rPr lang="et-EE" sz="1600" dirty="0">
                <a:latin typeface="Bookman Old Style" panose="02050604050505020204" pitchFamily="18" charset="0"/>
              </a:rPr>
              <a:t>eurot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>
                <a:latin typeface="Bookman Old Style" panose="02050604050505020204" pitchFamily="18" charset="0"/>
              </a:rPr>
              <a:t>Et NPV on </a:t>
            </a:r>
            <a:r>
              <a:rPr lang="et-EE" sz="1600" dirty="0" smtClean="0">
                <a:latin typeface="Bookman Old Style" panose="02050604050505020204" pitchFamily="18" charset="0"/>
              </a:rPr>
              <a:t>negatiivne, </a:t>
            </a:r>
            <a:r>
              <a:rPr lang="et-EE" sz="1600" dirty="0">
                <a:latin typeface="Bookman Old Style" panose="02050604050505020204" pitchFamily="18" charset="0"/>
              </a:rPr>
              <a:t>tuleb proovida </a:t>
            </a:r>
            <a:r>
              <a:rPr lang="et-EE" sz="1600" dirty="0" smtClean="0">
                <a:latin typeface="Bookman Old Style" panose="02050604050505020204" pitchFamily="18" charset="0"/>
              </a:rPr>
              <a:t> madalamat diskontomäära</a:t>
            </a:r>
            <a:r>
              <a:rPr lang="et-EE" sz="1600" dirty="0">
                <a:latin typeface="Bookman Old Style" panose="02050604050505020204" pitchFamily="18" charset="0"/>
              </a:rPr>
              <a:t>. </a:t>
            </a:r>
            <a:endParaRPr lang="et-EE" sz="1600" dirty="0" smtClean="0">
              <a:latin typeface="Bookman Old Style" panose="02050604050505020204" pitchFamily="18" charset="0"/>
            </a:endParaRP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>
                <a:latin typeface="Bookman Old Style" panose="02050604050505020204" pitchFamily="18" charset="0"/>
              </a:rPr>
              <a:t>Proovime võtta </a:t>
            </a:r>
            <a:r>
              <a:rPr lang="et-EE" sz="1600" b="1" dirty="0">
                <a:latin typeface="Bookman Old Style" panose="02050604050505020204" pitchFamily="18" charset="0"/>
              </a:rPr>
              <a:t>diskontomääraks </a:t>
            </a:r>
            <a:r>
              <a:rPr lang="et-EE" sz="1600" b="1" dirty="0" smtClean="0">
                <a:latin typeface="Bookman Old Style" panose="02050604050505020204" pitchFamily="18" charset="0"/>
              </a:rPr>
              <a:t>10% </a:t>
            </a:r>
            <a:r>
              <a:rPr lang="et-EE" sz="1600" dirty="0">
                <a:latin typeface="Bookman Old Style" panose="02050604050505020204" pitchFamily="18" charset="0"/>
              </a:rPr>
              <a:t>(diskontotegur on </a:t>
            </a:r>
            <a:r>
              <a:rPr lang="et-EE" sz="1600" dirty="0" smtClean="0">
                <a:latin typeface="Bookman Old Style" panose="02050604050505020204" pitchFamily="18" charset="0"/>
              </a:rPr>
              <a:t>1,1):</a:t>
            </a:r>
            <a:endParaRPr lang="et-EE" sz="1600" dirty="0">
              <a:latin typeface="Bookman Old Style" panose="02050604050505020204" pitchFamily="18" charset="0"/>
            </a:endParaRP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dirty="0">
                <a:latin typeface="Bookman Old Style" panose="02050604050505020204" pitchFamily="18" charset="0"/>
              </a:rPr>
              <a:t>NPV = -100 000 + 110 000 : </a:t>
            </a:r>
            <a:r>
              <a:rPr lang="et-EE" sz="1600" dirty="0" smtClean="0">
                <a:latin typeface="Bookman Old Style" panose="02050604050505020204" pitchFamily="18" charset="0"/>
              </a:rPr>
              <a:t>1,11 </a:t>
            </a:r>
            <a:r>
              <a:rPr lang="et-EE" sz="1600" dirty="0">
                <a:latin typeface="Bookman Old Style" panose="02050604050505020204" pitchFamily="18" charset="0"/>
              </a:rPr>
              <a:t>= - </a:t>
            </a:r>
            <a:r>
              <a:rPr lang="et-EE" sz="1600" dirty="0" smtClean="0">
                <a:latin typeface="Bookman Old Style" panose="02050604050505020204" pitchFamily="18" charset="0"/>
              </a:rPr>
              <a:t>0  </a:t>
            </a:r>
            <a:r>
              <a:rPr lang="et-EE" sz="1600" dirty="0">
                <a:latin typeface="Bookman Old Style" panose="02050604050505020204" pitchFamily="18" charset="0"/>
              </a:rPr>
              <a:t>eurot</a:t>
            </a:r>
          </a:p>
          <a:p>
            <a:endParaRPr lang="et-EE" sz="1600" dirty="0">
              <a:latin typeface="Bookman Old Style" panose="02050604050505020204" pitchFamily="18" charset="0"/>
            </a:endParaRPr>
          </a:p>
          <a:p>
            <a:r>
              <a:rPr lang="et-EE" sz="1600" b="1" dirty="0" smtClean="0">
                <a:latin typeface="Bookman Old Style" panose="02050604050505020204" pitchFamily="18" charset="0"/>
              </a:rPr>
              <a:t>Seega IRR = 10 %</a:t>
            </a:r>
            <a:endParaRPr lang="et-EE" sz="1600" b="1" dirty="0">
              <a:latin typeface="Bookman Old Style" panose="020506040505050202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7897091" y="0"/>
            <a:ext cx="4294909" cy="5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t-EE" altLang="et-E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Sisemine tasuvuslävi (IRR)</a:t>
            </a:r>
          </a:p>
        </p:txBody>
      </p:sp>
      <p:sp>
        <p:nvSpPr>
          <p:cNvPr id="2" name="Rectangle 1"/>
          <p:cNvSpPr/>
          <p:nvPr/>
        </p:nvSpPr>
        <p:spPr>
          <a:xfrm>
            <a:off x="4955017" y="1186933"/>
            <a:ext cx="4235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t-EE" dirty="0">
                <a:latin typeface="Bookman Old Style" panose="02050604050505020204" pitchFamily="18" charset="0"/>
              </a:rPr>
              <a:t>NPV = -100 000 + 110 000 : (1+IRR)</a:t>
            </a:r>
          </a:p>
        </p:txBody>
      </p:sp>
    </p:spTree>
    <p:extLst>
      <p:ext uri="{BB962C8B-B14F-4D97-AF65-F5344CB8AC3E}">
        <p14:creationId xmlns:p14="http://schemas.microsoft.com/office/powerpoint/2010/main" val="348940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4376" y="340147"/>
            <a:ext cx="3931315" cy="290945"/>
          </a:xfrm>
        </p:spPr>
        <p:txBody>
          <a:bodyPr>
            <a:noAutofit/>
          </a:bodyPr>
          <a:lstStyle/>
          <a:p>
            <a:pPr eaLnBrk="1" hangingPunct="1"/>
            <a:r>
              <a:rPr lang="et-EE" altLang="et-EE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IRR </a:t>
            </a:r>
            <a:r>
              <a:rPr lang="et-EE" altLang="et-EE" sz="2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head </a:t>
            </a:r>
            <a:r>
              <a:rPr lang="et-EE" altLang="et-EE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küljed</a:t>
            </a:r>
            <a:endParaRPr lang="en-GB" altLang="et-EE" sz="2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376" y="876300"/>
            <a:ext cx="11269962" cy="51054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t-EE" altLang="et-EE" sz="2400" dirty="0">
                <a:latin typeface="Bookman Old Style" panose="02050604050505020204" pitchFamily="18" charset="0"/>
              </a:rPr>
              <a:t>Projekti IRR-i on hea võrrelda teiste projektide IRR-iga. Kuna NPV on absoluutväärtus, siis tema suurust mõjutab sisemise tulususe kõrval ka projekti suurus. See tähendab, et NPV võib suur olla ka siis, kui tegemist on suuremahulise, aga madala tulususega 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projektiga.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t-EE" altLang="et-EE" sz="2400" dirty="0">
              <a:latin typeface="Bookman Old Style" panose="020506040505050202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t-EE" altLang="et-EE" sz="2400" dirty="0">
                <a:latin typeface="Bookman Old Style" panose="02050604050505020204" pitchFamily="18" charset="0"/>
              </a:rPr>
              <a:t>IRR arvutamiseks pole vaja teada projekti nõutavat tulumäära. Mingi indikaatori projekti tulususe kohta võib saada ka siis, kui ei ole piisavalt andmeid teiste samalaadsete projektide tulususe kohta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t-EE" altLang="et-EE" sz="2400" dirty="0">
              <a:latin typeface="Bookman Old Style" panose="020506040505050202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t-EE" altLang="et-EE" sz="2400" dirty="0">
                <a:latin typeface="Bookman Old Style" panose="02050604050505020204" pitchFamily="18" charset="0"/>
              </a:rPr>
              <a:t>IRR võimaldab kogu investeerimisprojekti lühidalt kokku võtta ühte 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näitajasse.</a:t>
            </a:r>
            <a:endParaRPr lang="en-GB" altLang="et-EE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90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616366" y="1609199"/>
            <a:ext cx="8229600" cy="692696"/>
          </a:xfrm>
        </p:spPr>
        <p:txBody>
          <a:bodyPr>
            <a:normAutofit/>
          </a:bodyPr>
          <a:lstStyle/>
          <a:p>
            <a:pPr algn="ctr"/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  <a:hlinkClick r:id="rId2"/>
              </a:rPr>
              <a:t>VIDEO NPV JA IRR ARVUTUSE KOHTA 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Pealkiri 1"/>
          <p:cNvSpPr txBox="1">
            <a:spLocks/>
          </p:cNvSpPr>
          <p:nvPr/>
        </p:nvSpPr>
        <p:spPr>
          <a:xfrm>
            <a:off x="1221349" y="-52063"/>
            <a:ext cx="1015669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Investeeringute tasuvusarvutuste meetodid</a:t>
            </a:r>
            <a:endParaRPr lang="et-EE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28526" y="3024890"/>
            <a:ext cx="4908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https://www.youtube.com/watch?v=qAhV3xG0i8s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41738" y="3244334"/>
            <a:ext cx="4908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https://www.youtube.com/watch?v=qAhV3xG0i8s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4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08732" y="1040265"/>
            <a:ext cx="8229600" cy="692696"/>
          </a:xfrm>
        </p:spPr>
        <p:txBody>
          <a:bodyPr>
            <a:normAutofit/>
          </a:bodyPr>
          <a:lstStyle/>
          <a:p>
            <a:pPr algn="ctr"/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Arvestuslik rentaabluskordaja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65315" y="2599864"/>
            <a:ext cx="1202436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t-EE" sz="2400" dirty="0" smtClean="0">
                <a:latin typeface="Bookman Old Style" pitchFamily="18" charset="0"/>
              </a:rPr>
              <a:t>Arvestuslik rentaabluskordaja = keskmine puhaskasum / keskmine investeering</a:t>
            </a:r>
            <a:endParaRPr lang="et-EE" sz="2400" dirty="0">
              <a:latin typeface="Bookman Old Style" pitchFamily="18" charset="0"/>
            </a:endParaRPr>
          </a:p>
        </p:txBody>
      </p:sp>
      <p:sp>
        <p:nvSpPr>
          <p:cNvPr id="9" name="Pealkiri 1"/>
          <p:cNvSpPr txBox="1">
            <a:spLocks/>
          </p:cNvSpPr>
          <p:nvPr/>
        </p:nvSpPr>
        <p:spPr>
          <a:xfrm>
            <a:off x="1221349" y="-52063"/>
            <a:ext cx="1015669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Investeeringute tasuvusarvutuste meetodid</a:t>
            </a:r>
            <a:endParaRPr lang="et-EE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1" name="Pealkiri 1"/>
          <p:cNvSpPr txBox="1">
            <a:spLocks/>
          </p:cNvSpPr>
          <p:nvPr/>
        </p:nvSpPr>
        <p:spPr>
          <a:xfrm>
            <a:off x="1616366" y="5055484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t-EE" sz="2800" b="1" dirty="0" smtClean="0">
                <a:solidFill>
                  <a:srgbClr val="C00000"/>
                </a:solidFill>
                <a:latin typeface="Bookman Old Style" pitchFamily="18" charset="0"/>
              </a:rPr>
              <a:t>Kasumiaruandest!</a:t>
            </a:r>
            <a:endParaRPr lang="et-EE" sz="28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03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08732" y="461589"/>
            <a:ext cx="8229600" cy="692696"/>
          </a:xfrm>
        </p:spPr>
        <p:txBody>
          <a:bodyPr>
            <a:normAutofit/>
          </a:bodyPr>
          <a:lstStyle/>
          <a:p>
            <a:pPr algn="ctr"/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Arvestuslik rentaabluskordaja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03696" y="1346928"/>
            <a:ext cx="120607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t-EE" sz="2400" dirty="0" smtClean="0">
                <a:latin typeface="Bookman Old Style" pitchFamily="18" charset="0"/>
              </a:rPr>
              <a:t>Näide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5609" y="3989047"/>
            <a:ext cx="1206078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t-EE" sz="2400" dirty="0" smtClean="0">
                <a:latin typeface="Bookman Old Style" pitchFamily="18" charset="0"/>
              </a:rPr>
              <a:t>Investeeringu keskmine puhaskasum = (20 000 + 10 000 + 10 000 + 5 000 + 5 000) : 5 = 10 000 eurot</a:t>
            </a:r>
          </a:p>
          <a:p>
            <a:pPr algn="just"/>
            <a:r>
              <a:rPr lang="et-EE" sz="2400" dirty="0" smtClean="0">
                <a:latin typeface="Bookman Old Style" pitchFamily="18" charset="0"/>
              </a:rPr>
              <a:t>Keskmine investeering = (180 000 + 20 000): 2 = 100 000 eurot</a:t>
            </a:r>
          </a:p>
          <a:p>
            <a:pPr algn="just"/>
            <a:endParaRPr lang="et-EE" sz="2400" dirty="0">
              <a:latin typeface="Bookman Old Style" pitchFamily="18" charset="0"/>
            </a:endParaRPr>
          </a:p>
          <a:p>
            <a:pPr algn="just"/>
            <a:r>
              <a:rPr lang="et-EE" sz="2400" dirty="0" smtClean="0">
                <a:latin typeface="Bookman Old Style" pitchFamily="18" charset="0"/>
              </a:rPr>
              <a:t>ARR = 10 000 : 100 000 = 10% </a:t>
            </a:r>
            <a:endParaRPr lang="et-EE" sz="2400" dirty="0">
              <a:latin typeface="Bookman Old Style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458" y="2001236"/>
            <a:ext cx="118570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400" dirty="0">
                <a:latin typeface="Bookman Old Style" pitchFamily="18" charset="0"/>
              </a:rPr>
              <a:t>Olgu uue masina soetusmaksumus 180 000 eurot, kasutusaeg 5 aastat ja selle planeeritav </a:t>
            </a:r>
            <a:r>
              <a:rPr lang="et-EE" sz="2400" dirty="0" smtClean="0">
                <a:latin typeface="Bookman Old Style" pitchFamily="18" charset="0"/>
              </a:rPr>
              <a:t>lõpetamismaksumus </a:t>
            </a:r>
            <a:r>
              <a:rPr lang="et-EE" sz="2400" dirty="0">
                <a:latin typeface="Bookman Old Style" pitchFamily="18" charset="0"/>
              </a:rPr>
              <a:t>on 20 000 eurot. Oletame, et tänu uuele masinale suureneb kasum 1. aastal 20 000 eurot, teisel ja kolmandal aastal 10 000 eurot ning 4. ja 5. aastal 5000 eurot.</a:t>
            </a:r>
          </a:p>
        </p:txBody>
      </p:sp>
    </p:spTree>
    <p:extLst>
      <p:ext uri="{BB962C8B-B14F-4D97-AF65-F5344CB8AC3E}">
        <p14:creationId xmlns:p14="http://schemas.microsoft.com/office/powerpoint/2010/main" val="69078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91544" y="0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Arvestuslik rentaabluskordaja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1338402" y="1289356"/>
            <a:ext cx="8352927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t-EE" sz="2400" b="1" dirty="0">
                <a:latin typeface="Bookman Old Style" pitchFamily="18" charset="0"/>
              </a:rPr>
              <a:t>Meetodi </a:t>
            </a:r>
            <a:r>
              <a:rPr lang="et-EE" sz="2400" b="1" dirty="0" smtClean="0">
                <a:latin typeface="Bookman Old Style" pitchFamily="18" charset="0"/>
              </a:rPr>
              <a:t>plussiks on:</a:t>
            </a:r>
            <a:endParaRPr lang="et-EE" sz="2400" b="1" dirty="0">
              <a:latin typeface="Bookman Old Style" pitchFamily="18" charset="0"/>
            </a:endParaRPr>
          </a:p>
          <a:p>
            <a:endParaRPr lang="et-EE" sz="2400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kerge mõistetavus, </a:t>
            </a: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s</a:t>
            </a:r>
            <a:r>
              <a:rPr lang="et-EE" sz="2400" dirty="0" smtClean="0">
                <a:latin typeface="Bookman Old Style" pitchFamily="18" charset="0"/>
              </a:rPr>
              <a:t>eos kasumiga</a:t>
            </a:r>
            <a:endParaRPr lang="et-EE" sz="2400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endParaRPr lang="et-EE" sz="2400" dirty="0">
              <a:latin typeface="Bookman Old Style" pitchFamily="18" charset="0"/>
            </a:endParaRPr>
          </a:p>
          <a:p>
            <a:r>
              <a:rPr lang="et-EE" sz="2400" b="1" dirty="0">
                <a:latin typeface="Bookman Old Style" pitchFamily="18" charset="0"/>
              </a:rPr>
              <a:t>Meetodi miinused:  </a:t>
            </a: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s</a:t>
            </a:r>
            <a:r>
              <a:rPr lang="et-EE" sz="2400" dirty="0" smtClean="0">
                <a:latin typeface="Bookman Old Style" pitchFamily="18" charset="0"/>
              </a:rPr>
              <a:t>eos kasumiga (pole seotud rahavooga)</a:t>
            </a:r>
            <a:endParaRPr lang="et-EE" sz="24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33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981200" y="259561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Arvestuslik rentaabluskordaja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75163" y="1476106"/>
            <a:ext cx="1148170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t-EE" sz="2400" dirty="0" smtClean="0">
                <a:latin typeface="Bookman Old Style" pitchFamily="18" charset="0"/>
              </a:rPr>
              <a:t>Võrdluseks peab olema minimaalne aktsepteeritav rentaablukordaja, mida kasutatkse normatiivina. </a:t>
            </a:r>
          </a:p>
          <a:p>
            <a:pPr algn="just"/>
            <a:endParaRPr lang="et-EE" sz="2400" dirty="0">
              <a:latin typeface="Bookman Old Style" pitchFamily="18" charset="0"/>
            </a:endParaRPr>
          </a:p>
          <a:p>
            <a:pPr algn="just"/>
            <a:r>
              <a:rPr lang="et-EE" sz="2400" dirty="0" smtClean="0">
                <a:latin typeface="Bookman Old Style" pitchFamily="18" charset="0"/>
              </a:rPr>
              <a:t>Aktsepteeritakse neid projekte, mille rentabluskordaja pole normatiivist madalam.</a:t>
            </a:r>
            <a:endParaRPr lang="et-EE" sz="24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98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Investeeringute </a:t>
            </a:r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eelarvestamine toimub rahavoogude baasil</a:t>
            </a:r>
            <a:endParaRPr lang="et-EE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9122" y="1015303"/>
            <a:ext cx="11753209" cy="5449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Tulevased (oodatavad) rahavood ja vara jääkmaksumus projekti lõppedes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t-EE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Arvestada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ainult inkrementaalseid rahavoogusid – mis on projektiga seotud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t-EE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Arvesse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tuleb võtta puhta käibekapitali muutused, sest alguses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investeeritakse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varudesse. Projekti lõppedes raha küll vabaneb, kuid raha ajaväärtuse tõttu tuleb muutusi arvestada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 arvestata otseseid 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finantseerimiskulusid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sest need kajastuvad kapitali hinnas. Samuti ei arvestata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dividendimakseid,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sest nendega arvestab kapitali hind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87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2893422" y="43934"/>
            <a:ext cx="6154783" cy="966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t-EE" altLang="et-EE" sz="2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Rahavoogude planeerimine</a:t>
            </a:r>
          </a:p>
        </p:txBody>
      </p:sp>
      <p:sp>
        <p:nvSpPr>
          <p:cNvPr id="6" name="Rectangle 5"/>
          <p:cNvSpPr/>
          <p:nvPr/>
        </p:nvSpPr>
        <p:spPr>
          <a:xfrm>
            <a:off x="570963" y="1583957"/>
            <a:ext cx="11050073" cy="3048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t-EE" altLang="et-EE" sz="2400" b="1" dirty="0">
                <a:latin typeface="Bookman Old Style" panose="02050604050505020204" pitchFamily="18" charset="0"/>
              </a:rPr>
              <a:t>Investeeringutega seotud rahavood jagunevad</a:t>
            </a:r>
            <a:r>
              <a:rPr lang="et-EE" altLang="et-EE" sz="2400" b="1" dirty="0" smtClean="0">
                <a:latin typeface="Bookman Old Style" panose="02050604050505020204" pitchFamily="18" charset="0"/>
              </a:rPr>
              <a:t>:</a:t>
            </a:r>
          </a:p>
          <a:p>
            <a:pPr>
              <a:lnSpc>
                <a:spcPct val="80000"/>
              </a:lnSpc>
            </a:pPr>
            <a:endParaRPr lang="et-EE" altLang="et-EE" sz="2400" dirty="0">
              <a:latin typeface="Bookman Old Style" panose="020506040505050202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esialgsed väljaminekud ehk puhasinvesteering.  </a:t>
            </a:r>
          </a:p>
          <a:p>
            <a:pPr>
              <a:lnSpc>
                <a:spcPct val="80000"/>
              </a:lnSpc>
            </a:pPr>
            <a:endParaRPr lang="et-EE" altLang="et-EE" sz="2400" dirty="0">
              <a:latin typeface="Bookman Old Style" panose="020506040505050202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juurdekasvulised </a:t>
            </a:r>
            <a:r>
              <a:rPr lang="et-EE" altLang="et-EE" sz="2400" dirty="0">
                <a:latin typeface="Bookman Old Style" panose="02050604050505020204" pitchFamily="18" charset="0"/>
              </a:rPr>
              <a:t>rahavood, summa võib projekti eluea jooksul aastate lõikes muutuda (üldiselt 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perioodi lõpul</a:t>
            </a:r>
            <a:r>
              <a:rPr lang="et-EE" altLang="et-EE" sz="2400" dirty="0">
                <a:latin typeface="Bookman Old Style" panose="02050604050505020204" pitchFamily="18" charset="0"/>
              </a:rPr>
              <a:t>)	</a:t>
            </a:r>
            <a:endParaRPr lang="et-EE" altLang="et-EE" sz="2400" dirty="0" smtClean="0">
              <a:latin typeface="Bookman Old Style" panose="020506040505050202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t-EE" altLang="et-EE" sz="2400" dirty="0">
              <a:latin typeface="Bookman Old Style" panose="020506040505050202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lõpetav </a:t>
            </a:r>
            <a:r>
              <a:rPr lang="et-EE" altLang="et-EE" sz="2400" dirty="0">
                <a:latin typeface="Bookman Old Style" panose="02050604050505020204" pitchFamily="18" charset="0"/>
              </a:rPr>
              <a:t>rahavoog 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(lisanduvad likvideerimismaksumus </a:t>
            </a:r>
            <a:r>
              <a:rPr lang="et-EE" altLang="et-EE" sz="2400" dirty="0">
                <a:latin typeface="Bookman Old Style" panose="02050604050505020204" pitchFamily="18" charset="0"/>
              </a:rPr>
              <a:t>ja vabanev 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käibekapital, </a:t>
            </a:r>
            <a:r>
              <a:rPr lang="et-EE" altLang="et-EE" sz="2400" dirty="0">
                <a:latin typeface="Bookman Old Style" panose="02050604050505020204" pitchFamily="18" charset="0"/>
              </a:rPr>
              <a:t>maha </a:t>
            </a:r>
            <a:r>
              <a:rPr lang="et-EE" altLang="et-EE" sz="2400" dirty="0" smtClean="0">
                <a:latin typeface="Bookman Old Style" panose="02050604050505020204" pitchFamily="18" charset="0"/>
              </a:rPr>
              <a:t>arvestatakse demontaaži </a:t>
            </a:r>
            <a:r>
              <a:rPr lang="et-EE" altLang="et-EE" sz="2400" dirty="0">
                <a:latin typeface="Bookman Old Style" panose="02050604050505020204" pitchFamily="18" charset="0"/>
              </a:rPr>
              <a:t>ja müügikulud)</a:t>
            </a:r>
          </a:p>
          <a:p>
            <a:pPr>
              <a:lnSpc>
                <a:spcPct val="80000"/>
              </a:lnSpc>
            </a:pPr>
            <a:r>
              <a:rPr lang="et-EE" altLang="et-EE" sz="2400" dirty="0">
                <a:latin typeface="Bookman Old Style" panose="020506040505050202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7658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75814"/>
            <a:ext cx="295625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Tegevuslikud rahavood</a:t>
            </a:r>
            <a:endParaRPr lang="et-EE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538846" y="1195275"/>
                <a:ext cx="6096000" cy="463973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t-EE" sz="2400" b="1" dirty="0">
                    <a:latin typeface="Bookman Old Style" panose="0205060405050502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t-EE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𝑂𝐶𝐹</m:t>
                    </m:r>
                    <m:r>
                      <a:rPr lang="et-EE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t-EE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t-EE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t-EE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𝑉𝐶</m:t>
                        </m:r>
                        <m:r>
                          <a:rPr lang="et-EE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t-EE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𝐹𝐶</m:t>
                        </m:r>
                        <m:r>
                          <a:rPr lang="et-EE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t-EE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</m:d>
                  </m:oMath>
                </a14:m>
                <a:endParaRPr lang="et-EE" sz="24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846" y="1195275"/>
                <a:ext cx="6096000" cy="46397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738744" y="2260095"/>
            <a:ext cx="9782695" cy="2478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Kus OCF – tegevuslikud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rahavood  </a:t>
            </a:r>
            <a:r>
              <a:rPr lang="en-US" sz="2400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(operating cash flow)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– müügitulu </a:t>
            </a:r>
            <a:r>
              <a:rPr lang="en-US" sz="24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(operating cash flow</a:t>
            </a:r>
            <a:r>
              <a:rPr lang="en-US" sz="2400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VC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muutuvkulud </a:t>
            </a:r>
            <a:r>
              <a:rPr lang="en-US" sz="2400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(variable costs)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 püsikulud </a:t>
            </a:r>
            <a:r>
              <a:rPr lang="en-US" sz="2400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t-EE" sz="2400" i="1" dirty="0" err="1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fixed</a:t>
            </a:r>
            <a:r>
              <a:rPr lang="et-EE" sz="2400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costs</a:t>
            </a:r>
            <a:r>
              <a:rPr lang="en-US" sz="24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amortisatsioon e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kulum </a:t>
            </a:r>
            <a:r>
              <a:rPr lang="en-US" sz="2400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depretiation</a:t>
            </a:r>
            <a:r>
              <a:rPr lang="en-US" sz="2400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i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06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1307" y="195371"/>
            <a:ext cx="3509294" cy="525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Projekti rahavood</a:t>
            </a:r>
            <a:endParaRPr lang="et-EE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750127" y="1152141"/>
                <a:ext cx="6691745" cy="523220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800" i="1">
                          <a:latin typeface="Cambria Math" panose="02040503050406030204" pitchFamily="18" charset="0"/>
                        </a:rPr>
                        <m:t>𝐶𝐹</m:t>
                      </m:r>
                      <m:r>
                        <a:rPr lang="et-EE" sz="28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t-EE" sz="28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t-EE" sz="28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t-EE" sz="2800" i="1">
                          <a:latin typeface="Cambria Math" panose="02040503050406030204" pitchFamily="18" charset="0"/>
                        </a:rPr>
                        <m:t>𝑉𝐶</m:t>
                      </m:r>
                      <m:r>
                        <a:rPr lang="et-EE" sz="28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t-EE" sz="2800" i="1">
                          <a:latin typeface="Cambria Math" panose="02040503050406030204" pitchFamily="18" charset="0"/>
                        </a:rPr>
                        <m:t>𝐹𝐶</m:t>
                      </m:r>
                      <m:r>
                        <a:rPr lang="et-EE" sz="28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t-EE" sz="2800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t-EE" sz="280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t-EE" sz="2800" i="1">
                          <a:latin typeface="Cambria Math" panose="02040503050406030204" pitchFamily="18" charset="0"/>
                        </a:rPr>
                        <m:t>𝐼𝑁𝑉</m:t>
                      </m:r>
                      <m:r>
                        <a:rPr lang="et-EE" sz="2800" i="0">
                          <a:latin typeface="Cambria Math" panose="02040503050406030204" pitchFamily="18" charset="0"/>
                        </a:rPr>
                        <m:t>−∆</m:t>
                      </m:r>
                      <m:r>
                        <a:rPr lang="et-EE" sz="2800" i="1">
                          <a:latin typeface="Cambria Math" panose="02040503050406030204" pitchFamily="18" charset="0"/>
                        </a:rPr>
                        <m:t>𝑁𝑊𝐶</m:t>
                      </m:r>
                      <m:r>
                        <a:rPr lang="et-EE" sz="2800" i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t-EE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127" y="1152141"/>
                <a:ext cx="669174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1708732" y="4984945"/>
            <a:ext cx="9306197" cy="985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 – investeeringud põhivarasse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i="1" dirty="0"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et-EE" sz="24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NWC – investeering puhtasse käibekapitali</a:t>
            </a:r>
            <a:endParaRPr lang="et-EE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1" y="2180869"/>
            <a:ext cx="6096000" cy="19807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 müügitulu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VC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muutuvkulud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püsikulud</a:t>
            </a:r>
            <a:endParaRPr lang="et-EE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 </a:t>
            </a:r>
            <a:r>
              <a:rPr lang="et-EE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 amortisatsioon </a:t>
            </a:r>
            <a:r>
              <a:rPr lang="et-EE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kulum.</a:t>
            </a:r>
          </a:p>
        </p:txBody>
      </p:sp>
    </p:spTree>
    <p:extLst>
      <p:ext uri="{BB962C8B-B14F-4D97-AF65-F5344CB8AC3E}">
        <p14:creationId xmlns:p14="http://schemas.microsoft.com/office/powerpoint/2010/main" val="140703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08732" y="692696"/>
            <a:ext cx="8229600" cy="692696"/>
          </a:xfrm>
        </p:spPr>
        <p:txBody>
          <a:bodyPr>
            <a:normAutofit/>
          </a:bodyPr>
          <a:lstStyle/>
          <a:p>
            <a:pPr algn="ctr"/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Projekti </a:t>
            </a:r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tasuvusaja meetod</a:t>
            </a:r>
            <a:endParaRPr lang="et-EE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65314" y="1567443"/>
            <a:ext cx="1212668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i="1" dirty="0">
                <a:latin typeface="Bookman Old Style" pitchFamily="18" charset="0"/>
              </a:rPr>
              <a:t>Tasuvusaeg (</a:t>
            </a:r>
            <a:r>
              <a:rPr lang="et-EE" sz="2400" i="1" dirty="0" err="1">
                <a:latin typeface="Bookman Old Style" pitchFamily="18" charset="0"/>
              </a:rPr>
              <a:t>payback</a:t>
            </a:r>
            <a:r>
              <a:rPr lang="et-EE" sz="2400" i="1" dirty="0">
                <a:latin typeface="Bookman Old Style" pitchFamily="18" charset="0"/>
              </a:rPr>
              <a:t> </a:t>
            </a:r>
            <a:r>
              <a:rPr lang="et-EE" sz="2400" i="1" dirty="0" err="1">
                <a:latin typeface="Bookman Old Style" pitchFamily="18" charset="0"/>
              </a:rPr>
              <a:t>period</a:t>
            </a:r>
            <a:r>
              <a:rPr lang="et-EE" sz="2400" i="1" dirty="0">
                <a:latin typeface="Bookman Old Style" pitchFamily="18" charset="0"/>
              </a:rPr>
              <a:t>)</a:t>
            </a:r>
            <a:r>
              <a:rPr lang="et-EE" sz="2400" dirty="0">
                <a:latin typeface="Bookman Old Style" pitchFamily="18" charset="0"/>
              </a:rPr>
              <a:t> näitab, kui palju aega kulub esialgsete väljaminekute korvamiseks, st kui kiiresti projekt esialgselt kulutatud raha tagasi  toob.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>
                <a:latin typeface="Bookman Old Style" pitchFamily="18" charset="0"/>
              </a:rPr>
              <a:t>Mida pikem on projekti tasuvusaeg, seda riskantsem on projekt. Pika tasuvusajaga projekt võib muutuda väärtusetuks (iganeda) enne, kui ennast ära tasub.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>
                <a:latin typeface="Bookman Old Style" pitchFamily="18" charset="0"/>
              </a:rPr>
              <a:t>Tasuvusaja arvutamisel lähtutakse rahakäibest, mitte raamatupidamislikust kasumist.</a:t>
            </a: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23943" y="5632525"/>
            <a:ext cx="4036563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Pealkiri 1"/>
          <p:cNvSpPr txBox="1">
            <a:spLocks/>
          </p:cNvSpPr>
          <p:nvPr/>
        </p:nvSpPr>
        <p:spPr>
          <a:xfrm>
            <a:off x="1810676" y="97879"/>
            <a:ext cx="1015669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Investeeringute tasuvusarvutuste meetodid</a:t>
            </a:r>
            <a:endParaRPr lang="et-EE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88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78277" y="1997425"/>
            <a:ext cx="1163465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Kui </a:t>
            </a: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esialgne investeering on 100 000 eurot ja ta toob igal aastal sisse 25 000 eurot, on tasuvusaeg 4 aastat (100 000 /25 000). </a:t>
            </a:r>
            <a:endParaRPr lang="et-EE" sz="2400" dirty="0" smtClean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t-EE" sz="24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Juhul kui raha laekumine on aastate lõikes ebaühtlane, tuleb projekti netolaekumid kokku liita, kuni järgsumma korvab esialgse investeeringu.</a:t>
            </a:r>
            <a:endParaRPr lang="et-EE" sz="2400" dirty="0"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1044" y="1181023"/>
            <a:ext cx="1034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sz="2400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Näide</a:t>
            </a:r>
            <a:endParaRPr lang="en-US" sz="2400" dirty="0"/>
          </a:p>
        </p:txBody>
      </p:sp>
      <p:sp>
        <p:nvSpPr>
          <p:cNvPr id="9" name="Pealkiri 1"/>
          <p:cNvSpPr txBox="1">
            <a:spLocks/>
          </p:cNvSpPr>
          <p:nvPr/>
        </p:nvSpPr>
        <p:spPr>
          <a:xfrm>
            <a:off x="1708732" y="105673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Projekti tasuvusaja meetod</a:t>
            </a:r>
            <a:endParaRPr lang="et-EE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19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1" y="6059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537212" y="1429068"/>
            <a:ext cx="1165478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t-EE" sz="2800" b="1" dirty="0">
                <a:latin typeface="Bookman Old Style" pitchFamily="18" charset="0"/>
              </a:rPr>
              <a:t>Meetodi plussid:</a:t>
            </a:r>
          </a:p>
          <a:p>
            <a:endParaRPr lang="et-EE" sz="2800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t-EE" sz="2800" dirty="0">
                <a:latin typeface="Bookman Old Style" pitchFamily="18" charset="0"/>
              </a:rPr>
              <a:t>kerge mõistetavus, </a:t>
            </a:r>
          </a:p>
          <a:p>
            <a:pPr>
              <a:buFont typeface="Wingdings" pitchFamily="2" charset="2"/>
              <a:buChar char="Ø"/>
            </a:pPr>
            <a:r>
              <a:rPr lang="et-EE" sz="2800" dirty="0">
                <a:latin typeface="Bookman Old Style" pitchFamily="18" charset="0"/>
              </a:rPr>
              <a:t>hindamise seostamine </a:t>
            </a:r>
            <a:r>
              <a:rPr lang="et-EE" sz="2800" dirty="0" smtClean="0">
                <a:latin typeface="Bookman Old Style" pitchFamily="18" charset="0"/>
              </a:rPr>
              <a:t>rahakäibega, </a:t>
            </a:r>
            <a:endParaRPr lang="et-EE" sz="2800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t-EE" sz="2800" dirty="0">
                <a:latin typeface="Bookman Old Style" pitchFamily="18" charset="0"/>
              </a:rPr>
              <a:t>võimaliku riski peegeldamine. </a:t>
            </a:r>
          </a:p>
          <a:p>
            <a:pPr>
              <a:buFont typeface="Wingdings" pitchFamily="2" charset="2"/>
              <a:buChar char="Ø"/>
            </a:pPr>
            <a:endParaRPr lang="et-EE" sz="2800" dirty="0">
              <a:latin typeface="Bookman Old Style" pitchFamily="18" charset="0"/>
            </a:endParaRPr>
          </a:p>
          <a:p>
            <a:r>
              <a:rPr lang="et-EE" sz="2800" b="1" dirty="0">
                <a:latin typeface="Bookman Old Style" pitchFamily="18" charset="0"/>
              </a:rPr>
              <a:t>Meetodi miinused:  </a:t>
            </a:r>
          </a:p>
          <a:p>
            <a:pPr>
              <a:buFont typeface="Wingdings" pitchFamily="2" charset="2"/>
              <a:buChar char="Ø"/>
            </a:pPr>
            <a:r>
              <a:rPr lang="et-EE" sz="2800" dirty="0" smtClean="0">
                <a:latin typeface="Bookman Old Style" pitchFamily="18" charset="0"/>
              </a:rPr>
              <a:t>seose </a:t>
            </a:r>
            <a:r>
              <a:rPr lang="et-EE" sz="2800" dirty="0">
                <a:latin typeface="Bookman Old Style" pitchFamily="18" charset="0"/>
              </a:rPr>
              <a:t>puudumine rentaablushinnangutega, </a:t>
            </a:r>
          </a:p>
          <a:p>
            <a:pPr>
              <a:buFont typeface="Wingdings" pitchFamily="2" charset="2"/>
              <a:buChar char="Ø"/>
            </a:pPr>
            <a:r>
              <a:rPr lang="et-EE" sz="2800" dirty="0">
                <a:latin typeface="Bookman Old Style" pitchFamily="18" charset="0"/>
              </a:rPr>
              <a:t>raha ajaväärtuse ja tasuvusajale järgneva rahakäibe ignoreerimine.</a:t>
            </a:r>
          </a:p>
        </p:txBody>
      </p:sp>
      <p:sp>
        <p:nvSpPr>
          <p:cNvPr id="9" name="Pealkiri 1"/>
          <p:cNvSpPr txBox="1">
            <a:spLocks/>
          </p:cNvSpPr>
          <p:nvPr/>
        </p:nvSpPr>
        <p:spPr>
          <a:xfrm>
            <a:off x="1708732" y="105673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Projekti tasuvusaja meetod</a:t>
            </a:r>
            <a:endParaRPr lang="et-EE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6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4125</TotalTime>
  <Words>1471</Words>
  <Application>Microsoft Office PowerPoint</Application>
  <PresentationFormat>Widescreen</PresentationFormat>
  <Paragraphs>294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Bookman Old Style</vt:lpstr>
      <vt:lpstr>Calibri</vt:lpstr>
      <vt:lpstr>Calibri Light</vt:lpstr>
      <vt:lpstr>Cambria Math</vt:lpstr>
      <vt:lpstr>Times New Roman</vt:lpstr>
      <vt:lpstr>Wingdings</vt:lpstr>
      <vt:lpstr>Office Theme</vt:lpstr>
      <vt:lpstr>Investeeringute eelarvestamine</vt:lpstr>
      <vt:lpstr>Investeeringute eelarvestamine</vt:lpstr>
      <vt:lpstr>Investeeringute eelarvestamine toimub rahavoogude baasil</vt:lpstr>
      <vt:lpstr>PowerPoint Presentation</vt:lpstr>
      <vt:lpstr>PowerPoint Presentation</vt:lpstr>
      <vt:lpstr>PowerPoint Presentation</vt:lpstr>
      <vt:lpstr>Projekti tasuvusaja meetod</vt:lpstr>
      <vt:lpstr>PowerPoint Presentation</vt:lpstr>
      <vt:lpstr>PowerPoint Presentation</vt:lpstr>
      <vt:lpstr>Projekti diskonteeritud tasuvusaja meetod </vt:lpstr>
      <vt:lpstr>Projekti diskonteeritud tasuvusaja meetod </vt:lpstr>
      <vt:lpstr>Projekti diskonteeritud tasuvusaja meetod</vt:lpstr>
      <vt:lpstr>PUHASNÜÜDISVÄÄRTUS  NPV – net present value</vt:lpstr>
      <vt:lpstr>PUHASNÜÜDISVÄÄRTUS NPV</vt:lpstr>
      <vt:lpstr>PUHASNÜÜDISVÄÄRTUS</vt:lpstr>
      <vt:lpstr>PUHASNÜÜDISVÄÄRTUS</vt:lpstr>
      <vt:lpstr>Rentaablusindeks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IRR head küljed</vt:lpstr>
      <vt:lpstr>VIDEO NPV JA IRR ARVUTUSE KOHTA </vt:lpstr>
      <vt:lpstr>Arvestuslik rentaabluskordaja</vt:lpstr>
      <vt:lpstr>Arvestuslik rentaabluskordaja</vt:lpstr>
      <vt:lpstr>Arvestuslik rentaabluskordaja</vt:lpstr>
      <vt:lpstr>Arvestuslik rentaabluskordaja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Inga Stelmak</dc:creator>
  <cp:lastModifiedBy>Inga Stelmak</cp:lastModifiedBy>
  <cp:revision>49</cp:revision>
  <dcterms:created xsi:type="dcterms:W3CDTF">2016-11-11T11:29:47Z</dcterms:created>
  <dcterms:modified xsi:type="dcterms:W3CDTF">2020-04-17T07:59:37Z</dcterms:modified>
</cp:coreProperties>
</file>