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80" r:id="rId23"/>
    <p:sldId id="278" r:id="rId24"/>
    <p:sldId id="281" r:id="rId25"/>
    <p:sldId id="282" r:id="rId26"/>
    <p:sldId id="283" r:id="rId27"/>
    <p:sldId id="284" r:id="rId28"/>
    <p:sldId id="279" r:id="rId29"/>
    <p:sldId id="285" r:id="rId30"/>
    <p:sldId id="286" r:id="rId31"/>
    <p:sldId id="287" r:id="rId32"/>
    <p:sldId id="288" r:id="rId33"/>
    <p:sldId id="289" r:id="rId34"/>
    <p:sldId id="290" r:id="rId35"/>
    <p:sldId id="291" r:id="rId36"/>
    <p:sldId id="293"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4" autoAdjust="0"/>
  </p:normalViewPr>
  <p:slideViewPr>
    <p:cSldViewPr snapToGrid="0">
      <p:cViewPr varScale="1">
        <p:scale>
          <a:sx n="88" d="100"/>
          <a:sy n="88" d="100"/>
        </p:scale>
        <p:origin x="98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E3D9-B9F4-41B8-9050-25407C93BD30}" type="datetimeFigureOut">
              <a:rPr lang="en-US" smtClean="0"/>
              <a:t>11/13/2023</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494A7-5A69-4213-B6D7-1AB2E3039B9C}" type="slidenum">
              <a:rPr lang="en-US" smtClean="0"/>
              <a:t>‹#›</a:t>
            </a:fld>
            <a:endParaRPr lang="en-US"/>
          </a:p>
        </p:txBody>
      </p:sp>
    </p:spTree>
    <p:extLst>
      <p:ext uri="{BB962C8B-B14F-4D97-AF65-F5344CB8AC3E}">
        <p14:creationId xmlns:p14="http://schemas.microsoft.com/office/powerpoint/2010/main" val="259538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EPS võib olla ka toitainete allikaks, kuid selle komponendid (eelkõige </a:t>
            </a:r>
            <a:r>
              <a:rPr lang="et-EE" dirty="0" err="1"/>
              <a:t>biopolümeerid</a:t>
            </a:r>
            <a:r>
              <a:rPr lang="et-EE" dirty="0"/>
              <a:t>) lagunevad aeglaselt. Tänu oma eri funktsioonidele määrab EPS </a:t>
            </a:r>
            <a:r>
              <a:rPr lang="et-EE" dirty="0" err="1"/>
              <a:t>biokile</a:t>
            </a:r>
            <a:r>
              <a:rPr lang="et-EE" dirty="0"/>
              <a:t> mikrokeskkonnas elavate rakkude vahetud elutingimused, mõjutades poorsust, tihedust, veesisaldust, laengut, </a:t>
            </a:r>
            <a:r>
              <a:rPr lang="et-EE" dirty="0" err="1"/>
              <a:t>sorptsiooniomadusi</a:t>
            </a:r>
            <a:r>
              <a:rPr lang="et-EE" dirty="0"/>
              <a:t>, hüdrofoobsust ja mehaanilist stabiilsust. On leitud, et looduses esineb üle 95% baktereist </a:t>
            </a:r>
            <a:r>
              <a:rPr lang="et-EE" dirty="0" err="1"/>
              <a:t>biokilena</a:t>
            </a:r>
            <a:endParaRPr lang="en-US" dirty="0"/>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a:t>
            </a:fld>
            <a:endParaRPr lang="en-US"/>
          </a:p>
        </p:txBody>
      </p:sp>
    </p:spTree>
    <p:extLst>
      <p:ext uri="{BB962C8B-B14F-4D97-AF65-F5344CB8AC3E}">
        <p14:creationId xmlns:p14="http://schemas.microsoft.com/office/powerpoint/2010/main" val="12635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Peale tavapäraste näitajate (nt eripind, vastupidavus, maksumus) pööratakse viimasel ajal uute kandjate arendamisel aina suuremat tähelepanu ka nende kujule (nt kuidas mõjutab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arengut kandja pooride suurus ja kuju, või kuidas vähendada difusiooni piiravat mõju). Loomulikult ei sõltu mikroorganismide hulk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biokileprotsessis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üksnes nende kinnituspinnast. Oluline on ka reovee hapniku­sisaldus, toitainete kättesaadavus, keskkonnatingimused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temperatuur, valgus) ja ka see, kas reovees leidub toksilisi ühendeid, mis võivad pärssida mikroorganismide elutegevust. Eripind on küll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biokilekandja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näitaja, ent ei ütle midagi selle toimimise kohta. Kõige olulisem on hoida süsteemis piisavalt suurt hulka aktiivselt toimivat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biomassi</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See on suurus, mida on võimalik märata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aktiivsustestidega, mõõtes laboratoorsetes tingimustes kindla koguse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biokilekandjate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toimimise tõhusust.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t-EE" dirty="0"/>
          </a:p>
          <a:p>
            <a:r>
              <a:rPr lang="en-US" sz="1200" dirty="0" err="1">
                <a:effectLst/>
                <a:latin typeface="Segoe UI" panose="020B0502040204020203" pitchFamily="34" charset="0"/>
              </a:rPr>
              <a:t>Põhimõtteliselt</a:t>
            </a:r>
            <a:r>
              <a:rPr lang="en-US" sz="1200" dirty="0">
                <a:effectLst/>
                <a:latin typeface="Segoe UI" panose="020B0502040204020203" pitchFamily="34" charset="0"/>
              </a:rPr>
              <a:t> </a:t>
            </a:r>
            <a:r>
              <a:rPr lang="en-US" sz="1200" dirty="0" err="1">
                <a:effectLst/>
                <a:latin typeface="Segoe UI" panose="020B0502040204020203" pitchFamily="34" charset="0"/>
              </a:rPr>
              <a:t>saab</a:t>
            </a:r>
            <a:r>
              <a:rPr lang="en-US" sz="1200" dirty="0">
                <a:effectLst/>
                <a:latin typeface="Segoe UI" panose="020B0502040204020203" pitchFamily="34" charset="0"/>
              </a:rPr>
              <a:t> </a:t>
            </a:r>
            <a:r>
              <a:rPr lang="en-US" sz="1200" dirty="0" err="1">
                <a:effectLst/>
                <a:latin typeface="Segoe UI" panose="020B0502040204020203" pitchFamily="34" charset="0"/>
              </a:rPr>
              <a:t>ülevaateartikklist</a:t>
            </a:r>
            <a:r>
              <a:rPr lang="et-EE" sz="1200" dirty="0">
                <a:effectLst/>
                <a:latin typeface="Segoe UI" panose="020B0502040204020203" pitchFamily="34" charset="0"/>
              </a:rPr>
              <a:t> (</a:t>
            </a:r>
            <a:r>
              <a:rPr lang="en-US" sz="1200" dirty="0">
                <a:effectLst/>
                <a:latin typeface="Segoe UI" panose="020B0502040204020203" pitchFamily="34" charset="0"/>
              </a:rPr>
              <a:t>Al-</a:t>
            </a:r>
            <a:r>
              <a:rPr lang="en-US" sz="1200" dirty="0" err="1">
                <a:effectLst/>
                <a:latin typeface="Segoe UI" panose="020B0502040204020203" pitchFamily="34" charset="0"/>
              </a:rPr>
              <a:t>Amshawee</a:t>
            </a:r>
            <a:r>
              <a:rPr lang="en-US" sz="1200" dirty="0">
                <a:effectLst/>
                <a:latin typeface="Segoe UI" panose="020B0502040204020203" pitchFamily="34" charset="0"/>
              </a:rPr>
              <a:t> ja </a:t>
            </a:r>
            <a:r>
              <a:rPr lang="en-US" sz="1200" dirty="0" err="1">
                <a:effectLst/>
                <a:latin typeface="Segoe UI" panose="020B0502040204020203" pitchFamily="34" charset="0"/>
              </a:rPr>
              <a:t>Ynus</a:t>
            </a:r>
            <a:r>
              <a:rPr lang="en-US" sz="1200" dirty="0">
                <a:effectLst/>
                <a:latin typeface="Segoe UI" panose="020B0502040204020203" pitchFamily="34" charset="0"/>
              </a:rPr>
              <a:t> 2021</a:t>
            </a:r>
            <a:r>
              <a:rPr lang="et-EE" sz="1200" dirty="0">
                <a:effectLst/>
                <a:latin typeface="Segoe UI" panose="020B0502040204020203" pitchFamily="34" charset="0"/>
              </a:rPr>
              <a:t>)</a:t>
            </a:r>
            <a:r>
              <a:rPr lang="en-US" sz="1200" dirty="0">
                <a:effectLst/>
                <a:latin typeface="Segoe UI" panose="020B0502040204020203" pitchFamily="34" charset="0"/>
              </a:rPr>
              <a:t> </a:t>
            </a:r>
            <a:r>
              <a:rPr lang="en-US" sz="1200" dirty="0" err="1">
                <a:effectLst/>
                <a:latin typeface="Segoe UI" panose="020B0502040204020203" pitchFamily="34" charset="0"/>
              </a:rPr>
              <a:t>teha</a:t>
            </a:r>
            <a:r>
              <a:rPr lang="en-US" sz="1200" dirty="0">
                <a:effectLst/>
                <a:latin typeface="Segoe UI" panose="020B0502040204020203" pitchFamily="34" charset="0"/>
              </a:rPr>
              <a:t> </a:t>
            </a:r>
            <a:r>
              <a:rPr lang="en-US" sz="1200" dirty="0" err="1">
                <a:effectLst/>
                <a:latin typeface="Segoe UI" panose="020B0502040204020203" pitchFamily="34" charset="0"/>
              </a:rPr>
              <a:t>järelduse</a:t>
            </a:r>
            <a:r>
              <a:rPr lang="en-US" sz="1200" dirty="0">
                <a:effectLst/>
                <a:latin typeface="Segoe UI" panose="020B0502040204020203" pitchFamily="34" charset="0"/>
              </a:rPr>
              <a:t>, et </a:t>
            </a:r>
            <a:r>
              <a:rPr lang="en-US" sz="1200" dirty="0" err="1">
                <a:effectLst/>
                <a:latin typeface="Segoe UI" panose="020B0502040204020203" pitchFamily="34" charset="0"/>
              </a:rPr>
              <a:t>kõige</a:t>
            </a:r>
            <a:r>
              <a:rPr lang="en-US" sz="1200" dirty="0">
                <a:effectLst/>
                <a:latin typeface="Segoe UI" panose="020B0502040204020203" pitchFamily="34" charset="0"/>
              </a:rPr>
              <a:t> </a:t>
            </a:r>
            <a:r>
              <a:rPr lang="en-US" sz="1200" dirty="0" err="1">
                <a:effectLst/>
                <a:latin typeface="Segoe UI" panose="020B0502040204020203" pitchFamily="34" charset="0"/>
              </a:rPr>
              <a:t>parem</a:t>
            </a:r>
            <a:r>
              <a:rPr lang="en-US" sz="1200" dirty="0">
                <a:effectLst/>
                <a:latin typeface="Segoe UI" panose="020B0502040204020203" pitchFamily="34" charset="0"/>
              </a:rPr>
              <a:t> </a:t>
            </a:r>
            <a:r>
              <a:rPr lang="en-US" sz="1200" dirty="0" err="1">
                <a:effectLst/>
                <a:latin typeface="Segoe UI" panose="020B0502040204020203" pitchFamily="34" charset="0"/>
              </a:rPr>
              <a:t>biokilekandja</a:t>
            </a:r>
            <a:r>
              <a:rPr lang="en-US" sz="1200" dirty="0">
                <a:effectLst/>
                <a:latin typeface="Segoe UI" panose="020B0502040204020203" pitchFamily="34" charset="0"/>
              </a:rPr>
              <a:t> on </a:t>
            </a:r>
            <a:endParaRPr lang="et-EE" sz="1200" dirty="0">
              <a:effectLst/>
              <a:latin typeface="Segoe UI" panose="020B0502040204020203" pitchFamily="34" charset="0"/>
            </a:endParaRPr>
          </a:p>
          <a:p>
            <a:r>
              <a:rPr lang="en-US" sz="1200" dirty="0">
                <a:effectLst/>
                <a:latin typeface="Segoe UI" panose="020B0502040204020203" pitchFamily="34" charset="0"/>
              </a:rPr>
              <a:t>a) </a:t>
            </a:r>
            <a:r>
              <a:rPr lang="en-US" sz="1200" dirty="0" err="1">
                <a:effectLst/>
                <a:latin typeface="Segoe UI" panose="020B0502040204020203" pitchFamily="34" charset="0"/>
              </a:rPr>
              <a:t>kerakujuline</a:t>
            </a:r>
            <a:r>
              <a:rPr lang="en-US" sz="1200" dirty="0">
                <a:effectLst/>
                <a:latin typeface="Segoe UI" panose="020B0502040204020203" pitchFamily="34" charset="0"/>
              </a:rPr>
              <a:t>, </a:t>
            </a:r>
            <a:r>
              <a:rPr lang="en-US" sz="1200" dirty="0" err="1">
                <a:effectLst/>
                <a:latin typeface="Segoe UI" panose="020B0502040204020203" pitchFamily="34" charset="0"/>
              </a:rPr>
              <a:t>kuid</a:t>
            </a:r>
            <a:r>
              <a:rPr lang="en-US" sz="1200" dirty="0">
                <a:effectLst/>
                <a:latin typeface="Segoe UI" panose="020B0502040204020203" pitchFamily="34" charset="0"/>
              </a:rPr>
              <a:t> pinnal </a:t>
            </a:r>
            <a:r>
              <a:rPr lang="en-US" sz="1200" dirty="0" err="1">
                <a:effectLst/>
                <a:latin typeface="Segoe UI" panose="020B0502040204020203" pitchFamily="34" charset="0"/>
              </a:rPr>
              <a:t>peavad</a:t>
            </a:r>
            <a:r>
              <a:rPr lang="en-US" sz="1200" dirty="0">
                <a:effectLst/>
                <a:latin typeface="Segoe UI" panose="020B0502040204020203" pitchFamily="34" charset="0"/>
              </a:rPr>
              <a:t> </a:t>
            </a:r>
            <a:r>
              <a:rPr lang="en-US" sz="1200" dirty="0" err="1">
                <a:effectLst/>
                <a:latin typeface="Segoe UI" panose="020B0502040204020203" pitchFamily="34" charset="0"/>
              </a:rPr>
              <a:t>paiknema</a:t>
            </a:r>
            <a:r>
              <a:rPr lang="en-US" sz="1200" dirty="0">
                <a:effectLst/>
                <a:latin typeface="Segoe UI" panose="020B0502040204020203" pitchFamily="34" charset="0"/>
              </a:rPr>
              <a:t> </a:t>
            </a:r>
            <a:r>
              <a:rPr lang="en-US" sz="1200" dirty="0" err="1">
                <a:effectLst/>
                <a:latin typeface="Segoe UI" panose="020B0502040204020203" pitchFamily="34" charset="0"/>
              </a:rPr>
              <a:t>kõrgemad</a:t>
            </a:r>
            <a:r>
              <a:rPr lang="en-US" sz="1200" dirty="0">
                <a:effectLst/>
                <a:latin typeface="Segoe UI" panose="020B0502040204020203" pitchFamily="34" charset="0"/>
              </a:rPr>
              <a:t> </a:t>
            </a:r>
            <a:r>
              <a:rPr lang="en-US" sz="1200" dirty="0" err="1">
                <a:effectLst/>
                <a:latin typeface="Segoe UI" panose="020B0502040204020203" pitchFamily="34" charset="0"/>
              </a:rPr>
              <a:t>kohad</a:t>
            </a:r>
            <a:r>
              <a:rPr lang="en-US" sz="1200" dirty="0">
                <a:effectLst/>
                <a:latin typeface="Segoe UI" panose="020B0502040204020203" pitchFamily="34" charset="0"/>
              </a:rPr>
              <a:t> (</a:t>
            </a:r>
            <a:r>
              <a:rPr lang="en-US" sz="1200" dirty="0" err="1">
                <a:effectLst/>
                <a:latin typeface="Segoe UI" panose="020B0502040204020203" pitchFamily="34" charset="0"/>
              </a:rPr>
              <a:t>i.k.</a:t>
            </a:r>
            <a:r>
              <a:rPr lang="en-US" sz="1200" dirty="0">
                <a:effectLst/>
                <a:latin typeface="Segoe UI" panose="020B0502040204020203" pitchFamily="34" charset="0"/>
              </a:rPr>
              <a:t> </a:t>
            </a:r>
            <a:r>
              <a:rPr lang="en-US" sz="1200" i="1" dirty="0">
                <a:effectLst/>
                <a:latin typeface="Segoe UI" panose="020B0502040204020203" pitchFamily="34" charset="0"/>
              </a:rPr>
              <a:t>ridges</a:t>
            </a:r>
            <a:r>
              <a:rPr lang="en-US" sz="1200" dirty="0">
                <a:effectLst/>
                <a:latin typeface="Segoe UI" panose="020B0502040204020203" pitchFamily="34" charset="0"/>
              </a:rPr>
              <a:t>) - </a:t>
            </a:r>
            <a:r>
              <a:rPr lang="en-US" sz="1200" dirty="0" err="1">
                <a:effectLst/>
                <a:latin typeface="Segoe UI" panose="020B0502040204020203" pitchFamily="34" charset="0"/>
              </a:rPr>
              <a:t>selliseid</a:t>
            </a:r>
            <a:r>
              <a:rPr lang="en-US" sz="1200" dirty="0">
                <a:effectLst/>
                <a:latin typeface="Segoe UI" panose="020B0502040204020203" pitchFamily="34" charset="0"/>
              </a:rPr>
              <a:t> </a:t>
            </a:r>
            <a:r>
              <a:rPr lang="en-US" sz="1200" dirty="0" err="1">
                <a:effectLst/>
                <a:latin typeface="Segoe UI" panose="020B0502040204020203" pitchFamily="34" charset="0"/>
              </a:rPr>
              <a:t>kandjaid</a:t>
            </a:r>
            <a:r>
              <a:rPr lang="en-US" sz="1200" dirty="0">
                <a:effectLst/>
                <a:latin typeface="Segoe UI" panose="020B0502040204020203" pitchFamily="34" charset="0"/>
              </a:rPr>
              <a:t> </a:t>
            </a:r>
            <a:r>
              <a:rPr lang="en-US" sz="1200" dirty="0" err="1">
                <a:effectLst/>
                <a:latin typeface="Segoe UI" panose="020B0502040204020203" pitchFamily="34" charset="0"/>
              </a:rPr>
              <a:t>võtavad</a:t>
            </a:r>
            <a:r>
              <a:rPr lang="en-US" sz="1200" dirty="0">
                <a:effectLst/>
                <a:latin typeface="Segoe UI" panose="020B0502040204020203" pitchFamily="34" charset="0"/>
              </a:rPr>
              <a:t> </a:t>
            </a:r>
            <a:r>
              <a:rPr lang="en-US" sz="1200" dirty="0" err="1">
                <a:effectLst/>
                <a:latin typeface="Segoe UI" panose="020B0502040204020203" pitchFamily="34" charset="0"/>
              </a:rPr>
              <a:t>vähem</a:t>
            </a:r>
            <a:r>
              <a:rPr lang="en-US" sz="1200" dirty="0">
                <a:effectLst/>
                <a:latin typeface="Segoe UI" panose="020B0502040204020203" pitchFamily="34" charset="0"/>
              </a:rPr>
              <a:t> </a:t>
            </a:r>
            <a:r>
              <a:rPr lang="en-US" sz="1200" dirty="0" err="1">
                <a:effectLst/>
                <a:latin typeface="Segoe UI" panose="020B0502040204020203" pitchFamily="34" charset="0"/>
              </a:rPr>
              <a:t>ruumi</a:t>
            </a:r>
            <a:r>
              <a:rPr lang="en-US" sz="1200" dirty="0">
                <a:effectLst/>
                <a:latin typeface="Segoe UI" panose="020B0502040204020203" pitchFamily="34" charset="0"/>
              </a:rPr>
              <a:t>, </a:t>
            </a:r>
            <a:r>
              <a:rPr lang="en-US" sz="1200" dirty="0" err="1">
                <a:effectLst/>
                <a:latin typeface="Segoe UI" panose="020B0502040204020203" pitchFamily="34" charset="0"/>
              </a:rPr>
              <a:t>soodustavad</a:t>
            </a:r>
            <a:r>
              <a:rPr lang="en-US" sz="1200" dirty="0">
                <a:effectLst/>
                <a:latin typeface="Segoe UI" panose="020B0502040204020203" pitchFamily="34" charset="0"/>
              </a:rPr>
              <a:t> </a:t>
            </a:r>
            <a:r>
              <a:rPr lang="en-US" sz="1200" dirty="0" err="1">
                <a:effectLst/>
                <a:latin typeface="Segoe UI" panose="020B0502040204020203" pitchFamily="34" charset="0"/>
              </a:rPr>
              <a:t>difusiooni</a:t>
            </a:r>
            <a:r>
              <a:rPr lang="en-US" sz="1200" dirty="0">
                <a:effectLst/>
                <a:latin typeface="Segoe UI" panose="020B0502040204020203" pitchFamily="34" charset="0"/>
              </a:rPr>
              <a:t>, </a:t>
            </a:r>
            <a:r>
              <a:rPr lang="en-US" sz="1200" dirty="0" err="1">
                <a:effectLst/>
                <a:latin typeface="Segoe UI" panose="020B0502040204020203" pitchFamily="34" charset="0"/>
              </a:rPr>
              <a:t>biokile</a:t>
            </a:r>
            <a:r>
              <a:rPr lang="en-US" sz="1200" dirty="0">
                <a:effectLst/>
                <a:latin typeface="Segoe UI" panose="020B0502040204020203" pitchFamily="34" charset="0"/>
              </a:rPr>
              <a:t> on </a:t>
            </a:r>
            <a:r>
              <a:rPr lang="en-US" sz="1200" dirty="0" err="1">
                <a:effectLst/>
                <a:latin typeface="Segoe UI" panose="020B0502040204020203" pitchFamily="34" charset="0"/>
              </a:rPr>
              <a:t>ühtlasemalt</a:t>
            </a:r>
            <a:r>
              <a:rPr lang="en-US" sz="1200" dirty="0">
                <a:effectLst/>
                <a:latin typeface="Segoe UI" panose="020B0502040204020203" pitchFamily="34" charset="0"/>
              </a:rPr>
              <a:t> </a:t>
            </a:r>
            <a:r>
              <a:rPr lang="en-US" sz="1200" dirty="0" err="1">
                <a:effectLst/>
                <a:latin typeface="Segoe UI" panose="020B0502040204020203" pitchFamily="34" charset="0"/>
              </a:rPr>
              <a:t>jaotunud</a:t>
            </a:r>
            <a:r>
              <a:rPr lang="en-US" sz="1200" dirty="0">
                <a:effectLst/>
                <a:latin typeface="Segoe UI" panose="020B0502040204020203" pitchFamily="34" charset="0"/>
              </a:rPr>
              <a:t> </a:t>
            </a:r>
            <a:r>
              <a:rPr lang="en-US" sz="1200" dirty="0" err="1">
                <a:effectLst/>
                <a:latin typeface="Segoe UI" panose="020B0502040204020203" pitchFamily="34" charset="0"/>
              </a:rPr>
              <a:t>ning</a:t>
            </a:r>
            <a:r>
              <a:rPr lang="en-US" sz="1200" dirty="0">
                <a:effectLst/>
                <a:latin typeface="Segoe UI" panose="020B0502040204020203" pitchFamily="34" charset="0"/>
              </a:rPr>
              <a:t> </a:t>
            </a:r>
            <a:r>
              <a:rPr lang="en-US" sz="1200" dirty="0" err="1">
                <a:effectLst/>
                <a:latin typeface="Segoe UI" panose="020B0502040204020203" pitchFamily="34" charset="0"/>
              </a:rPr>
              <a:t>ei</a:t>
            </a:r>
            <a:r>
              <a:rPr lang="en-US" sz="1200" dirty="0">
                <a:effectLst/>
                <a:latin typeface="Segoe UI" panose="020B0502040204020203" pitchFamily="34" charset="0"/>
              </a:rPr>
              <a:t> </a:t>
            </a:r>
            <a:r>
              <a:rPr lang="en-US" sz="1200" dirty="0" err="1">
                <a:effectLst/>
                <a:latin typeface="Segoe UI" panose="020B0502040204020203" pitchFamily="34" charset="0"/>
              </a:rPr>
              <a:t>vabane</a:t>
            </a:r>
            <a:r>
              <a:rPr lang="en-US" sz="1200" dirty="0">
                <a:effectLst/>
                <a:latin typeface="Segoe UI" panose="020B0502040204020203" pitchFamily="34" charset="0"/>
              </a:rPr>
              <a:t> </a:t>
            </a:r>
            <a:r>
              <a:rPr lang="en-US" sz="1200" dirty="0" err="1">
                <a:effectLst/>
                <a:latin typeface="Segoe UI" panose="020B0502040204020203" pitchFamily="34" charset="0"/>
              </a:rPr>
              <a:t>kergesti</a:t>
            </a:r>
            <a:r>
              <a:rPr lang="en-US" sz="1200" dirty="0">
                <a:effectLst/>
                <a:latin typeface="Segoe UI" panose="020B0502040204020203" pitchFamily="34" charset="0"/>
              </a:rPr>
              <a:t>;</a:t>
            </a:r>
            <a:endParaRPr lang="en-US" sz="1200" dirty="0">
              <a:effectLst/>
              <a:latin typeface="Arial" panose="020B0604020202020204" pitchFamily="34" charset="0"/>
            </a:endParaRPr>
          </a:p>
          <a:p>
            <a:r>
              <a:rPr lang="en-US" sz="1200" dirty="0">
                <a:effectLst/>
                <a:latin typeface="Segoe UI" panose="020B0502040204020203" pitchFamily="34" charset="0"/>
              </a:rPr>
              <a:t>b) </a:t>
            </a:r>
            <a:r>
              <a:rPr lang="en-US" sz="1200" dirty="0" err="1">
                <a:effectLst/>
                <a:latin typeface="Segoe UI" panose="020B0502040204020203" pitchFamily="34" charset="0"/>
              </a:rPr>
              <a:t>poorid</a:t>
            </a:r>
            <a:r>
              <a:rPr lang="en-US" sz="1200" dirty="0">
                <a:effectLst/>
                <a:latin typeface="Segoe UI" panose="020B0502040204020203" pitchFamily="34" charset="0"/>
              </a:rPr>
              <a:t> </a:t>
            </a:r>
            <a:r>
              <a:rPr lang="en-US" sz="1200" dirty="0" err="1">
                <a:effectLst/>
                <a:latin typeface="Segoe UI" panose="020B0502040204020203" pitchFamily="34" charset="0"/>
              </a:rPr>
              <a:t>peavad</a:t>
            </a:r>
            <a:r>
              <a:rPr lang="en-US" sz="1200" dirty="0">
                <a:effectLst/>
                <a:latin typeface="Segoe UI" panose="020B0502040204020203" pitchFamily="34" charset="0"/>
              </a:rPr>
              <a:t> </a:t>
            </a:r>
            <a:r>
              <a:rPr lang="en-US" sz="1200" dirty="0" err="1">
                <a:effectLst/>
                <a:latin typeface="Segoe UI" panose="020B0502040204020203" pitchFamily="34" charset="0"/>
              </a:rPr>
              <a:t>olema</a:t>
            </a:r>
            <a:r>
              <a:rPr lang="en-US" sz="1200" dirty="0">
                <a:effectLst/>
                <a:latin typeface="Segoe UI" panose="020B0502040204020203" pitchFamily="34" charset="0"/>
              </a:rPr>
              <a:t> </a:t>
            </a:r>
            <a:r>
              <a:rPr lang="en-US" sz="1200" dirty="0" err="1">
                <a:effectLst/>
                <a:latin typeface="Segoe UI" panose="020B0502040204020203" pitchFamily="34" charset="0"/>
              </a:rPr>
              <a:t>ebakorrapärase</a:t>
            </a:r>
            <a:r>
              <a:rPr lang="en-US" sz="1200" dirty="0">
                <a:effectLst/>
                <a:latin typeface="Segoe UI" panose="020B0502040204020203" pitchFamily="34" charset="0"/>
              </a:rPr>
              <a:t> </a:t>
            </a:r>
            <a:r>
              <a:rPr lang="en-US" sz="1200" dirty="0" err="1">
                <a:effectLst/>
                <a:latin typeface="Segoe UI" panose="020B0502040204020203" pitchFamily="34" charset="0"/>
              </a:rPr>
              <a:t>kujuga</a:t>
            </a:r>
            <a:r>
              <a:rPr lang="en-US" sz="1200" dirty="0">
                <a:effectLst/>
                <a:latin typeface="Segoe UI" panose="020B0502040204020203" pitchFamily="34" charset="0"/>
              </a:rPr>
              <a:t> ja &gt; 1 mm </a:t>
            </a:r>
            <a:r>
              <a:rPr lang="en-US" sz="1200" dirty="0" err="1">
                <a:effectLst/>
                <a:latin typeface="Segoe UI" panose="020B0502040204020203" pitchFamily="34" charset="0"/>
              </a:rPr>
              <a:t>suurused</a:t>
            </a:r>
            <a:r>
              <a:rPr lang="en-US" sz="1200" dirty="0">
                <a:effectLst/>
                <a:latin typeface="Segoe UI" panose="020B0502040204020203" pitchFamily="34" charset="0"/>
              </a:rPr>
              <a:t> - </a:t>
            </a:r>
            <a:r>
              <a:rPr lang="en-US" sz="1200" dirty="0" err="1">
                <a:effectLst/>
                <a:latin typeface="Segoe UI" panose="020B0502040204020203" pitchFamily="34" charset="0"/>
              </a:rPr>
              <a:t>väiksemad</a:t>
            </a:r>
            <a:r>
              <a:rPr lang="en-US" sz="1200" dirty="0">
                <a:effectLst/>
                <a:latin typeface="Segoe UI" panose="020B0502040204020203" pitchFamily="34" charset="0"/>
              </a:rPr>
              <a:t> </a:t>
            </a:r>
            <a:r>
              <a:rPr lang="en-US" sz="1200" dirty="0" err="1">
                <a:effectLst/>
                <a:latin typeface="Segoe UI" panose="020B0502040204020203" pitchFamily="34" charset="0"/>
              </a:rPr>
              <a:t>poorid</a:t>
            </a:r>
            <a:r>
              <a:rPr lang="en-US" sz="1200" dirty="0">
                <a:effectLst/>
                <a:latin typeface="Segoe UI" panose="020B0502040204020203" pitchFamily="34" charset="0"/>
              </a:rPr>
              <a:t> </a:t>
            </a:r>
            <a:r>
              <a:rPr lang="en-US" sz="1200" dirty="0" err="1">
                <a:effectLst/>
                <a:latin typeface="Segoe UI" panose="020B0502040204020203" pitchFamily="34" charset="0"/>
              </a:rPr>
              <a:t>ummistuvad</a:t>
            </a:r>
            <a:r>
              <a:rPr lang="en-US" sz="1200" dirty="0">
                <a:effectLst/>
                <a:latin typeface="Segoe UI" panose="020B0502040204020203" pitchFamily="34" charset="0"/>
              </a:rPr>
              <a:t> </a:t>
            </a:r>
            <a:r>
              <a:rPr lang="en-US" sz="1200" dirty="0" err="1">
                <a:effectLst/>
                <a:latin typeface="Segoe UI" panose="020B0502040204020203" pitchFamily="34" charset="0"/>
              </a:rPr>
              <a:t>kergemin</a:t>
            </a:r>
            <a:r>
              <a:rPr lang="en-US" sz="1200" dirty="0">
                <a:effectLst/>
                <a:latin typeface="Segoe UI" panose="020B0502040204020203" pitchFamily="34" charset="0"/>
              </a:rPr>
              <a:t>, </a:t>
            </a:r>
            <a:r>
              <a:rPr lang="en-US" sz="1200" dirty="0" err="1">
                <a:effectLst/>
                <a:latin typeface="Segoe UI" panose="020B0502040204020203" pitchFamily="34" charset="0"/>
              </a:rPr>
              <a:t>suurematelt</a:t>
            </a:r>
            <a:r>
              <a:rPr lang="en-US" sz="1200" dirty="0">
                <a:effectLst/>
                <a:latin typeface="Segoe UI" panose="020B0502040204020203" pitchFamily="34" charset="0"/>
              </a:rPr>
              <a:t> </a:t>
            </a:r>
            <a:r>
              <a:rPr lang="en-US" sz="1200" dirty="0" err="1">
                <a:effectLst/>
                <a:latin typeface="Segoe UI" panose="020B0502040204020203" pitchFamily="34" charset="0"/>
              </a:rPr>
              <a:t>uhutakse</a:t>
            </a:r>
            <a:r>
              <a:rPr lang="en-US" sz="1200" dirty="0">
                <a:effectLst/>
                <a:latin typeface="Segoe UI" panose="020B0502040204020203" pitchFamily="34" charset="0"/>
              </a:rPr>
              <a:t> </a:t>
            </a:r>
            <a:r>
              <a:rPr lang="en-US" sz="1200" dirty="0" err="1">
                <a:effectLst/>
                <a:latin typeface="Segoe UI" panose="020B0502040204020203" pitchFamily="34" charset="0"/>
              </a:rPr>
              <a:t>biokile</a:t>
            </a:r>
            <a:r>
              <a:rPr lang="en-US" sz="1200" dirty="0">
                <a:effectLst/>
                <a:latin typeface="Segoe UI" panose="020B0502040204020203" pitchFamily="34" charset="0"/>
              </a:rPr>
              <a:t> </a:t>
            </a:r>
            <a:r>
              <a:rPr lang="en-US" sz="1200" dirty="0" err="1">
                <a:effectLst/>
                <a:latin typeface="Segoe UI" panose="020B0502040204020203" pitchFamily="34" charset="0"/>
              </a:rPr>
              <a:t>maha</a:t>
            </a:r>
            <a:r>
              <a:rPr lang="en-US" sz="1200" dirty="0">
                <a:effectLst/>
                <a:latin typeface="Segoe UI" panose="020B0502040204020203" pitchFamily="34" charset="0"/>
              </a:rPr>
              <a:t>. </a:t>
            </a:r>
            <a:r>
              <a:rPr lang="en-US" sz="1200" dirty="0" err="1">
                <a:effectLst/>
                <a:latin typeface="Segoe UI" panose="020B0502040204020203" pitchFamily="34" charset="0"/>
              </a:rPr>
              <a:t>Ebaregulaarne</a:t>
            </a:r>
            <a:r>
              <a:rPr lang="en-US" sz="1200" dirty="0">
                <a:effectLst/>
                <a:latin typeface="Segoe UI" panose="020B0502040204020203" pitchFamily="34" charset="0"/>
              </a:rPr>
              <a:t> </a:t>
            </a:r>
            <a:r>
              <a:rPr lang="en-US" sz="1200" dirty="0" err="1">
                <a:effectLst/>
                <a:latin typeface="Segoe UI" panose="020B0502040204020203" pitchFamily="34" charset="0"/>
              </a:rPr>
              <a:t>kuju</a:t>
            </a:r>
            <a:r>
              <a:rPr lang="en-US" sz="1200" dirty="0">
                <a:effectLst/>
                <a:latin typeface="Segoe UI" panose="020B0502040204020203" pitchFamily="34" charset="0"/>
              </a:rPr>
              <a:t> </a:t>
            </a:r>
            <a:r>
              <a:rPr lang="en-US" sz="1200" dirty="0" err="1">
                <a:effectLst/>
                <a:latin typeface="Segoe UI" panose="020B0502040204020203" pitchFamily="34" charset="0"/>
              </a:rPr>
              <a:t>soodustab</a:t>
            </a:r>
            <a:r>
              <a:rPr lang="en-US" sz="1200" dirty="0">
                <a:effectLst/>
                <a:latin typeface="Segoe UI" panose="020B0502040204020203" pitchFamily="34" charset="0"/>
              </a:rPr>
              <a:t> </a:t>
            </a:r>
            <a:r>
              <a:rPr lang="en-US" sz="1200" dirty="0" err="1">
                <a:effectLst/>
                <a:latin typeface="Segoe UI" panose="020B0502040204020203" pitchFamily="34" charset="0"/>
              </a:rPr>
              <a:t>mitmekesiste</a:t>
            </a:r>
            <a:r>
              <a:rPr lang="en-US" sz="1200" dirty="0">
                <a:effectLst/>
                <a:latin typeface="Segoe UI" panose="020B0502040204020203" pitchFamily="34" charset="0"/>
              </a:rPr>
              <a:t> </a:t>
            </a:r>
            <a:r>
              <a:rPr lang="en-US" sz="1200" dirty="0" err="1">
                <a:effectLst/>
                <a:latin typeface="Segoe UI" panose="020B0502040204020203" pitchFamily="34" charset="0"/>
              </a:rPr>
              <a:t>koosluste</a:t>
            </a:r>
            <a:r>
              <a:rPr lang="en-US" sz="1200" dirty="0">
                <a:effectLst/>
                <a:latin typeface="Segoe UI" panose="020B0502040204020203" pitchFamily="34" charset="0"/>
              </a:rPr>
              <a:t> </a:t>
            </a:r>
            <a:r>
              <a:rPr lang="en-US" sz="1200" dirty="0" err="1">
                <a:effectLst/>
                <a:latin typeface="Segoe UI" panose="020B0502040204020203" pitchFamily="34" charset="0"/>
              </a:rPr>
              <a:t>teket</a:t>
            </a:r>
            <a:r>
              <a:rPr lang="en-US" sz="1200" dirty="0">
                <a:effectLst/>
                <a:latin typeface="Segoe UI" panose="020B0502040204020203" pitchFamily="34" charset="0"/>
              </a:rPr>
              <a:t> (</a:t>
            </a:r>
            <a:r>
              <a:rPr lang="en-US" sz="1200" dirty="0" err="1">
                <a:effectLst/>
                <a:latin typeface="Segoe UI" panose="020B0502040204020203" pitchFamily="34" charset="0"/>
              </a:rPr>
              <a:t>samaaegne</a:t>
            </a:r>
            <a:r>
              <a:rPr lang="en-US" sz="1200" dirty="0">
                <a:effectLst/>
                <a:latin typeface="Segoe UI" panose="020B0502040204020203" pitchFamily="34" charset="0"/>
              </a:rPr>
              <a:t> </a:t>
            </a:r>
            <a:r>
              <a:rPr lang="en-US" sz="1200" dirty="0" err="1">
                <a:effectLst/>
                <a:latin typeface="Segoe UI" panose="020B0502040204020203" pitchFamily="34" charset="0"/>
              </a:rPr>
              <a:t>nitrifikatsioon</a:t>
            </a:r>
            <a:r>
              <a:rPr lang="en-US" sz="1200" dirty="0">
                <a:effectLst/>
                <a:latin typeface="Segoe UI" panose="020B0502040204020203" pitchFamily="34" charset="0"/>
              </a:rPr>
              <a:t> + </a:t>
            </a:r>
            <a:r>
              <a:rPr lang="en-US" sz="1200" dirty="0" err="1">
                <a:effectLst/>
                <a:latin typeface="Segoe UI" panose="020B0502040204020203" pitchFamily="34" charset="0"/>
              </a:rPr>
              <a:t>denitrifikatsioon</a:t>
            </a:r>
            <a:r>
              <a:rPr lang="en-US" sz="1200" dirty="0">
                <a:effectLst/>
                <a:latin typeface="Segoe UI" panose="020B0502040204020203" pitchFamily="34" charset="0"/>
              </a:rPr>
              <a:t>). </a:t>
            </a:r>
            <a:r>
              <a:rPr lang="en-US" sz="1200" dirty="0" err="1">
                <a:effectLst/>
                <a:latin typeface="Segoe UI" panose="020B0502040204020203" pitchFamily="34" charset="0"/>
              </a:rPr>
              <a:t>Lisaks</a:t>
            </a:r>
            <a:r>
              <a:rPr lang="en-US" sz="1200" dirty="0">
                <a:effectLst/>
                <a:latin typeface="Segoe UI" panose="020B0502040204020203" pitchFamily="34" charset="0"/>
              </a:rPr>
              <a:t> </a:t>
            </a:r>
            <a:r>
              <a:rPr lang="en-US" sz="1200" dirty="0" err="1">
                <a:effectLst/>
                <a:latin typeface="Segoe UI" panose="020B0502040204020203" pitchFamily="34" charset="0"/>
              </a:rPr>
              <a:t>ei</a:t>
            </a:r>
            <a:r>
              <a:rPr lang="en-US" sz="1200" dirty="0">
                <a:effectLst/>
                <a:latin typeface="Segoe UI" panose="020B0502040204020203" pitchFamily="34" charset="0"/>
              </a:rPr>
              <a:t> </a:t>
            </a:r>
            <a:r>
              <a:rPr lang="en-US" sz="1200" dirty="0" err="1">
                <a:effectLst/>
                <a:latin typeface="Segoe UI" panose="020B0502040204020203" pitchFamily="34" charset="0"/>
              </a:rPr>
              <a:t>teki</a:t>
            </a:r>
            <a:r>
              <a:rPr lang="en-US" sz="1200" dirty="0">
                <a:effectLst/>
                <a:latin typeface="Segoe UI" panose="020B0502040204020203" pitchFamily="34" charset="0"/>
              </a:rPr>
              <a:t> </a:t>
            </a:r>
            <a:r>
              <a:rPr lang="en-US" sz="1200" dirty="0" err="1">
                <a:effectLst/>
                <a:latin typeface="Segoe UI" panose="020B0502040204020203" pitchFamily="34" charset="0"/>
              </a:rPr>
              <a:t>sellistes</a:t>
            </a:r>
            <a:r>
              <a:rPr lang="en-US" sz="1200" dirty="0">
                <a:effectLst/>
                <a:latin typeface="Segoe UI" panose="020B0502040204020203" pitchFamily="34" charset="0"/>
              </a:rPr>
              <a:t> </a:t>
            </a:r>
            <a:r>
              <a:rPr lang="en-US" sz="1200" dirty="0" err="1">
                <a:effectLst/>
                <a:latin typeface="Segoe UI" panose="020B0502040204020203" pitchFamily="34" charset="0"/>
              </a:rPr>
              <a:t>poorides</a:t>
            </a:r>
            <a:r>
              <a:rPr lang="en-US" sz="1200" dirty="0">
                <a:effectLst/>
                <a:latin typeface="Segoe UI" panose="020B0502040204020203" pitchFamily="34" charset="0"/>
              </a:rPr>
              <a:t> </a:t>
            </a:r>
            <a:r>
              <a:rPr lang="en-US" sz="1200" dirty="0" err="1">
                <a:effectLst/>
                <a:latin typeface="Segoe UI" panose="020B0502040204020203" pitchFamily="34" charset="0"/>
              </a:rPr>
              <a:t>difusioonlimitatsioon</a:t>
            </a:r>
            <a:r>
              <a:rPr lang="en-US" sz="1200" dirty="0">
                <a:effectLst/>
                <a:latin typeface="Segoe UI" panose="020B0502040204020203" pitchFamily="34" charset="0"/>
              </a:rPr>
              <a:t> </a:t>
            </a:r>
            <a:r>
              <a:rPr lang="en-US" sz="1200" dirty="0" err="1">
                <a:effectLst/>
                <a:latin typeface="Segoe UI" panose="020B0502040204020203" pitchFamily="34" charset="0"/>
              </a:rPr>
              <a:t>nii</a:t>
            </a:r>
            <a:r>
              <a:rPr lang="en-US" sz="1200" dirty="0">
                <a:effectLst/>
                <a:latin typeface="Segoe UI" panose="020B0502040204020203" pitchFamily="34" charset="0"/>
              </a:rPr>
              <a:t> </a:t>
            </a:r>
            <a:r>
              <a:rPr lang="en-US" sz="1200" dirty="0" err="1">
                <a:effectLst/>
                <a:latin typeface="Segoe UI" panose="020B0502040204020203" pitchFamily="34" charset="0"/>
              </a:rPr>
              <a:t>kergesti</a:t>
            </a:r>
            <a:r>
              <a:rPr lang="en-US" sz="1200" dirty="0">
                <a:effectLst/>
                <a:latin typeface="Segoe UI" panose="020B0502040204020203" pitchFamily="34" charset="0"/>
              </a:rPr>
              <a:t>. </a:t>
            </a:r>
            <a:r>
              <a:rPr lang="en-US" sz="1200" dirty="0" err="1">
                <a:effectLst/>
                <a:latin typeface="Segoe UI" panose="020B0502040204020203" pitchFamily="34" charset="0"/>
              </a:rPr>
              <a:t>Samas</a:t>
            </a:r>
            <a:r>
              <a:rPr lang="en-US" sz="1200" dirty="0">
                <a:effectLst/>
                <a:latin typeface="Segoe UI" panose="020B0502040204020203" pitchFamily="34" charset="0"/>
              </a:rPr>
              <a:t> </a:t>
            </a:r>
            <a:r>
              <a:rPr lang="en-US" sz="1200" dirty="0" err="1">
                <a:effectLst/>
                <a:latin typeface="Segoe UI" panose="020B0502040204020203" pitchFamily="34" charset="0"/>
              </a:rPr>
              <a:t>ei</a:t>
            </a:r>
            <a:r>
              <a:rPr lang="en-US" sz="1200" dirty="0">
                <a:effectLst/>
                <a:latin typeface="Segoe UI" panose="020B0502040204020203" pitchFamily="34" charset="0"/>
              </a:rPr>
              <a:t> </a:t>
            </a:r>
            <a:r>
              <a:rPr lang="en-US" sz="1200" dirty="0" err="1">
                <a:effectLst/>
                <a:latin typeface="Segoe UI" panose="020B0502040204020203" pitchFamily="34" charset="0"/>
              </a:rPr>
              <a:t>suutnud</a:t>
            </a:r>
            <a:r>
              <a:rPr lang="en-US" sz="1200" dirty="0">
                <a:effectLst/>
                <a:latin typeface="Segoe UI" panose="020B0502040204020203" pitchFamily="34" charset="0"/>
              </a:rPr>
              <a:t> </a:t>
            </a:r>
            <a:r>
              <a:rPr lang="en-US" sz="1200" dirty="0" err="1">
                <a:effectLst/>
                <a:latin typeface="Segoe UI" panose="020B0502040204020203" pitchFamily="34" charset="0"/>
              </a:rPr>
              <a:t>nad</a:t>
            </a:r>
            <a:r>
              <a:rPr lang="en-US" sz="1200" dirty="0">
                <a:effectLst/>
                <a:latin typeface="Segoe UI" panose="020B0502040204020203" pitchFamily="34" charset="0"/>
              </a:rPr>
              <a:t> </a:t>
            </a:r>
            <a:r>
              <a:rPr lang="en-US" sz="1200" dirty="0" err="1">
                <a:effectLst/>
                <a:latin typeface="Segoe UI" panose="020B0502040204020203" pitchFamily="34" charset="0"/>
              </a:rPr>
              <a:t>defineerida</a:t>
            </a:r>
            <a:r>
              <a:rPr lang="en-US" sz="1200" dirty="0">
                <a:effectLst/>
                <a:latin typeface="Segoe UI" panose="020B0502040204020203" pitchFamily="34" charset="0"/>
              </a:rPr>
              <a:t>, milline </a:t>
            </a:r>
            <a:r>
              <a:rPr lang="en-US" sz="1200" dirty="0" err="1">
                <a:effectLst/>
                <a:latin typeface="Segoe UI" panose="020B0502040204020203" pitchFamily="34" charset="0"/>
              </a:rPr>
              <a:t>võiks</a:t>
            </a:r>
            <a:r>
              <a:rPr lang="en-US" sz="1200" dirty="0">
                <a:effectLst/>
                <a:latin typeface="Segoe UI" panose="020B0502040204020203" pitchFamily="34" charset="0"/>
              </a:rPr>
              <a:t> olla poori </a:t>
            </a:r>
            <a:r>
              <a:rPr lang="en-US" sz="1200" dirty="0" err="1">
                <a:effectLst/>
                <a:latin typeface="Segoe UI" panose="020B0502040204020203" pitchFamily="34" charset="0"/>
              </a:rPr>
              <a:t>maksimumsuurus</a:t>
            </a:r>
            <a:r>
              <a:rPr lang="en-US" sz="1200" dirty="0">
                <a:effectLst/>
                <a:latin typeface="Segoe UI" panose="020B0502040204020203" pitchFamily="34" charset="0"/>
              </a:rPr>
              <a:t>.</a:t>
            </a:r>
            <a:endParaRPr lang="en-US" sz="1200" dirty="0">
              <a:effectLst/>
              <a:latin typeface="Arial" panose="020B0604020202020204" pitchFamily="34"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30</a:t>
            </a:fld>
            <a:endParaRPr lang="en-US"/>
          </a:p>
        </p:txBody>
      </p:sp>
    </p:spTree>
    <p:extLst>
      <p:ext uri="{BB962C8B-B14F-4D97-AF65-F5344CB8AC3E}">
        <p14:creationId xmlns:p14="http://schemas.microsoft.com/office/powerpoint/2010/main" val="308356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Biokilereaktori sisu segamine ja hüdrauliline koormamine mõjutavad ainesisalduste gradiente, aine ülekande kiirust ja kineetikat (sh piiranguid) ning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kontroll) kogu reaktori ulatuses.</a:t>
            </a: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31</a:t>
            </a:fld>
            <a:endParaRPr lang="en-US"/>
          </a:p>
        </p:txBody>
      </p:sp>
    </p:spTree>
    <p:extLst>
      <p:ext uri="{BB962C8B-B14F-4D97-AF65-F5344CB8AC3E}">
        <p14:creationId xmlns:p14="http://schemas.microsoft.com/office/powerpoint/2010/main" val="247823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Joonisel on kujutatud reovee hapnikusisalduse mõju puhastusprotsessi tõhususele (väljendatuna pinnakoormusena), milles kajastub ka</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12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biokile</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difusiooni mõju.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Suuremat hapnikukulu võib heljuvkandjate puhul osaliselt kompen­see­rida nende iseeneslik õhustumine mahuti pinna kaudu, kuid see sõltub kandjatest (tehnilised näitajad) ja nende hulgast, reovee omadustest ja mahuti kujust. Oma rolli on ka sellel, kas mahuti on pealt avatud või suletud, sest kinnise mahuti piirpinnal võib hapnikusisaldus liig</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 väike olla.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Täiendavalt tuleb arvestada, et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biokilesüsteemides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tekib ka ammooniumi difusiooni mõju – seda väiksema ammooniumisisalduse (</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1–3mg NH</a:t>
            </a:r>
            <a:r>
              <a:rPr lang="et-EE" sz="12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-N/l) korral.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33</a:t>
            </a:fld>
            <a:endParaRPr lang="en-US"/>
          </a:p>
        </p:txBody>
      </p:sp>
    </p:spTree>
    <p:extLst>
      <p:ext uri="{BB962C8B-B14F-4D97-AF65-F5344CB8AC3E}">
        <p14:creationId xmlns:p14="http://schemas.microsoft.com/office/powerpoint/2010/main" val="92019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just">
              <a:lnSpc>
                <a:spcPct val="150000"/>
              </a:lnSpc>
              <a:spcAft>
                <a:spcPts val="1200"/>
              </a:spcAft>
            </a:pPr>
            <a:r>
              <a:rPr lang="et-EE" sz="12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Sukelbiofiltreid</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(nt </a:t>
            </a:r>
            <a:r>
              <a:rPr lang="et-EE" sz="12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Veolia</a:t>
            </a:r>
            <a:r>
              <a:rPr lang="et-EE" sz="12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a:t>
            </a:r>
            <a:r>
              <a:rPr lang="et-EE" sz="1200" i="1"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Biostyr</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on vaja regulaarselt pesta. </a:t>
            </a:r>
          </a:p>
          <a:p>
            <a:pPr algn="just">
              <a:lnSpc>
                <a:spcPct val="150000"/>
              </a:lnSpc>
              <a:spcAft>
                <a:spcPts val="1200"/>
              </a:spcAft>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Liikuv-ja paiksete kandjate puhul tuleb õhustamise või segamise abil tekitada piisav turbulentsus, et </a:t>
            </a:r>
            <a:r>
              <a:rPr lang="et-EE" sz="12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biokile</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pidevalt irduks. See ei ole aga kuigi lihtne. Kaasajal arendatakse kandjaid suunas, et </a:t>
            </a:r>
            <a:r>
              <a:rPr lang="et-EE" sz="12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biokile</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paksust oleks lihtsam kontrollida.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2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Nõrgbiofiltrid</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peavad olema piisavalt hüdrauliliselt koormatud. Koormust on võimalik näiteks kuivematel perioodidel reguleerida ka ringluse (kui see on olemas) suurendamisega.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Biorootoritel on võimalik reguleerida rootori pöörlemiskiirust ja uputussügavust (nende kaudu kontrollitakse ka hapniku massiülekannet).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35</a:t>
            </a:fld>
            <a:endParaRPr lang="en-US"/>
          </a:p>
        </p:txBody>
      </p:sp>
    </p:spTree>
    <p:extLst>
      <p:ext uri="{BB962C8B-B14F-4D97-AF65-F5344CB8AC3E}">
        <p14:creationId xmlns:p14="http://schemas.microsoft.com/office/powerpoint/2010/main" val="209280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342900" lvl="0" indent="-342900" algn="just">
              <a:lnSpc>
                <a:spcPct val="150000"/>
              </a:lnSpc>
              <a:buFont typeface="Calibri" panose="020F0502020204030204" pitchFamily="34" charset="0"/>
              <a:buChar cha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esimeses etapis toimub üksikute mikroobide esmane kinnitumine piirpinnale (kandjale). Selles etapis on täheldatav veel osakeste pidev korrapäratu nn Browni liikumine, mistõttu mikroobid võivad nt turbulentsi või loputamise toimel kandjalt kergesti eemalduda;</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eises etapis toimub mikroobide pöördumatu kinnitumine (ja ka esimene jagunemine) piirpinnale, mil bakteritel tekib pinnaga tugev side ning nad lukustuvad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EPS-i</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abil piirpinnale, millele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hakkab tekkima. Sellest etapist peale on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eemaldamine keeruline ning nõuab mehaanilist jõudu või keemilist töötlemist;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k</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olmandas etapis toimub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aktiivne kasv ning bakterid moodustavad kolooniaid. Negatiivsete keskkonnamõjude eest kaitseb neid piisavalt paks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Calibri" panose="020F0502020204030204" pitchFamily="34" charset="0"/>
              <a:buChar char="•"/>
            </a:pP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eljandas etapis jätkub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kasv (küpsemine), mille raames moodustuvad toitekanalid,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struktuurid ja tsoonid (aeroobsed,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anaeroobsed). Selles etapis võivad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biokilesse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lisanduda seened;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t-EE" sz="1200" dirty="0">
                <a:solidFill>
                  <a:srgbClr val="323E4F"/>
                </a:solidFill>
                <a:effectLst/>
                <a:latin typeface="Calibri" panose="020F0502020204030204" pitchFamily="34" charset="0"/>
                <a:ea typeface="Times New Roman" panose="02020603050405020304" pitchFamily="18" charset="0"/>
              </a:rPr>
              <a:t>v</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iies etapp on bakterite vabanemine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biokilest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võib toimuda mitmel põhjusel. Biokile lagunemine ei pea viima selle täieliku hävimiseni, vaid kiles olevate bakterite hulk võib väheneda. Lagunemine võib toimuda nii keskkonnatingimuste toimel (nt tugevnev veevool) kui ka olla bakterite endi indutseeritud, eritades rakust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biosufraktante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(bioloogilist päritolu pindaktiivseid aineid), mille toimel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maatriks laguneb. Reoveepuhastuses soovitakse tagada rakendatava puhastustehnoloogia jaoks optimaalset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paksust, kusjuures seda aitavad saavutada õiged keskkonnatingimused (hüdraulika, mehaaniline stress jm). Irduv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osa puhastusprotsessis tekkivast liigmudast</a:t>
            </a:r>
            <a:endParaRPr lang="en-US" dirty="0"/>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4</a:t>
            </a:fld>
            <a:endParaRPr lang="en-US"/>
          </a:p>
        </p:txBody>
      </p:sp>
    </p:spTree>
    <p:extLst>
      <p:ext uri="{BB962C8B-B14F-4D97-AF65-F5344CB8AC3E}">
        <p14:creationId xmlns:p14="http://schemas.microsoft.com/office/powerpoint/2010/main" val="229790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lvl="1"/>
            <a:r>
              <a:rPr lang="et-EE" dirty="0"/>
              <a:t>Kui väljauhtmine on aga väike, saavad kasvueelise aktiivmudahelvestes kasvavad mikroorganismid, kuna neil on nii hapnik kui toitained paremini kättesaadavad kui </a:t>
            </a:r>
            <a:r>
              <a:rPr lang="et-EE" dirty="0" err="1"/>
              <a:t>biokile</a:t>
            </a:r>
            <a:r>
              <a:rPr lang="et-EE" dirty="0"/>
              <a:t> asukatel, milles toimuvaid protsesse piirab difusioon ehk massiülekanne </a:t>
            </a:r>
          </a:p>
          <a:p>
            <a:pPr lvl="1"/>
            <a:r>
              <a:rPr lang="et-EE" dirty="0"/>
              <a:t>Kui välja uhutava suspensiooni </a:t>
            </a:r>
            <a:r>
              <a:rPr lang="et-EE" dirty="0" err="1"/>
              <a:t>biomassi</a:t>
            </a:r>
            <a:r>
              <a:rPr lang="et-EE" dirty="0"/>
              <a:t> hulk on selle kasvukiirusest suurem, hakkavad mikroorganismid paljunema </a:t>
            </a:r>
            <a:r>
              <a:rPr lang="et-EE" dirty="0" err="1"/>
              <a:t>biokiles</a:t>
            </a:r>
            <a:r>
              <a:rPr lang="et-EE" dirty="0"/>
              <a:t>. Kuna </a:t>
            </a:r>
            <a:r>
              <a:rPr lang="et-EE" dirty="0" err="1"/>
              <a:t>biokilesüsteemides</a:t>
            </a:r>
            <a:r>
              <a:rPr lang="et-EE" dirty="0"/>
              <a:t> mudatagastus puudub, uhutakse helvestes (suspensioonis) olevad bakterid süsteemist välja, </a:t>
            </a:r>
            <a:r>
              <a:rPr lang="et-EE" dirty="0" err="1"/>
              <a:t>biokilele</a:t>
            </a:r>
            <a:r>
              <a:rPr lang="et-EE" dirty="0"/>
              <a:t> kinnitunud mikroorganismid on aga väljauhtmise eest kaitstud ning saavad sobilikes tingimustes paljunemist jätkata. </a:t>
            </a: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5</a:t>
            </a:fld>
            <a:endParaRPr lang="en-US"/>
          </a:p>
        </p:txBody>
      </p:sp>
    </p:spTree>
    <p:extLst>
      <p:ext uri="{BB962C8B-B14F-4D97-AF65-F5344CB8AC3E}">
        <p14:creationId xmlns:p14="http://schemas.microsoft.com/office/powerpoint/2010/main" val="16578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Tihedalt kokku pakitud kooslustes mõjutab ainesisalduse gradient nii F/M suhet kui ka toitainete (ning ka lahustunud hapniku) piiratud kättesaadavust.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Massiülekande puhul ei ole tegemist ühe konkreetse suurusega (koefitsiendiga), vaid see sõltub paljudest asjaoludest. Peamist rolli mängib küll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 kuid seegi ei ole üheselt seadistatav ega defineeritav, vaid sõltub nii reovee omadustest,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biokilekandja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tüübist, reaktori iseärasustest, mehaanilistest seadmetest ja muudest asjaoludest. Väga oluline on ka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vesifaasi vaheline piirkiht (voolavas vedelikus oleva jäiga keha pinna lähedane õhuke vedelikukiht, mille paksus on pöördvõrdeline ruutjuurega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Reynoldsi</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arvust), mida loetakse seisva veega kihiks ning seetõttu algab difusiooni mõju juba selles. Seetõttu on uputatud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biokileprotsessides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vajalik hoida tavaliselt suuremat (3−6 mgO</a:t>
            </a:r>
            <a:r>
              <a:rPr lang="et-EE" sz="12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 lahustunud hapniku sisaldust kui aktiivmudapuhastuses (0,5−2 mgO</a:t>
            </a:r>
            <a:r>
              <a:rPr lang="et-EE" sz="12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 kõige välimise tsooni (aeroobse tsooni) asukad on aeroobsed mikroorganismid, kes nõuavad kõige rohkem hapnikku. Aeroobses tsoonis asuvad tavaliselt ka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nitrifitseerivad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mikroorganismid (ammooniumlämmastikku oksüdeerivad bakterid ehk AOB-d ja nitritiiooni oksüdeerivad bakterid ehk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NOB-d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Biokile järgmises,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tsoonis, saavad elada vaid mikroorganismid, kes kasutavad hapnikuallikana ühendeid, milles hapnik on seotud kujul, näiteks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denitrifitseerijad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 sulfaadi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taandajad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Biokile viimases tsoonis, kus hapnikuressursid sisuliselt puuduvad, elavad anaeroobsed mikroorganismid, kes kasutavad hapnikuvabade ühendite lagundamisel eralduvat energiat. Kuna difusioonikiirus piirab toitainete voogu, jäävad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paremini ellu need mikroorganismid, kes on kohastunud eluks piiratud ressursside tingimustes (K-strateegid).</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7</a:t>
            </a:fld>
            <a:endParaRPr lang="en-US"/>
          </a:p>
        </p:txBody>
      </p:sp>
    </p:spTree>
    <p:extLst>
      <p:ext uri="{BB962C8B-B14F-4D97-AF65-F5344CB8AC3E}">
        <p14:creationId xmlns:p14="http://schemas.microsoft.com/office/powerpoint/2010/main" val="131655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Kriitiline kaugus on teoreetiline kaugus, kui </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kaugele vesilahusest ained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sees võivad jõuda.</a:t>
            </a:r>
            <a:endParaRPr lang="en-US" dirty="0"/>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8</a:t>
            </a:fld>
            <a:endParaRPr lang="en-US"/>
          </a:p>
        </p:txBody>
      </p:sp>
    </p:spTree>
    <p:extLst>
      <p:ext uri="{BB962C8B-B14F-4D97-AF65-F5344CB8AC3E}">
        <p14:creationId xmlns:p14="http://schemas.microsoft.com/office/powerpoint/2010/main" val="152399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Nõrgbiofiltrid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trickling</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filter</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kõige vanemad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biokilereaktorid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võeti kasutusele juba 20. sajandi alguses ning on tänini praktikas (eriti soojas kliimas) levinud.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Algselt kasutati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nõrgbiofiltrites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kandeelementidena ainult looduslikke materjale, sh kive, kruusa, killustikku, räbu, puitu, turvast, jämeliiva. Kivide läbimõõt oli tavaliselt 5</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10 cm, filtrikeha ei võinud olla kõrge, et õhu sissepääs ei oleks takistatud.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Kividevaheline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õhu liikumiseks vajalik vaba ruum (kirjeldatakse terminiga tugimaterjali avatus ehk </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tugimaterjalivaba osa reaktori ruumalast), on </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kõigest 30</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35%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üldruumalast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ei lubanud ehitada kõrgeid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nõrgbiofiltreid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Plastelementidega filtrites on avatuse protsent 90</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98%. See, et looduslikud materjalid on kaalult rasked, seadis piiranguid ka rajatise konstruktsioonile, nõnda et kivi- ja killustiktäidisega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nõrgbiofiltrite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filtrikeha tüsedus oli tavaliselt 1,8</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2,4 m. Kerged plasttäidised lubavad ehitada oluliselt kõrgemaid torn-</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nõrgbiofiltreid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Viimase aja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nõrgbiofiltrites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kasutatakse plastist tugimaterjale eripindalaga 100–300 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ent ka</a:t>
            </a:r>
            <a:r>
              <a:rPr lang="et-EE" sz="1200" strike="sngStrik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looduslikud materjalid on kasutusel.</a:t>
            </a:r>
            <a:r>
              <a:rPr lang="et-EE"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10</a:t>
            </a:fld>
            <a:endParaRPr lang="en-US"/>
          </a:p>
        </p:txBody>
      </p:sp>
    </p:spTree>
    <p:extLst>
      <p:ext uri="{BB962C8B-B14F-4D97-AF65-F5344CB8AC3E}">
        <p14:creationId xmlns:p14="http://schemas.microsoft.com/office/powerpoint/2010/main" val="290301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Biokilekandja traditsioonilised materjalid oli killustik, mille eripind on </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50–100 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liiv ja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basaldipuru</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eripinnaga </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4000 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2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Killustikku kasutatakse pigem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nõrgfiltris</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milles toimub ka reovee õhustamine (peab olema tagatud hapniku juurdepääs), liivfiltri peamine ülesanne on aga heljuvate osakeste kinnipidamine.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Viimastel aastakümnetel on eelistama hakatud plaste, mis on kerged ning millest on valmistada mitmesuguse kuju, tiheduse ja soovitavate omadustega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biokilekandjaid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Plastmaterjalide kasutuselevõtuga kaasnes teatav eripinna suurendamise (sh kandja paksuse vähendamine) võidujooks just liikuvkandjate vallas, et protsessi tõhusust tõsta.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Algselt eripinnaga 300 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heljuvkandjate eripinnad on suurenenud üle 5000 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olnud kasutusel ka juba üle 10 aasta, samas kõige uuemad (sh 2023.a välja antud) käsiraamatud on üldiste projekteerimisjuhiste puhul märksa konservatiivsemad ja soovitavad arvestada kandjate töötava eripinnaga kuni 500 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Täpsemate reoveevoogude analüüsi ja ka konkreetsete pilootkatsete tegemise puhul saab koormus­näitajad igal erijuhul objektiivselt üle täpsustada. Levinud on ka koormusnäitajad kandjate mahuühiku (m</a:t>
            </a:r>
            <a:r>
              <a:rPr lang="et-EE" sz="1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kohta.</a:t>
            </a:r>
            <a:endParaRPr lang="en-US" sz="1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27</a:t>
            </a:fld>
            <a:endParaRPr lang="en-US"/>
          </a:p>
        </p:txBody>
      </p:sp>
    </p:spTree>
    <p:extLst>
      <p:ext uri="{BB962C8B-B14F-4D97-AF65-F5344CB8AC3E}">
        <p14:creationId xmlns:p14="http://schemas.microsoft.com/office/powerpoint/2010/main" val="5501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Liikuvkandjate puhul (mille mikrobioloogilist aktiivsust on kõige lihtsam laboratooriumis määrata) märgati kiiresti, et kandjate suuremate mehaaniliste mõjude käes olevale välispinnale bakterid pigem ei kinnitu. Seetõttu tekkis teaduskirjandusse mõiste “kaitstud ala” (ingl</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protected</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surface</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area</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PSA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on kandjate tegelikust eripinnast väiksem. Biokile moodustub 3D-kihina, mida iseloomustab paksusest ja struktuurist olenev aktiivne pindala (ingl</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area</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of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biofilm</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exposed</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bulk</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liquid</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the</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process</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ESA)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Tegemist on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pindala eeldusliku projektsiooniga (mis on kandja kogupinnast tavaliselt suurem). Veelgi olulisemad on aga reovee koostis (sh päritolu), süsteemi koormustingimused jt aspektid, mis mõjutavad otseselt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kandjate mikrobioloogilist kooslust ja selle muutumist aja jooksul (muutuvad koormus või ka keskkonnatingimused)</a:t>
            </a:r>
            <a:endParaRPr lang="en-US" dirty="0"/>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28</a:t>
            </a:fld>
            <a:endParaRPr lang="en-US"/>
          </a:p>
        </p:txBody>
      </p:sp>
    </p:spTree>
    <p:extLst>
      <p:ext uri="{BB962C8B-B14F-4D97-AF65-F5344CB8AC3E}">
        <p14:creationId xmlns:p14="http://schemas.microsoft.com/office/powerpoint/2010/main" val="346316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Esimesed suure eripinna ja väikeste mõõtmetega (nt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Veolia</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K1</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ujuvkandjad olid seest jaotatud sektoriteks (K1 puhul neljaks). Nagu joonisel näha, on kandjate välimine kest puhas, st et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sinna pigem ei kinnitu, sest mehaaniline stress on seal liiga suur. Biokile kasvab sisemisele pinnale, mis on mehaaniliste mõjude eest paremini kaitstud. Sellest tulenevalt on kandjad muutunud järjest õhemaks. Viimastel aastatel on kandjad arendatud nii õhukeseks, et muudetud on ka nende kuju.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Kõige uuemate sadulakujuliste (ingl</a:t>
            </a:r>
            <a:r>
              <a:rPr lang="et-EE" sz="1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saddle-shaped</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kandjate eesmärk on vees heljuda (kuju on lai ja õhuke) ning neid mõjutab vähem füüsiline kokkupuude mahutite seinte või muude pindadega.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Veolia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Z-seeria sadulakujulised koosnevad tugiraamist (mille kõrgus varieerub) ja võrgust, mille külge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kinnitub. Sõltuvalt turgiraami kõrgusest (200–500 </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µ</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 on kandjaid neljasuguseid ning nende raami paksus määrab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keskmise paksuse. Need kandjad on kujundatud nõnda, et töötavad mõlemad pooled. Reaktoris mõjuva mehaanilise stressi tõttu ei kasva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 väga suureks, mistõttu neid kutsutakse ka isereguleeriva kilepaksusega kandjateks.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Veolia</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Z seeria kandja infomaterjalides on toodud sõltuvalt tugiraami paksusest erinevad kandja eripinnad (kuigi kandja mõõdud on samad). Eripinna erinevused on arvutuslikud ja eeldavad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paksuse muutust ning sellest tingitud eripinna erinevust. Mida paksem </a:t>
            </a:r>
            <a:r>
              <a:rPr lang="et-EE" sz="1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seda piltlikult “mägisem” on selle struktuur ja seetõttu ka suurem eripind. </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29</a:t>
            </a:fld>
            <a:endParaRPr lang="en-US"/>
          </a:p>
        </p:txBody>
      </p:sp>
    </p:spTree>
    <p:extLst>
      <p:ext uri="{BB962C8B-B14F-4D97-AF65-F5344CB8AC3E}">
        <p14:creationId xmlns:p14="http://schemas.microsoft.com/office/powerpoint/2010/main" val="2076829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10" name="Rechthoek 6">
            <a:extLst>
              <a:ext uri="{FF2B5EF4-FFF2-40B4-BE49-F238E27FC236}">
                <a16:creationId xmlns:a16="http://schemas.microsoft.com/office/drawing/2014/main" id="{5AA4FBB1-5506-27E4-A9BD-12B7DE750747}"/>
              </a:ext>
            </a:extLst>
          </p:cNvPr>
          <p:cNvSpPr>
            <a:spLocks noGrp="1" noRot="1" noMove="1" noResize="1" noEditPoints="1" noAdjustHandles="1" noChangeArrowheads="1" noChangeShapeType="1"/>
          </p:cNvSpPr>
          <p:nvPr userDrawn="1"/>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Pealkiri 1">
            <a:extLst>
              <a:ext uri="{FF2B5EF4-FFF2-40B4-BE49-F238E27FC236}">
                <a16:creationId xmlns:a16="http://schemas.microsoft.com/office/drawing/2014/main" id="{99582804-93D3-5131-3FD5-577B69746DA4}"/>
              </a:ext>
            </a:extLst>
          </p:cNvPr>
          <p:cNvSpPr>
            <a:spLocks noGrp="1"/>
          </p:cNvSpPr>
          <p:nvPr>
            <p:ph type="ctrTitle"/>
          </p:nvPr>
        </p:nvSpPr>
        <p:spPr>
          <a:xfrm>
            <a:off x="5081451" y="965999"/>
            <a:ext cx="6096000" cy="2387600"/>
          </a:xfrm>
        </p:spPr>
        <p:txBody>
          <a:bodyPr anchor="b"/>
          <a:lstStyle>
            <a:lvl1pPr algn="ctr">
              <a:defRPr sz="6000">
                <a:solidFill>
                  <a:srgbClr val="1B1464"/>
                </a:solidFill>
              </a:defRPr>
            </a:lvl1pPr>
          </a:lstStyle>
          <a:p>
            <a:r>
              <a:rPr lang="et-EE" dirty="0"/>
              <a:t>Klõpsake juhteksemplari pealkirja laadi redigeerimiseks</a:t>
            </a:r>
            <a:endParaRPr lang="en-US" dirty="0"/>
          </a:p>
        </p:txBody>
      </p:sp>
      <p:pic>
        <p:nvPicPr>
          <p:cNvPr id="7" name="Pilt 6">
            <a:extLst>
              <a:ext uri="{FF2B5EF4-FFF2-40B4-BE49-F238E27FC236}">
                <a16:creationId xmlns:a16="http://schemas.microsoft.com/office/drawing/2014/main" id="{4A48FFAE-B35C-FD38-6EDE-76D5AD1EC72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4572000" cy="6858000"/>
          </a:xfrm>
          <a:prstGeom prst="rect">
            <a:avLst/>
          </a:prstGeom>
        </p:spPr>
      </p:pic>
      <p:pic>
        <p:nvPicPr>
          <p:cNvPr id="8" name="Afbeelding 9" descr="Afbeelding met tekst, Graphics, Lettertype, logo&#10;&#10;Automatisch gegenereerde beschrijving">
            <a:extLst>
              <a:ext uri="{FF2B5EF4-FFF2-40B4-BE49-F238E27FC236}">
                <a16:creationId xmlns:a16="http://schemas.microsoft.com/office/drawing/2014/main" id="{E75985B0-69D0-3CE2-70BA-0F0E90A157B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pic>
        <p:nvPicPr>
          <p:cNvPr id="9" name="Afbeelding 11">
            <a:extLst>
              <a:ext uri="{FF2B5EF4-FFF2-40B4-BE49-F238E27FC236}">
                <a16:creationId xmlns:a16="http://schemas.microsoft.com/office/drawing/2014/main" id="{3AFC13EF-87F6-FD85-378B-506D356C5456}"/>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66116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E6FE74-76CE-7205-C80A-16C6B8BBFD19}"/>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5BFFAC9D-03D3-D50F-4593-A63F1E1CB90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0990359-452B-0EA8-BCF4-C161B831EA5D}"/>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5" name="Jaluse kohatäide 4">
            <a:extLst>
              <a:ext uri="{FF2B5EF4-FFF2-40B4-BE49-F238E27FC236}">
                <a16:creationId xmlns:a16="http://schemas.microsoft.com/office/drawing/2014/main" id="{2D54F2A6-AF10-1284-20BF-46DB01E7540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25BB77A-EB9C-9011-016E-20FA48F625F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7377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CF3640C7-65D3-ACE0-CE83-37E555D4625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5784C3F-089D-18EE-54F5-6D20EA6A1A1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08B0330-6BDA-1196-B811-916C89D610B5}"/>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5" name="Jaluse kohatäide 4">
            <a:extLst>
              <a:ext uri="{FF2B5EF4-FFF2-40B4-BE49-F238E27FC236}">
                <a16:creationId xmlns:a16="http://schemas.microsoft.com/office/drawing/2014/main" id="{DD43B0F0-7EA5-85E9-BC6B-FAD40FC79AB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527A8FE-A9FB-89ED-DA59-96A42F912F8B}"/>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6034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354-0C8E-394C-FC3E-9B172479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CDE9-8F39-8581-3A28-308BFD7FE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8ADF4-0758-F473-FE47-86C6D4470FF4}"/>
              </a:ext>
            </a:extLst>
          </p:cNvPr>
          <p:cNvSpPr>
            <a:spLocks noGrp="1"/>
          </p:cNvSpPr>
          <p:nvPr>
            <p:ph type="dt" sz="half" idx="10"/>
          </p:nvPr>
        </p:nvSpPr>
        <p:spPr/>
        <p:txBody>
          <a:bodyPr/>
          <a:lstStyle/>
          <a:p>
            <a:fld id="{AE2C03C6-53EE-4114-9B62-B653D014FEB1}" type="datetimeFigureOut">
              <a:rPr lang="en-US" smtClean="0"/>
              <a:t>11/13/2023</a:t>
            </a:fld>
            <a:endParaRPr lang="en-US"/>
          </a:p>
        </p:txBody>
      </p:sp>
      <p:sp>
        <p:nvSpPr>
          <p:cNvPr id="5" name="Footer Placeholder 4">
            <a:extLst>
              <a:ext uri="{FF2B5EF4-FFF2-40B4-BE49-F238E27FC236}">
                <a16:creationId xmlns:a16="http://schemas.microsoft.com/office/drawing/2014/main" id="{B806DA9B-6181-9CC1-8466-41053DA4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3E7-A416-00A3-0C76-7B753F82C95B}"/>
              </a:ext>
            </a:extLst>
          </p:cNvPr>
          <p:cNvSpPr>
            <a:spLocks noGrp="1"/>
          </p:cNvSpPr>
          <p:nvPr>
            <p:ph type="sldNum" sz="quarter" idx="12"/>
          </p:nvPr>
        </p:nvSpPr>
        <p:spPr/>
        <p:txBody>
          <a:bodyPr/>
          <a:lstStyle/>
          <a:p>
            <a:fld id="{5D36D108-AD15-48DF-988B-545B3A6F74E0}" type="slidenum">
              <a:rPr lang="en-US" smtClean="0"/>
              <a:t>‹#›</a:t>
            </a:fld>
            <a:endParaRPr lang="en-US"/>
          </a:p>
        </p:txBody>
      </p:sp>
    </p:spTree>
    <p:extLst>
      <p:ext uri="{BB962C8B-B14F-4D97-AF65-F5344CB8AC3E}">
        <p14:creationId xmlns:p14="http://schemas.microsoft.com/office/powerpoint/2010/main" val="258939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8015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A57333-63FD-FF15-3D72-6F90AFCEBE0F}"/>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BE6DF0DE-915D-8EE6-9B73-EDB641A3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C082538-3236-83CD-0A2F-86361E26F33D}"/>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5" name="Jaluse kohatäide 4">
            <a:extLst>
              <a:ext uri="{FF2B5EF4-FFF2-40B4-BE49-F238E27FC236}">
                <a16:creationId xmlns:a16="http://schemas.microsoft.com/office/drawing/2014/main" id="{C48CB006-C571-19D2-F6DE-1D8EABCB1C4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3D7EE36-9693-6ABB-58A0-FB3F941E850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5303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077AAF-A568-031C-2EAF-5CE3ABFDF457}"/>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4580B0A2-4A1A-4A15-A6F7-8DB8773C6A1A}"/>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84C9B8E6-AD3C-D8A6-DB4B-16F77A9150A2}"/>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B295467-C605-FDA1-E576-DD6BD2C73481}"/>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6" name="Jaluse kohatäide 5">
            <a:extLst>
              <a:ext uri="{FF2B5EF4-FFF2-40B4-BE49-F238E27FC236}">
                <a16:creationId xmlns:a16="http://schemas.microsoft.com/office/drawing/2014/main" id="{A2658B16-D389-3817-BFD8-70E6ED87F05B}"/>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0297B14-D159-A83A-8045-A624D7F964F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23555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B304EE-5970-FBA1-BE97-36C67218DB27}"/>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25A8B10-FC49-679F-72F8-B326105B2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69C95A38-3C7B-897E-AACF-045FB73530C8}"/>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C5AF906A-782F-5191-5A2E-114C5D327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B29AF212-84E4-76C9-F5C4-45470013B102}"/>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EA4161F0-C4FF-015C-7491-8725929C78C0}"/>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8" name="Jaluse kohatäide 7">
            <a:extLst>
              <a:ext uri="{FF2B5EF4-FFF2-40B4-BE49-F238E27FC236}">
                <a16:creationId xmlns:a16="http://schemas.microsoft.com/office/drawing/2014/main" id="{638588DA-E78E-59A3-ADA5-E4D08E93268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84CC16AC-6C85-8985-53F8-3823C125934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431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D3562B-993E-DDBE-4E6E-38A7DF93021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BEFAB5EF-3F1B-5440-1257-44D8A334FEAD}"/>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4" name="Jaluse kohatäide 3">
            <a:extLst>
              <a:ext uri="{FF2B5EF4-FFF2-40B4-BE49-F238E27FC236}">
                <a16:creationId xmlns:a16="http://schemas.microsoft.com/office/drawing/2014/main" id="{D1AA65A9-0A49-294B-6944-D26ECC004311}"/>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6808BCC7-21CB-D79F-82CE-EE535ABE26D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869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311B3DCC-63E6-50B0-22C6-C830C847F77D}"/>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3" name="Jaluse kohatäide 2">
            <a:extLst>
              <a:ext uri="{FF2B5EF4-FFF2-40B4-BE49-F238E27FC236}">
                <a16:creationId xmlns:a16="http://schemas.microsoft.com/office/drawing/2014/main" id="{2105A548-6E59-DDE9-80AE-9FF5994B1594}"/>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D8D01336-58A9-5CA0-FC93-4524BA0B5F9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3863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20D50C-97DA-EE5A-F7E6-51FE97C4B5FF}"/>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553D2EE-80F3-8250-A1DB-F93ED631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1D42C42A-8125-171E-A6BE-C2DDCF39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52C9851-1E8F-A16F-B2F0-DAE5EC6877F6}"/>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6" name="Jaluse kohatäide 5">
            <a:extLst>
              <a:ext uri="{FF2B5EF4-FFF2-40B4-BE49-F238E27FC236}">
                <a16:creationId xmlns:a16="http://schemas.microsoft.com/office/drawing/2014/main" id="{406C2419-EABE-E8BA-09EB-673B1E2D1B9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4F9153E-7E67-DB81-5F1E-80C4B0A15928}"/>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5340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2ED72C-5155-D144-EC8F-28767C8A61A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5F9B3C62-B715-1C9F-5B3D-F22CC37F0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593DCB23-D367-1F2C-265C-7ABE8EBE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E0E0458-A975-9DDD-C65F-DF5E8374C1B3}"/>
              </a:ext>
            </a:extLst>
          </p:cNvPr>
          <p:cNvSpPr>
            <a:spLocks noGrp="1"/>
          </p:cNvSpPr>
          <p:nvPr>
            <p:ph type="dt" sz="half" idx="10"/>
          </p:nvPr>
        </p:nvSpPr>
        <p:spPr/>
        <p:txBody>
          <a:bodyPr/>
          <a:lstStyle/>
          <a:p>
            <a:fld id="{E34578CA-E2A7-486A-9962-21921D17257B}" type="datetimeFigureOut">
              <a:rPr lang="en-US" smtClean="0"/>
              <a:t>11/13/2023</a:t>
            </a:fld>
            <a:endParaRPr lang="en-US"/>
          </a:p>
        </p:txBody>
      </p:sp>
      <p:sp>
        <p:nvSpPr>
          <p:cNvPr id="6" name="Jaluse kohatäide 5">
            <a:extLst>
              <a:ext uri="{FF2B5EF4-FFF2-40B4-BE49-F238E27FC236}">
                <a16:creationId xmlns:a16="http://schemas.microsoft.com/office/drawing/2014/main" id="{ED4F76F2-10AD-9B5E-BA30-4BB2E36A6E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6DC0571-8F8D-32B0-71E9-CFA0BB7DB1E0}"/>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36072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2782D286-07F1-61B0-AC8B-D49686EE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D8763EA-A035-653A-4AA6-C1B0D9A07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E81C2355-CAAB-B74D-82FA-FE9B0E4B6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578CA-E2A7-486A-9962-21921D17257B}" type="datetimeFigureOut">
              <a:rPr lang="en-US" smtClean="0"/>
              <a:t>11/13/2023</a:t>
            </a:fld>
            <a:endParaRPr lang="en-US"/>
          </a:p>
        </p:txBody>
      </p:sp>
      <p:sp>
        <p:nvSpPr>
          <p:cNvPr id="5" name="Jaluse kohatäide 4">
            <a:extLst>
              <a:ext uri="{FF2B5EF4-FFF2-40B4-BE49-F238E27FC236}">
                <a16:creationId xmlns:a16="http://schemas.microsoft.com/office/drawing/2014/main" id="{EAB0EF8A-09DD-D096-52D9-5ED55CCB4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6BCD2A40-C0CB-D903-6B9D-04B95C844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45F2-9BBF-44CE-B127-3DEF04303735}" type="slidenum">
              <a:rPr lang="en-US" smtClean="0"/>
              <a:t>‹#›</a:t>
            </a:fld>
            <a:endParaRPr lang="en-US"/>
          </a:p>
        </p:txBody>
      </p:sp>
    </p:spTree>
    <p:extLst>
      <p:ext uri="{BB962C8B-B14F-4D97-AF65-F5344CB8AC3E}">
        <p14:creationId xmlns:p14="http://schemas.microsoft.com/office/powerpoint/2010/main" val="47902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DF3EEF-CC2E-8155-C2A5-F337E2838566}"/>
              </a:ext>
            </a:extLst>
          </p:cNvPr>
          <p:cNvSpPr>
            <a:spLocks noGrp="1"/>
          </p:cNvSpPr>
          <p:nvPr>
            <p:ph type="ctrTitle"/>
          </p:nvPr>
        </p:nvSpPr>
        <p:spPr/>
        <p:txBody>
          <a:bodyPr/>
          <a:lstStyle/>
          <a:p>
            <a:r>
              <a:rPr lang="et-EE" dirty="0"/>
              <a:t>Biokilepuhastus</a:t>
            </a:r>
            <a:endParaRPr lang="en-US" dirty="0"/>
          </a:p>
        </p:txBody>
      </p:sp>
    </p:spTree>
    <p:extLst>
      <p:ext uri="{BB962C8B-B14F-4D97-AF65-F5344CB8AC3E}">
        <p14:creationId xmlns:p14="http://schemas.microsoft.com/office/powerpoint/2010/main" val="36169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282D7FC7-81B8-D546-DB94-6A017136CCF9}"/>
              </a:ext>
            </a:extLst>
          </p:cNvPr>
          <p:cNvSpPr>
            <a:spLocks noGrp="1"/>
          </p:cNvSpPr>
          <p:nvPr>
            <p:ph idx="1"/>
          </p:nvPr>
        </p:nvSpPr>
        <p:spPr>
          <a:xfrm>
            <a:off x="838200" y="1825625"/>
            <a:ext cx="5257800" cy="4351338"/>
          </a:xfrm>
        </p:spPr>
        <p:txBody>
          <a:bodyPr>
            <a:normAutofit fontScale="77500" lnSpcReduction="20000"/>
          </a:bodyPr>
          <a:lstStyle/>
          <a:p>
            <a:r>
              <a:rPr lang="en-US" dirty="0" err="1"/>
              <a:t>Tegemist</a:t>
            </a:r>
            <a:r>
              <a:rPr lang="en-US" dirty="0"/>
              <a:t> on </a:t>
            </a:r>
            <a:r>
              <a:rPr lang="en-US" dirty="0" err="1"/>
              <a:t>tugimaterjaliga</a:t>
            </a:r>
            <a:r>
              <a:rPr lang="en-US" dirty="0"/>
              <a:t> (</a:t>
            </a:r>
            <a:r>
              <a:rPr lang="en-US" dirty="0" err="1"/>
              <a:t>peamiselt</a:t>
            </a:r>
            <a:r>
              <a:rPr lang="en-US" dirty="0"/>
              <a:t> </a:t>
            </a:r>
            <a:r>
              <a:rPr lang="en-US" dirty="0" err="1"/>
              <a:t>graniitkillustiku</a:t>
            </a:r>
            <a:r>
              <a:rPr lang="en-US" dirty="0"/>
              <a:t>, </a:t>
            </a:r>
            <a:r>
              <a:rPr lang="en-US" dirty="0" err="1"/>
              <a:t>viimasel</a:t>
            </a:r>
            <a:r>
              <a:rPr lang="en-US" dirty="0"/>
              <a:t> </a:t>
            </a:r>
            <a:r>
              <a:rPr lang="en-US" dirty="0" err="1"/>
              <a:t>ajal</a:t>
            </a:r>
            <a:r>
              <a:rPr lang="en-US" dirty="0"/>
              <a:t> </a:t>
            </a:r>
            <a:r>
              <a:rPr lang="en-US" dirty="0" err="1"/>
              <a:t>plastiga</a:t>
            </a:r>
            <a:r>
              <a:rPr lang="en-US" dirty="0"/>
              <a:t>) </a:t>
            </a:r>
            <a:r>
              <a:rPr lang="en-US" dirty="0" err="1"/>
              <a:t>täidetud</a:t>
            </a:r>
            <a:r>
              <a:rPr lang="en-US" dirty="0"/>
              <a:t> </a:t>
            </a:r>
            <a:r>
              <a:rPr lang="en-US" dirty="0" err="1"/>
              <a:t>reaktoriga</a:t>
            </a:r>
            <a:r>
              <a:rPr lang="en-US" dirty="0"/>
              <a:t>, </a:t>
            </a:r>
            <a:r>
              <a:rPr lang="en-US" dirty="0" err="1"/>
              <a:t>mille</a:t>
            </a:r>
            <a:r>
              <a:rPr lang="en-US" dirty="0"/>
              <a:t> </a:t>
            </a:r>
            <a:r>
              <a:rPr lang="en-US" dirty="0" err="1"/>
              <a:t>pinnale</a:t>
            </a:r>
            <a:r>
              <a:rPr lang="en-US" dirty="0"/>
              <a:t> </a:t>
            </a:r>
            <a:r>
              <a:rPr lang="en-US" dirty="0" err="1"/>
              <a:t>ühtlaselt</a:t>
            </a:r>
            <a:r>
              <a:rPr lang="en-US" dirty="0"/>
              <a:t> </a:t>
            </a:r>
            <a:r>
              <a:rPr lang="en-US" dirty="0" err="1"/>
              <a:t>pihustatatud</a:t>
            </a:r>
            <a:r>
              <a:rPr lang="en-US" dirty="0"/>
              <a:t> </a:t>
            </a:r>
            <a:r>
              <a:rPr lang="en-US" dirty="0" err="1"/>
              <a:t>reovesi</a:t>
            </a:r>
            <a:r>
              <a:rPr lang="en-US" dirty="0"/>
              <a:t> </a:t>
            </a:r>
            <a:r>
              <a:rPr lang="en-US" dirty="0" err="1"/>
              <a:t>läbi</a:t>
            </a:r>
            <a:r>
              <a:rPr lang="en-US" dirty="0"/>
              <a:t> </a:t>
            </a:r>
            <a:r>
              <a:rPr lang="en-US" dirty="0" err="1"/>
              <a:t>nõrgub</a:t>
            </a:r>
            <a:r>
              <a:rPr lang="en-US" dirty="0"/>
              <a:t>. </a:t>
            </a:r>
            <a:endParaRPr lang="et-EE" dirty="0"/>
          </a:p>
          <a:p>
            <a:r>
              <a:rPr lang="en-US" dirty="0" err="1"/>
              <a:t>Tugimaterjal</a:t>
            </a:r>
            <a:r>
              <a:rPr lang="en-US" dirty="0"/>
              <a:t> </a:t>
            </a:r>
            <a:r>
              <a:rPr lang="en-US" dirty="0" err="1"/>
              <a:t>ei</a:t>
            </a:r>
            <a:r>
              <a:rPr lang="en-US" dirty="0"/>
              <a:t> ole </a:t>
            </a:r>
            <a:r>
              <a:rPr lang="en-US" dirty="0" err="1"/>
              <a:t>kunagi</a:t>
            </a:r>
            <a:r>
              <a:rPr lang="en-US" dirty="0"/>
              <a:t> </a:t>
            </a:r>
            <a:r>
              <a:rPr lang="en-US" dirty="0" err="1"/>
              <a:t>üleni</a:t>
            </a:r>
            <a:r>
              <a:rPr lang="en-US" dirty="0"/>
              <a:t> vee sees, </a:t>
            </a:r>
            <a:r>
              <a:rPr lang="en-US" dirty="0" err="1"/>
              <a:t>mistõttu</a:t>
            </a:r>
            <a:r>
              <a:rPr lang="en-US" dirty="0"/>
              <a:t> </a:t>
            </a:r>
            <a:r>
              <a:rPr lang="en-US" dirty="0" err="1"/>
              <a:t>bakterid</a:t>
            </a:r>
            <a:r>
              <a:rPr lang="en-US" dirty="0"/>
              <a:t> </a:t>
            </a:r>
            <a:r>
              <a:rPr lang="en-US" dirty="0" err="1"/>
              <a:t>saavad</a:t>
            </a:r>
            <a:r>
              <a:rPr lang="en-US" dirty="0"/>
              <a:t> </a:t>
            </a:r>
            <a:r>
              <a:rPr lang="en-US" dirty="0" err="1"/>
              <a:t>hapnikku</a:t>
            </a:r>
            <a:r>
              <a:rPr lang="en-US" dirty="0"/>
              <a:t> </a:t>
            </a:r>
            <a:r>
              <a:rPr lang="en-US" dirty="0" err="1"/>
              <a:t>nii</a:t>
            </a:r>
            <a:r>
              <a:rPr lang="en-US" dirty="0"/>
              <a:t> </a:t>
            </a:r>
            <a:r>
              <a:rPr lang="en-US" dirty="0" err="1"/>
              <a:t>õhust</a:t>
            </a:r>
            <a:r>
              <a:rPr lang="en-US" dirty="0"/>
              <a:t> </a:t>
            </a:r>
            <a:r>
              <a:rPr lang="en-US" dirty="0" err="1"/>
              <a:t>kui</a:t>
            </a:r>
            <a:r>
              <a:rPr lang="en-US" dirty="0"/>
              <a:t> ka </a:t>
            </a:r>
            <a:r>
              <a:rPr lang="en-US" dirty="0" err="1"/>
              <a:t>veest</a:t>
            </a:r>
            <a:r>
              <a:rPr lang="en-US" dirty="0"/>
              <a:t>. </a:t>
            </a:r>
            <a:endParaRPr lang="et-EE" dirty="0"/>
          </a:p>
          <a:p>
            <a:r>
              <a:rPr lang="en-US" dirty="0" err="1"/>
              <a:t>Reovesi</a:t>
            </a:r>
            <a:r>
              <a:rPr lang="en-US" dirty="0"/>
              <a:t> </a:t>
            </a:r>
            <a:r>
              <a:rPr lang="en-US" dirty="0" err="1"/>
              <a:t>juhitakse</a:t>
            </a:r>
            <a:r>
              <a:rPr lang="en-US" dirty="0"/>
              <a:t> </a:t>
            </a:r>
            <a:r>
              <a:rPr lang="en-US" dirty="0" err="1"/>
              <a:t>nõrgbiofiltrisse</a:t>
            </a:r>
            <a:r>
              <a:rPr lang="en-US" dirty="0"/>
              <a:t> </a:t>
            </a:r>
            <a:r>
              <a:rPr lang="en-US" dirty="0" err="1"/>
              <a:t>läbi</a:t>
            </a:r>
            <a:r>
              <a:rPr lang="en-US" dirty="0"/>
              <a:t> </a:t>
            </a:r>
            <a:r>
              <a:rPr lang="en-US" dirty="0" err="1"/>
              <a:t>veejaoturi</a:t>
            </a:r>
            <a:r>
              <a:rPr lang="en-US" dirty="0"/>
              <a:t> </a:t>
            </a:r>
            <a:r>
              <a:rPr lang="en-US" dirty="0" err="1"/>
              <a:t>või</a:t>
            </a:r>
            <a:r>
              <a:rPr lang="en-US" dirty="0"/>
              <a:t> </a:t>
            </a:r>
            <a:r>
              <a:rPr lang="en-US" dirty="0" err="1"/>
              <a:t>pritsitakse</a:t>
            </a:r>
            <a:r>
              <a:rPr lang="en-US" dirty="0"/>
              <a:t> </a:t>
            </a:r>
            <a:r>
              <a:rPr lang="en-US" dirty="0" err="1"/>
              <a:t>vihmutite</a:t>
            </a:r>
            <a:r>
              <a:rPr lang="en-US" dirty="0"/>
              <a:t> </a:t>
            </a:r>
            <a:r>
              <a:rPr lang="en-US" dirty="0" err="1"/>
              <a:t>abil</a:t>
            </a:r>
            <a:r>
              <a:rPr lang="en-US" dirty="0"/>
              <a:t> </a:t>
            </a:r>
            <a:r>
              <a:rPr lang="en-US" dirty="0" err="1"/>
              <a:t>tugimaterjali</a:t>
            </a:r>
            <a:r>
              <a:rPr lang="en-US" dirty="0"/>
              <a:t> </a:t>
            </a:r>
            <a:r>
              <a:rPr lang="en-US" dirty="0" err="1"/>
              <a:t>pinnale</a:t>
            </a:r>
            <a:r>
              <a:rPr lang="en-US" dirty="0"/>
              <a:t>. </a:t>
            </a:r>
            <a:endParaRPr lang="et-EE" dirty="0"/>
          </a:p>
          <a:p>
            <a:r>
              <a:rPr lang="en-US" dirty="0" err="1"/>
              <a:t>Biokiles</a:t>
            </a:r>
            <a:r>
              <a:rPr lang="en-US" dirty="0"/>
              <a:t> </a:t>
            </a:r>
            <a:r>
              <a:rPr lang="en-US" dirty="0" err="1"/>
              <a:t>elavad</a:t>
            </a:r>
            <a:r>
              <a:rPr lang="en-US" dirty="0"/>
              <a:t> </a:t>
            </a:r>
            <a:r>
              <a:rPr lang="en-US" dirty="0" err="1"/>
              <a:t>mikroorganismid</a:t>
            </a:r>
            <a:r>
              <a:rPr lang="en-US" dirty="0"/>
              <a:t> </a:t>
            </a:r>
            <a:r>
              <a:rPr lang="en-US" dirty="0" err="1"/>
              <a:t>saavad</a:t>
            </a:r>
            <a:r>
              <a:rPr lang="en-US" dirty="0"/>
              <a:t> </a:t>
            </a:r>
            <a:r>
              <a:rPr lang="en-US" dirty="0" err="1"/>
              <a:t>veest</a:t>
            </a:r>
            <a:r>
              <a:rPr lang="en-US" dirty="0"/>
              <a:t> </a:t>
            </a:r>
            <a:r>
              <a:rPr lang="en-US" dirty="0" err="1"/>
              <a:t>toitaineid</a:t>
            </a:r>
            <a:r>
              <a:rPr lang="en-US" dirty="0"/>
              <a:t> ja </a:t>
            </a:r>
            <a:r>
              <a:rPr lang="en-US" dirty="0" err="1"/>
              <a:t>hapnikku</a:t>
            </a:r>
            <a:r>
              <a:rPr lang="en-US" dirty="0"/>
              <a:t>.</a:t>
            </a:r>
          </a:p>
          <a:p>
            <a:endParaRPr lang="en-US" dirty="0"/>
          </a:p>
        </p:txBody>
      </p:sp>
      <p:sp>
        <p:nvSpPr>
          <p:cNvPr id="3" name="Pealkiri 2">
            <a:extLst>
              <a:ext uri="{FF2B5EF4-FFF2-40B4-BE49-F238E27FC236}">
                <a16:creationId xmlns:a16="http://schemas.microsoft.com/office/drawing/2014/main" id="{469354FF-3003-8B91-AC06-CD3CCA38A097}"/>
              </a:ext>
            </a:extLst>
          </p:cNvPr>
          <p:cNvSpPr>
            <a:spLocks noGrp="1"/>
          </p:cNvSpPr>
          <p:nvPr>
            <p:ph type="title"/>
          </p:nvPr>
        </p:nvSpPr>
        <p:spPr/>
        <p:txBody>
          <a:bodyPr/>
          <a:lstStyle/>
          <a:p>
            <a:r>
              <a:rPr lang="et-EE" dirty="0" err="1"/>
              <a:t>Nõrgbiofilter</a:t>
            </a:r>
            <a:endParaRPr lang="en-US" dirty="0"/>
          </a:p>
        </p:txBody>
      </p:sp>
      <p:pic>
        <p:nvPicPr>
          <p:cNvPr id="4" name="Picture 73139861" descr="Diagram&#10;&#10;Description automatically generated">
            <a:extLst>
              <a:ext uri="{FF2B5EF4-FFF2-40B4-BE49-F238E27FC236}">
                <a16:creationId xmlns:a16="http://schemas.microsoft.com/office/drawing/2014/main" id="{1D34B7E2-4445-499D-D763-7F9FD55ED330}"/>
              </a:ext>
            </a:extLst>
          </p:cNvPr>
          <p:cNvPicPr>
            <a:picLocks noChangeAspect="1"/>
          </p:cNvPicPr>
          <p:nvPr/>
        </p:nvPicPr>
        <p:blipFill>
          <a:blip r:embed="rId3"/>
          <a:stretch>
            <a:fillRect/>
          </a:stretch>
        </p:blipFill>
        <p:spPr>
          <a:xfrm>
            <a:off x="6496050" y="834840"/>
            <a:ext cx="5181600" cy="1846634"/>
          </a:xfrm>
          <a:prstGeom prst="rect">
            <a:avLst/>
          </a:prstGeom>
          <a:ln>
            <a:solidFill>
              <a:schemeClr val="tx1"/>
            </a:solidFill>
          </a:ln>
        </p:spPr>
      </p:pic>
      <p:pic>
        <p:nvPicPr>
          <p:cNvPr id="5" name="Picture 2" descr="A collage of images of water treatment&#10;&#10;Description automatically generated">
            <a:extLst>
              <a:ext uri="{FF2B5EF4-FFF2-40B4-BE49-F238E27FC236}">
                <a16:creationId xmlns:a16="http://schemas.microsoft.com/office/drawing/2014/main" id="{C376E100-5CB0-A059-174B-F32A9B026B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8519" y="2790825"/>
            <a:ext cx="5206256" cy="3556186"/>
          </a:xfrm>
          <a:prstGeom prst="rect">
            <a:avLst/>
          </a:prstGeom>
          <a:noFill/>
        </p:spPr>
      </p:pic>
    </p:spTree>
    <p:extLst>
      <p:ext uri="{BB962C8B-B14F-4D97-AF65-F5344CB8AC3E}">
        <p14:creationId xmlns:p14="http://schemas.microsoft.com/office/powerpoint/2010/main" val="118724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B3F73BC-E068-314A-8022-3FA176CE85F7}"/>
              </a:ext>
            </a:extLst>
          </p:cNvPr>
          <p:cNvSpPr>
            <a:spLocks noGrp="1"/>
          </p:cNvSpPr>
          <p:nvPr>
            <p:ph idx="1"/>
          </p:nvPr>
        </p:nvSpPr>
        <p:spPr>
          <a:xfrm>
            <a:off x="838200" y="1825625"/>
            <a:ext cx="6760029" cy="4351338"/>
          </a:xfrm>
        </p:spPr>
        <p:txBody>
          <a:bodyPr>
            <a:normAutofit fontScale="70000" lnSpcReduction="20000"/>
          </a:bodyPr>
          <a:lstStyle/>
          <a:p>
            <a:r>
              <a:rPr lang="en-US" dirty="0" err="1"/>
              <a:t>Nõrgbiofilter</a:t>
            </a:r>
            <a:r>
              <a:rPr lang="en-US" dirty="0"/>
              <a:t> </a:t>
            </a:r>
            <a:r>
              <a:rPr lang="en-US" dirty="0" err="1"/>
              <a:t>toimib</a:t>
            </a:r>
            <a:r>
              <a:rPr lang="en-US" dirty="0"/>
              <a:t> </a:t>
            </a:r>
            <a:r>
              <a:rPr lang="en-US" dirty="0" err="1"/>
              <a:t>väljatõrjereaktori</a:t>
            </a:r>
            <a:r>
              <a:rPr lang="en-US" dirty="0"/>
              <a:t> </a:t>
            </a:r>
            <a:r>
              <a:rPr lang="en-US" dirty="0" err="1"/>
              <a:t>põhimõttel</a:t>
            </a:r>
            <a:r>
              <a:rPr lang="en-US" dirty="0"/>
              <a:t>: </a:t>
            </a:r>
            <a:r>
              <a:rPr lang="en-US" dirty="0" err="1"/>
              <a:t>reovesi</a:t>
            </a:r>
            <a:r>
              <a:rPr lang="en-US" dirty="0"/>
              <a:t> </a:t>
            </a:r>
            <a:r>
              <a:rPr lang="en-US" dirty="0" err="1"/>
              <a:t>jaguneb</a:t>
            </a:r>
            <a:r>
              <a:rPr lang="en-US" dirty="0"/>
              <a:t> </a:t>
            </a:r>
            <a:r>
              <a:rPr lang="en-US" dirty="0" err="1"/>
              <a:t>ristlõike</a:t>
            </a:r>
            <a:r>
              <a:rPr lang="en-US" dirty="0"/>
              <a:t> </a:t>
            </a:r>
            <a:r>
              <a:rPr lang="en-US" dirty="0" err="1"/>
              <a:t>ulatuses</a:t>
            </a:r>
            <a:r>
              <a:rPr lang="en-US" dirty="0"/>
              <a:t> </a:t>
            </a:r>
            <a:r>
              <a:rPr lang="en-US" dirty="0" err="1"/>
              <a:t>ühtlaselt</a:t>
            </a:r>
            <a:r>
              <a:rPr lang="en-US" dirty="0"/>
              <a:t> </a:t>
            </a:r>
            <a:r>
              <a:rPr lang="en-US" dirty="0" err="1"/>
              <a:t>ning</a:t>
            </a:r>
            <a:r>
              <a:rPr lang="en-US" dirty="0"/>
              <a:t> </a:t>
            </a:r>
            <a:r>
              <a:rPr lang="en-US" dirty="0" err="1"/>
              <a:t>reaktori</a:t>
            </a:r>
            <a:r>
              <a:rPr lang="en-US" dirty="0"/>
              <a:t> </a:t>
            </a:r>
            <a:r>
              <a:rPr lang="en-US" dirty="0" err="1"/>
              <a:t>sisse</a:t>
            </a:r>
            <a:r>
              <a:rPr lang="en-US" dirty="0"/>
              <a:t>- ja </a:t>
            </a:r>
            <a:r>
              <a:rPr lang="en-US" dirty="0" err="1"/>
              <a:t>väljavoolutsoonide</a:t>
            </a:r>
            <a:r>
              <a:rPr lang="en-US" dirty="0"/>
              <a:t> </a:t>
            </a:r>
            <a:r>
              <a:rPr lang="en-US" dirty="0" err="1"/>
              <a:t>vahel</a:t>
            </a:r>
            <a:r>
              <a:rPr lang="en-US" dirty="0"/>
              <a:t> on </a:t>
            </a:r>
            <a:r>
              <a:rPr lang="en-US" dirty="0" err="1"/>
              <a:t>olemas</a:t>
            </a:r>
            <a:r>
              <a:rPr lang="en-US" dirty="0"/>
              <a:t> </a:t>
            </a:r>
            <a:r>
              <a:rPr lang="en-US" dirty="0" err="1"/>
              <a:t>reovee</a:t>
            </a:r>
            <a:r>
              <a:rPr lang="en-US" dirty="0"/>
              <a:t> </a:t>
            </a:r>
            <a:r>
              <a:rPr lang="en-US" dirty="0" err="1"/>
              <a:t>ainesisalduse</a:t>
            </a:r>
            <a:r>
              <a:rPr lang="en-US" dirty="0"/>
              <a:t> </a:t>
            </a:r>
            <a:r>
              <a:rPr lang="en-US" dirty="0" err="1"/>
              <a:t>selge</a:t>
            </a:r>
            <a:r>
              <a:rPr lang="en-US" dirty="0"/>
              <a:t> gradient </a:t>
            </a:r>
            <a:endParaRPr lang="et-EE" dirty="0"/>
          </a:p>
          <a:p>
            <a:r>
              <a:rPr lang="en-US" dirty="0" err="1"/>
              <a:t>Reeglina</a:t>
            </a:r>
            <a:r>
              <a:rPr lang="en-US" dirty="0"/>
              <a:t> </a:t>
            </a:r>
            <a:r>
              <a:rPr lang="en-US" dirty="0" err="1"/>
              <a:t>hoitakse</a:t>
            </a:r>
            <a:r>
              <a:rPr lang="en-US" dirty="0"/>
              <a:t> </a:t>
            </a:r>
            <a:r>
              <a:rPr lang="en-US" dirty="0" err="1"/>
              <a:t>reovee</a:t>
            </a:r>
            <a:r>
              <a:rPr lang="en-US" dirty="0"/>
              <a:t> </a:t>
            </a:r>
            <a:r>
              <a:rPr lang="en-US" dirty="0" err="1"/>
              <a:t>orgaanilise</a:t>
            </a:r>
            <a:r>
              <a:rPr lang="en-US" dirty="0"/>
              <a:t> </a:t>
            </a:r>
            <a:r>
              <a:rPr lang="en-US" dirty="0" err="1"/>
              <a:t>aine</a:t>
            </a:r>
            <a:r>
              <a:rPr lang="en-US" dirty="0"/>
              <a:t> </a:t>
            </a:r>
            <a:r>
              <a:rPr lang="en-US" dirty="0" err="1"/>
              <a:t>sisaldus</a:t>
            </a:r>
            <a:r>
              <a:rPr lang="en-US" dirty="0"/>
              <a:t> </a:t>
            </a:r>
            <a:r>
              <a:rPr lang="en-US" dirty="0" err="1"/>
              <a:t>reoveepihustites</a:t>
            </a:r>
            <a:r>
              <a:rPr lang="en-US" dirty="0"/>
              <a:t> (</a:t>
            </a:r>
            <a:r>
              <a:rPr lang="en-US" dirty="0" err="1"/>
              <a:t>s.o</a:t>
            </a:r>
            <a:r>
              <a:rPr lang="en-US" dirty="0"/>
              <a:t> </a:t>
            </a:r>
            <a:r>
              <a:rPr lang="en-US" dirty="0" err="1"/>
              <a:t>reaktori</a:t>
            </a:r>
            <a:r>
              <a:rPr lang="en-US" dirty="0"/>
              <a:t> </a:t>
            </a:r>
            <a:r>
              <a:rPr lang="en-US" dirty="0" err="1"/>
              <a:t>sissevoolutsoonis</a:t>
            </a:r>
            <a:r>
              <a:rPr lang="en-US" dirty="0"/>
              <a:t>) </a:t>
            </a:r>
            <a:r>
              <a:rPr lang="en-US" dirty="0" err="1"/>
              <a:t>alla</a:t>
            </a:r>
            <a:r>
              <a:rPr lang="en-US" dirty="0"/>
              <a:t> 150 mgBHT7/l, </a:t>
            </a:r>
            <a:r>
              <a:rPr lang="en-US" dirty="0" err="1"/>
              <a:t>mille</a:t>
            </a:r>
            <a:r>
              <a:rPr lang="en-US" dirty="0"/>
              <a:t> </a:t>
            </a:r>
            <a:r>
              <a:rPr lang="en-US" dirty="0" err="1"/>
              <a:t>tagamiseks</a:t>
            </a:r>
            <a:r>
              <a:rPr lang="en-US" dirty="0"/>
              <a:t> on </a:t>
            </a:r>
            <a:r>
              <a:rPr lang="en-US" dirty="0" err="1"/>
              <a:t>kindlasti</a:t>
            </a:r>
            <a:r>
              <a:rPr lang="en-US" dirty="0"/>
              <a:t> </a:t>
            </a:r>
            <a:r>
              <a:rPr lang="en-US" dirty="0" err="1"/>
              <a:t>vaja</a:t>
            </a:r>
            <a:r>
              <a:rPr lang="en-US" dirty="0"/>
              <a:t> </a:t>
            </a:r>
            <a:r>
              <a:rPr lang="en-US" dirty="0" err="1"/>
              <a:t>eelpuhastust</a:t>
            </a:r>
            <a:r>
              <a:rPr lang="en-US" dirty="0"/>
              <a:t>, aga </a:t>
            </a:r>
            <a:r>
              <a:rPr lang="en-US" dirty="0" err="1"/>
              <a:t>tavaliselt</a:t>
            </a:r>
            <a:r>
              <a:rPr lang="en-US" dirty="0"/>
              <a:t> ka </a:t>
            </a:r>
            <a:r>
              <a:rPr lang="en-US" dirty="0" err="1"/>
              <a:t>veeringlust</a:t>
            </a:r>
            <a:endParaRPr lang="et-EE" dirty="0"/>
          </a:p>
          <a:p>
            <a:r>
              <a:rPr lang="en-US" dirty="0" err="1"/>
              <a:t>Reaktori</a:t>
            </a:r>
            <a:r>
              <a:rPr lang="en-US" dirty="0"/>
              <a:t> </a:t>
            </a:r>
            <a:r>
              <a:rPr lang="en-US" dirty="0" err="1"/>
              <a:t>ülemises</a:t>
            </a:r>
            <a:r>
              <a:rPr lang="en-US" dirty="0"/>
              <a:t> </a:t>
            </a:r>
            <a:r>
              <a:rPr lang="en-US" dirty="0" err="1"/>
              <a:t>osas</a:t>
            </a:r>
            <a:r>
              <a:rPr lang="en-US" dirty="0"/>
              <a:t> </a:t>
            </a:r>
            <a:r>
              <a:rPr lang="en-US" dirty="0" err="1"/>
              <a:t>laguneb</a:t>
            </a:r>
            <a:r>
              <a:rPr lang="en-US" dirty="0"/>
              <a:t> </a:t>
            </a:r>
            <a:r>
              <a:rPr lang="en-US" dirty="0" err="1"/>
              <a:t>orgaaniline</a:t>
            </a:r>
            <a:r>
              <a:rPr lang="en-US" dirty="0"/>
              <a:t> </a:t>
            </a:r>
            <a:r>
              <a:rPr lang="en-US" dirty="0" err="1"/>
              <a:t>aine</a:t>
            </a:r>
            <a:r>
              <a:rPr lang="en-US" dirty="0"/>
              <a:t> </a:t>
            </a:r>
            <a:r>
              <a:rPr lang="en-US" dirty="0" err="1"/>
              <a:t>heterotroofsete</a:t>
            </a:r>
            <a:r>
              <a:rPr lang="en-US" dirty="0"/>
              <a:t> </a:t>
            </a:r>
            <a:r>
              <a:rPr lang="en-US" dirty="0" err="1"/>
              <a:t>mikroorganismide</a:t>
            </a:r>
            <a:r>
              <a:rPr lang="en-US" dirty="0"/>
              <a:t> </a:t>
            </a:r>
            <a:r>
              <a:rPr lang="en-US" dirty="0" err="1"/>
              <a:t>abil</a:t>
            </a:r>
            <a:r>
              <a:rPr lang="en-US" dirty="0"/>
              <a:t> </a:t>
            </a:r>
            <a:endParaRPr lang="et-EE" dirty="0"/>
          </a:p>
          <a:p>
            <a:r>
              <a:rPr lang="en-US" dirty="0" err="1"/>
              <a:t>Sellele</a:t>
            </a:r>
            <a:r>
              <a:rPr lang="en-US" dirty="0"/>
              <a:t> </a:t>
            </a:r>
            <a:r>
              <a:rPr lang="en-US" dirty="0" err="1"/>
              <a:t>järgnevas</a:t>
            </a:r>
            <a:r>
              <a:rPr lang="en-US" dirty="0"/>
              <a:t> </a:t>
            </a:r>
            <a:r>
              <a:rPr lang="en-US" dirty="0" err="1"/>
              <a:t>üleminekufaasis</a:t>
            </a:r>
            <a:r>
              <a:rPr lang="en-US" dirty="0"/>
              <a:t> (</a:t>
            </a:r>
            <a:r>
              <a:rPr lang="en-US" dirty="0" err="1"/>
              <a:t>kui</a:t>
            </a:r>
            <a:r>
              <a:rPr lang="en-US" dirty="0"/>
              <a:t> </a:t>
            </a:r>
            <a:r>
              <a:rPr lang="en-US" dirty="0" err="1"/>
              <a:t>lahustunud</a:t>
            </a:r>
            <a:r>
              <a:rPr lang="en-US" dirty="0"/>
              <a:t> KHT </a:t>
            </a:r>
            <a:r>
              <a:rPr lang="en-US" dirty="0" err="1"/>
              <a:t>sisaldus</a:t>
            </a:r>
            <a:r>
              <a:rPr lang="en-US" dirty="0"/>
              <a:t> on </a:t>
            </a:r>
            <a:r>
              <a:rPr lang="en-US" dirty="0" err="1"/>
              <a:t>väiksem</a:t>
            </a:r>
            <a:r>
              <a:rPr lang="en-US" dirty="0"/>
              <a:t> </a:t>
            </a:r>
            <a:r>
              <a:rPr lang="en-US" dirty="0" err="1"/>
              <a:t>kui</a:t>
            </a:r>
            <a:r>
              <a:rPr lang="en-US" dirty="0"/>
              <a:t> 100 mg/l), </a:t>
            </a:r>
            <a:r>
              <a:rPr lang="en-US" dirty="0" err="1"/>
              <a:t>käivitub</a:t>
            </a:r>
            <a:r>
              <a:rPr lang="en-US" dirty="0"/>
              <a:t> </a:t>
            </a:r>
            <a:r>
              <a:rPr lang="en-US" dirty="0" err="1"/>
              <a:t>esmane</a:t>
            </a:r>
            <a:r>
              <a:rPr lang="en-US" dirty="0"/>
              <a:t> </a:t>
            </a:r>
            <a:r>
              <a:rPr lang="en-US" dirty="0" err="1"/>
              <a:t>nitrifikatsioon</a:t>
            </a:r>
            <a:r>
              <a:rPr lang="en-US" dirty="0"/>
              <a:t>. </a:t>
            </a:r>
            <a:r>
              <a:rPr lang="en-US" dirty="0" err="1"/>
              <a:t>Täiemahuline</a:t>
            </a:r>
            <a:r>
              <a:rPr lang="en-US" dirty="0"/>
              <a:t> </a:t>
            </a:r>
            <a:r>
              <a:rPr lang="en-US" dirty="0" err="1"/>
              <a:t>nitrifikatsioon</a:t>
            </a:r>
            <a:r>
              <a:rPr lang="en-US" dirty="0"/>
              <a:t> </a:t>
            </a:r>
            <a:r>
              <a:rPr lang="en-US" dirty="0" err="1"/>
              <a:t>algab</a:t>
            </a:r>
            <a:r>
              <a:rPr lang="en-US" dirty="0"/>
              <a:t> aga </a:t>
            </a:r>
            <a:r>
              <a:rPr lang="en-US" dirty="0" err="1"/>
              <a:t>alles</a:t>
            </a:r>
            <a:r>
              <a:rPr lang="en-US" dirty="0"/>
              <a:t> </a:t>
            </a:r>
            <a:r>
              <a:rPr lang="en-US" dirty="0" err="1"/>
              <a:t>siis</a:t>
            </a:r>
            <a:r>
              <a:rPr lang="en-US" dirty="0"/>
              <a:t>, </a:t>
            </a:r>
            <a:r>
              <a:rPr lang="en-US" dirty="0" err="1"/>
              <a:t>kui</a:t>
            </a:r>
            <a:r>
              <a:rPr lang="en-US" dirty="0"/>
              <a:t> </a:t>
            </a:r>
            <a:r>
              <a:rPr lang="en-US" dirty="0" err="1"/>
              <a:t>lahustunud</a:t>
            </a:r>
            <a:r>
              <a:rPr lang="en-US" dirty="0"/>
              <a:t> KHT </a:t>
            </a:r>
            <a:r>
              <a:rPr lang="en-US" dirty="0" err="1"/>
              <a:t>sisaldus</a:t>
            </a:r>
            <a:r>
              <a:rPr lang="en-US" dirty="0"/>
              <a:t> on </a:t>
            </a:r>
            <a:r>
              <a:rPr lang="en-US" dirty="0" err="1"/>
              <a:t>alla</a:t>
            </a:r>
            <a:r>
              <a:rPr lang="en-US" dirty="0"/>
              <a:t> 20 mg/l </a:t>
            </a:r>
          </a:p>
          <a:p>
            <a:endParaRPr lang="en-US" dirty="0"/>
          </a:p>
        </p:txBody>
      </p:sp>
      <p:sp>
        <p:nvSpPr>
          <p:cNvPr id="3" name="Pealkiri 2">
            <a:extLst>
              <a:ext uri="{FF2B5EF4-FFF2-40B4-BE49-F238E27FC236}">
                <a16:creationId xmlns:a16="http://schemas.microsoft.com/office/drawing/2014/main" id="{2D0F86C0-9621-9F5A-BAA5-58EA2054AE3C}"/>
              </a:ext>
            </a:extLst>
          </p:cNvPr>
          <p:cNvSpPr>
            <a:spLocks noGrp="1"/>
          </p:cNvSpPr>
          <p:nvPr>
            <p:ph type="title"/>
          </p:nvPr>
        </p:nvSpPr>
        <p:spPr/>
        <p:txBody>
          <a:bodyPr/>
          <a:lstStyle/>
          <a:p>
            <a:r>
              <a:rPr lang="et-EE" dirty="0" err="1"/>
              <a:t>Nõrgbiofilter</a:t>
            </a:r>
            <a:endParaRPr lang="en-US" dirty="0"/>
          </a:p>
        </p:txBody>
      </p:sp>
      <p:pic>
        <p:nvPicPr>
          <p:cNvPr id="4" name="Picture 3" descr="Diagram of a diagram of a graph and a diagram of a diagram of a graph and a diagram of a diagram of a graph and a diagram of a diagram of a diagram of a graph and a&#10;&#10;Description automatically generated">
            <a:extLst>
              <a:ext uri="{FF2B5EF4-FFF2-40B4-BE49-F238E27FC236}">
                <a16:creationId xmlns:a16="http://schemas.microsoft.com/office/drawing/2014/main" id="{1706A015-3D08-93BF-F23D-F7AB066E9D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8229" y="197081"/>
            <a:ext cx="4191000" cy="2353850"/>
          </a:xfrm>
          <a:prstGeom prst="rect">
            <a:avLst/>
          </a:prstGeom>
          <a:noFill/>
        </p:spPr>
      </p:pic>
      <p:pic>
        <p:nvPicPr>
          <p:cNvPr id="5" name="Picture 1" descr="A diagram of a filter&#10;&#10;Description automatically generated">
            <a:extLst>
              <a:ext uri="{FF2B5EF4-FFF2-40B4-BE49-F238E27FC236}">
                <a16:creationId xmlns:a16="http://schemas.microsoft.com/office/drawing/2014/main" id="{DE841B15-D053-0FD3-E6B6-AB4505714A84}"/>
              </a:ext>
            </a:extLst>
          </p:cNvPr>
          <p:cNvPicPr>
            <a:picLocks noChangeAspect="1"/>
          </p:cNvPicPr>
          <p:nvPr/>
        </p:nvPicPr>
        <p:blipFill>
          <a:blip r:embed="rId3"/>
          <a:stretch>
            <a:fillRect/>
          </a:stretch>
        </p:blipFill>
        <p:spPr>
          <a:xfrm>
            <a:off x="7839817" y="2550931"/>
            <a:ext cx="3225179" cy="4045238"/>
          </a:xfrm>
          <a:prstGeom prst="rect">
            <a:avLst/>
          </a:prstGeom>
        </p:spPr>
      </p:pic>
    </p:spTree>
    <p:extLst>
      <p:ext uri="{BB962C8B-B14F-4D97-AF65-F5344CB8AC3E}">
        <p14:creationId xmlns:p14="http://schemas.microsoft.com/office/powerpoint/2010/main" val="227567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1CB19C93-85CF-794A-9919-4DB2F32D210D}"/>
              </a:ext>
            </a:extLst>
          </p:cNvPr>
          <p:cNvSpPr>
            <a:spLocks noGrp="1"/>
          </p:cNvSpPr>
          <p:nvPr>
            <p:ph idx="1"/>
          </p:nvPr>
        </p:nvSpPr>
        <p:spPr/>
        <p:txBody>
          <a:bodyPr>
            <a:normAutofit fontScale="92500" lnSpcReduction="10000"/>
          </a:bodyPr>
          <a:lstStyle/>
          <a:p>
            <a:r>
              <a:rPr lang="en-US" dirty="0" err="1"/>
              <a:t>Liigmuda</a:t>
            </a:r>
            <a:r>
              <a:rPr lang="en-US" dirty="0"/>
              <a:t> tekke </a:t>
            </a:r>
            <a:r>
              <a:rPr lang="en-US" dirty="0" err="1"/>
              <a:t>suhtes</a:t>
            </a:r>
            <a:r>
              <a:rPr lang="en-US" dirty="0"/>
              <a:t> </a:t>
            </a:r>
            <a:r>
              <a:rPr lang="en-US" dirty="0" err="1"/>
              <a:t>tuleb</a:t>
            </a:r>
            <a:r>
              <a:rPr lang="en-US" dirty="0"/>
              <a:t> </a:t>
            </a:r>
            <a:r>
              <a:rPr lang="en-US" dirty="0" err="1"/>
              <a:t>arvestada</a:t>
            </a:r>
            <a:r>
              <a:rPr lang="en-US" dirty="0"/>
              <a:t>, et </a:t>
            </a:r>
            <a:r>
              <a:rPr lang="en-US" dirty="0" err="1"/>
              <a:t>suur</a:t>
            </a:r>
            <a:r>
              <a:rPr lang="en-US" dirty="0"/>
              <a:t> </a:t>
            </a:r>
            <a:r>
              <a:rPr lang="en-US" dirty="0" err="1"/>
              <a:t>osa</a:t>
            </a:r>
            <a:r>
              <a:rPr lang="en-US" dirty="0"/>
              <a:t> </a:t>
            </a:r>
            <a:r>
              <a:rPr lang="en-US" dirty="0" err="1"/>
              <a:t>sisenevast</a:t>
            </a:r>
            <a:r>
              <a:rPr lang="en-US" dirty="0"/>
              <a:t> </a:t>
            </a:r>
            <a:r>
              <a:rPr lang="en-US" dirty="0" err="1"/>
              <a:t>heljumist</a:t>
            </a:r>
            <a:r>
              <a:rPr lang="en-US" dirty="0"/>
              <a:t> </a:t>
            </a:r>
            <a:r>
              <a:rPr lang="en-US" dirty="0" err="1"/>
              <a:t>jõuab</a:t>
            </a:r>
            <a:r>
              <a:rPr lang="en-US" dirty="0"/>
              <a:t> </a:t>
            </a:r>
            <a:r>
              <a:rPr lang="en-US" dirty="0" err="1"/>
              <a:t>nõrgbiofiltri</a:t>
            </a:r>
            <a:r>
              <a:rPr lang="en-US" dirty="0"/>
              <a:t> </a:t>
            </a:r>
            <a:r>
              <a:rPr lang="en-US" dirty="0" err="1"/>
              <a:t>väljavoolu</a:t>
            </a:r>
            <a:r>
              <a:rPr lang="en-US" dirty="0"/>
              <a:t>, mis </a:t>
            </a:r>
            <a:r>
              <a:rPr lang="en-US" dirty="0" err="1"/>
              <a:t>tuleb</a:t>
            </a:r>
            <a:r>
              <a:rPr lang="en-US" dirty="0"/>
              <a:t> </a:t>
            </a:r>
            <a:r>
              <a:rPr lang="en-US" dirty="0" err="1"/>
              <a:t>sealt</a:t>
            </a:r>
            <a:r>
              <a:rPr lang="en-US" dirty="0"/>
              <a:t> </a:t>
            </a:r>
            <a:r>
              <a:rPr lang="en-US" dirty="0" err="1"/>
              <a:t>kõrvaldada</a:t>
            </a:r>
            <a:r>
              <a:rPr lang="en-US" dirty="0"/>
              <a:t> ja </a:t>
            </a:r>
            <a:r>
              <a:rPr lang="en-US" dirty="0" err="1"/>
              <a:t>juhtida</a:t>
            </a:r>
            <a:r>
              <a:rPr lang="en-US" dirty="0"/>
              <a:t> </a:t>
            </a:r>
            <a:r>
              <a:rPr lang="en-US" dirty="0" err="1"/>
              <a:t>settekäitlusesse</a:t>
            </a:r>
            <a:r>
              <a:rPr lang="en-US" dirty="0"/>
              <a:t>. </a:t>
            </a:r>
            <a:r>
              <a:rPr lang="en-US" dirty="0" err="1"/>
              <a:t>Olmereovee</a:t>
            </a:r>
            <a:r>
              <a:rPr lang="en-US" dirty="0"/>
              <a:t> </a:t>
            </a:r>
            <a:r>
              <a:rPr lang="en-US" dirty="0" err="1"/>
              <a:t>puhul</a:t>
            </a:r>
            <a:r>
              <a:rPr lang="en-US" dirty="0"/>
              <a:t> </a:t>
            </a:r>
            <a:r>
              <a:rPr lang="en-US" dirty="0" err="1"/>
              <a:t>võib</a:t>
            </a:r>
            <a:r>
              <a:rPr lang="en-US" dirty="0"/>
              <a:t> </a:t>
            </a:r>
            <a:r>
              <a:rPr lang="en-US" dirty="0" err="1"/>
              <a:t>arvestada</a:t>
            </a:r>
            <a:r>
              <a:rPr lang="en-US" dirty="0"/>
              <a:t>, et </a:t>
            </a:r>
            <a:r>
              <a:rPr lang="en-US" dirty="0" err="1"/>
              <a:t>liigmuda</a:t>
            </a:r>
            <a:r>
              <a:rPr lang="en-US" dirty="0"/>
              <a:t> </a:t>
            </a:r>
            <a:r>
              <a:rPr lang="en-US" dirty="0" err="1"/>
              <a:t>tekib</a:t>
            </a:r>
            <a:r>
              <a:rPr lang="en-US" dirty="0"/>
              <a:t> </a:t>
            </a:r>
            <a:r>
              <a:rPr lang="en-US" dirty="0" err="1"/>
              <a:t>nõrgbiofiltris</a:t>
            </a:r>
            <a:r>
              <a:rPr lang="en-US" dirty="0"/>
              <a:t> 0,75 </a:t>
            </a:r>
            <a:r>
              <a:rPr lang="en-US" dirty="0" err="1"/>
              <a:t>kgKA</a:t>
            </a:r>
            <a:r>
              <a:rPr lang="en-US" dirty="0"/>
              <a:t> </a:t>
            </a:r>
            <a:r>
              <a:rPr lang="en-US" dirty="0" err="1"/>
              <a:t>sissevooluvee</a:t>
            </a:r>
            <a:r>
              <a:rPr lang="en-US" dirty="0"/>
              <a:t> 1kg BHT5 </a:t>
            </a:r>
            <a:r>
              <a:rPr lang="en-US" dirty="0" err="1"/>
              <a:t>kohta</a:t>
            </a:r>
            <a:r>
              <a:rPr lang="en-US" dirty="0"/>
              <a:t> </a:t>
            </a:r>
            <a:endParaRPr lang="et-EE" dirty="0"/>
          </a:p>
          <a:p>
            <a:r>
              <a:rPr lang="en-US" dirty="0" err="1"/>
              <a:t>Saksamaal</a:t>
            </a:r>
            <a:r>
              <a:rPr lang="en-US" dirty="0"/>
              <a:t> on </a:t>
            </a:r>
            <a:r>
              <a:rPr lang="en-US" dirty="0" err="1"/>
              <a:t>tüüpiliste</a:t>
            </a:r>
            <a:r>
              <a:rPr lang="en-US" dirty="0"/>
              <a:t> </a:t>
            </a:r>
            <a:r>
              <a:rPr lang="en-US" dirty="0" err="1"/>
              <a:t>olmereovee</a:t>
            </a:r>
            <a:r>
              <a:rPr lang="en-US" dirty="0"/>
              <a:t> </a:t>
            </a:r>
            <a:r>
              <a:rPr lang="en-US" dirty="0" err="1"/>
              <a:t>nõrgbiofiltrite</a:t>
            </a:r>
            <a:r>
              <a:rPr lang="en-US" dirty="0"/>
              <a:t> </a:t>
            </a:r>
            <a:r>
              <a:rPr lang="en-US" dirty="0" err="1"/>
              <a:t>kõrgus</a:t>
            </a:r>
            <a:r>
              <a:rPr lang="en-US" dirty="0"/>
              <a:t> 3−5 m ja </a:t>
            </a:r>
            <a:r>
              <a:rPr lang="en-US" dirty="0" err="1"/>
              <a:t>läbimõõt</a:t>
            </a:r>
            <a:r>
              <a:rPr lang="en-US" dirty="0"/>
              <a:t> 5−35 m, </a:t>
            </a:r>
            <a:r>
              <a:rPr lang="en-US" dirty="0" err="1"/>
              <a:t>praktikas</a:t>
            </a:r>
            <a:r>
              <a:rPr lang="en-US" dirty="0"/>
              <a:t> on </a:t>
            </a:r>
            <a:r>
              <a:rPr lang="en-US" dirty="0" err="1"/>
              <a:t>otstarbekaks</a:t>
            </a:r>
            <a:r>
              <a:rPr lang="en-US" dirty="0"/>
              <a:t> </a:t>
            </a:r>
            <a:r>
              <a:rPr lang="en-US" dirty="0" err="1"/>
              <a:t>osutunud</a:t>
            </a:r>
            <a:r>
              <a:rPr lang="en-US" dirty="0"/>
              <a:t> 4 m </a:t>
            </a:r>
            <a:r>
              <a:rPr lang="en-US" dirty="0" err="1"/>
              <a:t>kõrgused</a:t>
            </a:r>
            <a:r>
              <a:rPr lang="en-US" dirty="0"/>
              <a:t> </a:t>
            </a:r>
            <a:r>
              <a:rPr lang="en-US" dirty="0" err="1"/>
              <a:t>biofiltrid</a:t>
            </a:r>
            <a:r>
              <a:rPr lang="en-US" dirty="0"/>
              <a:t>. </a:t>
            </a:r>
            <a:r>
              <a:rPr lang="en-US" dirty="0" err="1"/>
              <a:t>Pinnakoormus</a:t>
            </a:r>
            <a:r>
              <a:rPr lang="en-US" dirty="0"/>
              <a:t> </a:t>
            </a:r>
            <a:r>
              <a:rPr lang="en-US" dirty="0" err="1"/>
              <a:t>q</a:t>
            </a:r>
            <a:r>
              <a:rPr lang="en-US" baseline="-25000" dirty="0" err="1"/>
              <a:t>A,NBF</a:t>
            </a:r>
            <a:r>
              <a:rPr lang="en-US" baseline="-25000" dirty="0"/>
              <a:t> </a:t>
            </a:r>
            <a:r>
              <a:rPr lang="en-US" dirty="0"/>
              <a:t>peaks </a:t>
            </a:r>
            <a:r>
              <a:rPr lang="en-US" dirty="0" err="1"/>
              <a:t>mineraalse</a:t>
            </a:r>
            <a:r>
              <a:rPr lang="en-US" dirty="0"/>
              <a:t> </a:t>
            </a:r>
            <a:r>
              <a:rPr lang="en-US" dirty="0" err="1"/>
              <a:t>täite</a:t>
            </a:r>
            <a:r>
              <a:rPr lang="en-US" dirty="0"/>
              <a:t> </a:t>
            </a:r>
            <a:r>
              <a:rPr lang="en-US" dirty="0" err="1"/>
              <a:t>puhul</a:t>
            </a:r>
            <a:r>
              <a:rPr lang="en-US" dirty="0"/>
              <a:t> </a:t>
            </a:r>
            <a:r>
              <a:rPr lang="en-US" dirty="0" err="1"/>
              <a:t>olema</a:t>
            </a:r>
            <a:r>
              <a:rPr lang="en-US" dirty="0"/>
              <a:t> </a:t>
            </a:r>
            <a:r>
              <a:rPr lang="en-US" dirty="0" err="1"/>
              <a:t>vähemalt</a:t>
            </a:r>
            <a:r>
              <a:rPr lang="en-US" dirty="0"/>
              <a:t> 0,4 m/h (</a:t>
            </a:r>
            <a:r>
              <a:rPr lang="en-US" dirty="0" err="1"/>
              <a:t>arvestades</a:t>
            </a:r>
            <a:r>
              <a:rPr lang="en-US" dirty="0"/>
              <a:t> ka </a:t>
            </a:r>
            <a:r>
              <a:rPr lang="en-US" dirty="0" err="1"/>
              <a:t>ringlust</a:t>
            </a:r>
            <a:r>
              <a:rPr lang="en-US" dirty="0"/>
              <a:t>), </a:t>
            </a:r>
            <a:r>
              <a:rPr lang="en-US" dirty="0" err="1"/>
              <a:t>plasttäite</a:t>
            </a:r>
            <a:r>
              <a:rPr lang="en-US" dirty="0"/>
              <a:t> </a:t>
            </a:r>
            <a:r>
              <a:rPr lang="en-US" dirty="0" err="1"/>
              <a:t>puhul</a:t>
            </a:r>
            <a:r>
              <a:rPr lang="en-US" dirty="0"/>
              <a:t> </a:t>
            </a:r>
            <a:r>
              <a:rPr lang="en-US" dirty="0" err="1"/>
              <a:t>vähemalt</a:t>
            </a:r>
            <a:r>
              <a:rPr lang="en-US" dirty="0"/>
              <a:t> 0,8 m/s. </a:t>
            </a:r>
            <a:r>
              <a:rPr lang="en-US" dirty="0" err="1"/>
              <a:t>Minimaalne</a:t>
            </a:r>
            <a:r>
              <a:rPr lang="en-US" dirty="0"/>
              <a:t> </a:t>
            </a:r>
            <a:r>
              <a:rPr lang="en-US" dirty="0" err="1"/>
              <a:t>pinnakoormus</a:t>
            </a:r>
            <a:r>
              <a:rPr lang="en-US" dirty="0"/>
              <a:t> on </a:t>
            </a:r>
            <a:r>
              <a:rPr lang="en-US" dirty="0" err="1"/>
              <a:t>vajalik</a:t>
            </a:r>
            <a:r>
              <a:rPr lang="en-US" dirty="0"/>
              <a:t> </a:t>
            </a:r>
            <a:r>
              <a:rPr lang="en-US" dirty="0" err="1"/>
              <a:t>selleks</a:t>
            </a:r>
            <a:r>
              <a:rPr lang="en-US" dirty="0"/>
              <a:t>, et </a:t>
            </a:r>
            <a:r>
              <a:rPr lang="en-US" dirty="0" err="1"/>
              <a:t>biokile</a:t>
            </a:r>
            <a:r>
              <a:rPr lang="en-US" dirty="0"/>
              <a:t> </a:t>
            </a:r>
            <a:r>
              <a:rPr lang="en-US" dirty="0" err="1"/>
              <a:t>piisavalt</a:t>
            </a:r>
            <a:r>
              <a:rPr lang="en-US" dirty="0"/>
              <a:t> </a:t>
            </a:r>
            <a:r>
              <a:rPr lang="en-US" dirty="0" err="1"/>
              <a:t>märguks</a:t>
            </a:r>
            <a:r>
              <a:rPr lang="en-US" dirty="0"/>
              <a:t>, </a:t>
            </a:r>
            <a:r>
              <a:rPr lang="en-US" dirty="0" err="1"/>
              <a:t>väiksema</a:t>
            </a:r>
            <a:r>
              <a:rPr lang="en-US" dirty="0"/>
              <a:t> </a:t>
            </a:r>
            <a:r>
              <a:rPr lang="en-US" dirty="0" err="1"/>
              <a:t>koormuse</a:t>
            </a:r>
            <a:r>
              <a:rPr lang="en-US" dirty="0"/>
              <a:t> </a:t>
            </a:r>
            <a:r>
              <a:rPr lang="en-US" dirty="0" err="1"/>
              <a:t>korral</a:t>
            </a:r>
            <a:r>
              <a:rPr lang="en-US" dirty="0"/>
              <a:t> </a:t>
            </a:r>
            <a:r>
              <a:rPr lang="en-US" dirty="0" err="1"/>
              <a:t>võib</a:t>
            </a:r>
            <a:r>
              <a:rPr lang="en-US" dirty="0"/>
              <a:t> </a:t>
            </a:r>
            <a:r>
              <a:rPr lang="en-US" dirty="0" err="1"/>
              <a:t>biokile</a:t>
            </a:r>
            <a:r>
              <a:rPr lang="en-US" dirty="0"/>
              <a:t> </a:t>
            </a:r>
            <a:r>
              <a:rPr lang="en-US" dirty="0" err="1"/>
              <a:t>hakata</a:t>
            </a:r>
            <a:r>
              <a:rPr lang="en-US" dirty="0"/>
              <a:t> </a:t>
            </a:r>
            <a:r>
              <a:rPr lang="en-US" dirty="0" err="1"/>
              <a:t>kuivama</a:t>
            </a:r>
            <a:r>
              <a:rPr lang="en-US" dirty="0"/>
              <a:t> ja </a:t>
            </a:r>
            <a:r>
              <a:rPr lang="en-US" dirty="0" err="1"/>
              <a:t>kaotada</a:t>
            </a:r>
            <a:r>
              <a:rPr lang="en-US" dirty="0"/>
              <a:t> </a:t>
            </a:r>
            <a:r>
              <a:rPr lang="en-US" dirty="0" err="1"/>
              <a:t>tõhusust</a:t>
            </a:r>
            <a:r>
              <a:rPr lang="en-US" dirty="0"/>
              <a:t>. </a:t>
            </a:r>
          </a:p>
          <a:p>
            <a:endParaRPr lang="en-US" dirty="0"/>
          </a:p>
        </p:txBody>
      </p:sp>
      <p:sp>
        <p:nvSpPr>
          <p:cNvPr id="3" name="Pealkiri 2">
            <a:extLst>
              <a:ext uri="{FF2B5EF4-FFF2-40B4-BE49-F238E27FC236}">
                <a16:creationId xmlns:a16="http://schemas.microsoft.com/office/drawing/2014/main" id="{09717151-02C3-95B3-11C7-B66656DFB0D7}"/>
              </a:ext>
            </a:extLst>
          </p:cNvPr>
          <p:cNvSpPr>
            <a:spLocks noGrp="1"/>
          </p:cNvSpPr>
          <p:nvPr>
            <p:ph type="title"/>
          </p:nvPr>
        </p:nvSpPr>
        <p:spPr/>
        <p:txBody>
          <a:bodyPr/>
          <a:lstStyle/>
          <a:p>
            <a:r>
              <a:rPr lang="et-EE" dirty="0" err="1"/>
              <a:t>Nõrgbiofilter</a:t>
            </a:r>
            <a:endParaRPr lang="en-US" dirty="0"/>
          </a:p>
        </p:txBody>
      </p:sp>
    </p:spTree>
    <p:extLst>
      <p:ext uri="{BB962C8B-B14F-4D97-AF65-F5344CB8AC3E}">
        <p14:creationId xmlns:p14="http://schemas.microsoft.com/office/powerpoint/2010/main" val="239951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C736FE8-C188-109D-FFA5-72290AED5D0D}"/>
              </a:ext>
            </a:extLst>
          </p:cNvPr>
          <p:cNvSpPr>
            <a:spLocks noGrp="1"/>
          </p:cNvSpPr>
          <p:nvPr>
            <p:ph idx="1"/>
          </p:nvPr>
        </p:nvSpPr>
        <p:spPr>
          <a:xfrm>
            <a:off x="838200" y="1825625"/>
            <a:ext cx="10515600" cy="2844346"/>
          </a:xfrm>
        </p:spPr>
        <p:txBody>
          <a:bodyPr>
            <a:normAutofit fontScale="77500" lnSpcReduction="20000"/>
          </a:bodyPr>
          <a:lstStyle/>
          <a:p>
            <a:r>
              <a:rPr lang="en-US" dirty="0" err="1"/>
              <a:t>Sukelbiofiltri</a:t>
            </a:r>
            <a:r>
              <a:rPr lang="en-US" dirty="0"/>
              <a:t> </a:t>
            </a:r>
            <a:r>
              <a:rPr lang="en-US" dirty="0" err="1"/>
              <a:t>peamine</a:t>
            </a:r>
            <a:r>
              <a:rPr lang="en-US" dirty="0"/>
              <a:t> </a:t>
            </a:r>
            <a:r>
              <a:rPr lang="en-US" dirty="0" err="1"/>
              <a:t>osa</a:t>
            </a:r>
            <a:r>
              <a:rPr lang="en-US" dirty="0"/>
              <a:t> on </a:t>
            </a:r>
            <a:r>
              <a:rPr lang="en-US" dirty="0" err="1"/>
              <a:t>pooleldi</a:t>
            </a:r>
            <a:r>
              <a:rPr lang="en-US" dirty="0"/>
              <a:t> (</a:t>
            </a:r>
            <a:r>
              <a:rPr lang="en-US" dirty="0" err="1"/>
              <a:t>kuni</a:t>
            </a:r>
            <a:r>
              <a:rPr lang="en-US" dirty="0"/>
              <a:t> 40% </a:t>
            </a:r>
            <a:r>
              <a:rPr lang="en-US" dirty="0" err="1"/>
              <a:t>ulatuses</a:t>
            </a:r>
            <a:r>
              <a:rPr lang="en-US" dirty="0"/>
              <a:t>) </a:t>
            </a:r>
            <a:r>
              <a:rPr lang="en-US" dirty="0" err="1"/>
              <a:t>reovees</a:t>
            </a:r>
            <a:r>
              <a:rPr lang="en-US" dirty="0"/>
              <a:t> </a:t>
            </a:r>
            <a:r>
              <a:rPr lang="en-US" dirty="0" err="1"/>
              <a:t>aeglaselt</a:t>
            </a:r>
            <a:r>
              <a:rPr lang="en-US" dirty="0"/>
              <a:t> </a:t>
            </a:r>
            <a:r>
              <a:rPr lang="en-US" dirty="0" err="1"/>
              <a:t>pöörlev</a:t>
            </a:r>
            <a:r>
              <a:rPr lang="en-US" dirty="0"/>
              <a:t> </a:t>
            </a:r>
            <a:r>
              <a:rPr lang="en-US" dirty="0" err="1"/>
              <a:t>trummel</a:t>
            </a:r>
            <a:r>
              <a:rPr lang="en-US" dirty="0"/>
              <a:t>. </a:t>
            </a:r>
            <a:endParaRPr lang="et-EE" dirty="0"/>
          </a:p>
          <a:p>
            <a:r>
              <a:rPr lang="en-US" dirty="0" err="1"/>
              <a:t>Trumli</a:t>
            </a:r>
            <a:r>
              <a:rPr lang="en-US" dirty="0"/>
              <a:t> sees on </a:t>
            </a:r>
            <a:r>
              <a:rPr lang="en-US" dirty="0" err="1"/>
              <a:t>üksteise</a:t>
            </a:r>
            <a:r>
              <a:rPr lang="en-US" dirty="0"/>
              <a:t> </a:t>
            </a:r>
            <a:r>
              <a:rPr lang="en-US" dirty="0" err="1"/>
              <a:t>kõrvale</a:t>
            </a:r>
            <a:r>
              <a:rPr lang="en-US" dirty="0"/>
              <a:t> </a:t>
            </a:r>
            <a:r>
              <a:rPr lang="en-US" dirty="0" err="1"/>
              <a:t>paigutatud</a:t>
            </a:r>
            <a:r>
              <a:rPr lang="en-US" dirty="0"/>
              <a:t> </a:t>
            </a:r>
            <a:r>
              <a:rPr lang="en-US" dirty="0" err="1"/>
              <a:t>plastkettad</a:t>
            </a:r>
            <a:r>
              <a:rPr lang="en-US" dirty="0"/>
              <a:t> (</a:t>
            </a:r>
            <a:r>
              <a:rPr lang="en-US" dirty="0" err="1"/>
              <a:t>ketasbiorootor</a:t>
            </a:r>
            <a:r>
              <a:rPr lang="en-US" dirty="0"/>
              <a:t>) </a:t>
            </a:r>
            <a:r>
              <a:rPr lang="en-US" dirty="0" err="1"/>
              <a:t>või</a:t>
            </a:r>
            <a:r>
              <a:rPr lang="en-US" dirty="0"/>
              <a:t> </a:t>
            </a:r>
            <a:r>
              <a:rPr lang="en-US" dirty="0" err="1"/>
              <a:t>silindrikujuline</a:t>
            </a:r>
            <a:r>
              <a:rPr lang="en-US" dirty="0"/>
              <a:t> </a:t>
            </a:r>
            <a:r>
              <a:rPr lang="en-US" dirty="0" err="1"/>
              <a:t>korv</a:t>
            </a:r>
            <a:r>
              <a:rPr lang="en-US" dirty="0"/>
              <a:t>, mis on </a:t>
            </a:r>
            <a:r>
              <a:rPr lang="en-US" dirty="0" err="1"/>
              <a:t>täis</a:t>
            </a:r>
            <a:r>
              <a:rPr lang="en-US" dirty="0"/>
              <a:t> </a:t>
            </a:r>
            <a:r>
              <a:rPr lang="en-US" dirty="0" err="1"/>
              <a:t>suure</a:t>
            </a:r>
            <a:r>
              <a:rPr lang="en-US" dirty="0"/>
              <a:t> </a:t>
            </a:r>
            <a:r>
              <a:rPr lang="en-US" dirty="0" err="1"/>
              <a:t>eripinnaga</a:t>
            </a:r>
            <a:r>
              <a:rPr lang="en-US" dirty="0"/>
              <a:t> </a:t>
            </a:r>
            <a:r>
              <a:rPr lang="en-US" dirty="0" err="1"/>
              <a:t>plastelemente</a:t>
            </a:r>
            <a:r>
              <a:rPr lang="en-US" dirty="0"/>
              <a:t> (</a:t>
            </a:r>
            <a:r>
              <a:rPr lang="en-US" dirty="0" err="1"/>
              <a:t>biorootor</a:t>
            </a:r>
            <a:r>
              <a:rPr lang="en-US" dirty="0"/>
              <a:t>).</a:t>
            </a:r>
            <a:endParaRPr lang="et-EE" dirty="0"/>
          </a:p>
          <a:p>
            <a:r>
              <a:rPr lang="en-US" dirty="0" err="1"/>
              <a:t>Trumli</a:t>
            </a:r>
            <a:r>
              <a:rPr lang="en-US" dirty="0"/>
              <a:t> </a:t>
            </a:r>
            <a:r>
              <a:rPr lang="en-US" dirty="0" err="1"/>
              <a:t>pöörlemisel</a:t>
            </a:r>
            <a:r>
              <a:rPr lang="en-US" dirty="0"/>
              <a:t> on </a:t>
            </a:r>
            <a:r>
              <a:rPr lang="en-US" dirty="0" err="1"/>
              <a:t>osa</a:t>
            </a:r>
            <a:r>
              <a:rPr lang="en-US" dirty="0"/>
              <a:t> </a:t>
            </a:r>
            <a:r>
              <a:rPr lang="en-US" dirty="0" err="1"/>
              <a:t>täidisest</a:t>
            </a:r>
            <a:r>
              <a:rPr lang="en-US" dirty="0"/>
              <a:t> ja </a:t>
            </a:r>
            <a:r>
              <a:rPr lang="en-US" dirty="0" err="1"/>
              <a:t>sellel</a:t>
            </a:r>
            <a:r>
              <a:rPr lang="en-US" dirty="0"/>
              <a:t> </a:t>
            </a:r>
            <a:r>
              <a:rPr lang="en-US" dirty="0" err="1"/>
              <a:t>olevast</a:t>
            </a:r>
            <a:r>
              <a:rPr lang="en-US" dirty="0"/>
              <a:t> </a:t>
            </a:r>
            <a:r>
              <a:rPr lang="en-US" dirty="0" err="1"/>
              <a:t>biokilest</a:t>
            </a:r>
            <a:r>
              <a:rPr lang="en-US" dirty="0"/>
              <a:t> </a:t>
            </a:r>
            <a:r>
              <a:rPr lang="en-US" dirty="0" err="1"/>
              <a:t>veest</a:t>
            </a:r>
            <a:r>
              <a:rPr lang="en-US" dirty="0"/>
              <a:t> </a:t>
            </a:r>
            <a:r>
              <a:rPr lang="en-US" dirty="0" err="1"/>
              <a:t>väljas</a:t>
            </a:r>
            <a:r>
              <a:rPr lang="en-US" dirty="0"/>
              <a:t>, </a:t>
            </a:r>
            <a:r>
              <a:rPr lang="en-US" dirty="0" err="1"/>
              <a:t>osa</a:t>
            </a:r>
            <a:r>
              <a:rPr lang="en-US" dirty="0"/>
              <a:t> vee sees. </a:t>
            </a:r>
            <a:r>
              <a:rPr lang="en-US" dirty="0" err="1"/>
              <a:t>Veest</a:t>
            </a:r>
            <a:r>
              <a:rPr lang="en-US" dirty="0"/>
              <a:t> </a:t>
            </a:r>
            <a:r>
              <a:rPr lang="en-US" dirty="0" err="1"/>
              <a:t>väljas</a:t>
            </a:r>
            <a:r>
              <a:rPr lang="en-US" dirty="0"/>
              <a:t> </a:t>
            </a:r>
            <a:r>
              <a:rPr lang="en-US" dirty="0" err="1"/>
              <a:t>oleku</a:t>
            </a:r>
            <a:r>
              <a:rPr lang="en-US" dirty="0"/>
              <a:t> </a:t>
            </a:r>
            <a:r>
              <a:rPr lang="en-US" dirty="0" err="1"/>
              <a:t>ajal</a:t>
            </a:r>
            <a:r>
              <a:rPr lang="en-US" dirty="0"/>
              <a:t> </a:t>
            </a:r>
            <a:r>
              <a:rPr lang="en-US" dirty="0" err="1"/>
              <a:t>saavad</a:t>
            </a:r>
            <a:r>
              <a:rPr lang="en-US" dirty="0"/>
              <a:t> </a:t>
            </a:r>
            <a:r>
              <a:rPr lang="en-US" dirty="0" err="1"/>
              <a:t>mikroorganismid</a:t>
            </a:r>
            <a:r>
              <a:rPr lang="en-US" dirty="0"/>
              <a:t> </a:t>
            </a:r>
            <a:r>
              <a:rPr lang="en-US" dirty="0" err="1"/>
              <a:t>hingata</a:t>
            </a:r>
            <a:r>
              <a:rPr lang="en-US" dirty="0"/>
              <a:t> </a:t>
            </a:r>
            <a:r>
              <a:rPr lang="en-US" dirty="0" err="1"/>
              <a:t>ning</a:t>
            </a:r>
            <a:r>
              <a:rPr lang="en-US" dirty="0"/>
              <a:t> vees </a:t>
            </a:r>
            <a:r>
              <a:rPr lang="en-US" dirty="0" err="1"/>
              <a:t>olles</a:t>
            </a:r>
            <a:r>
              <a:rPr lang="en-US" dirty="0"/>
              <a:t> </a:t>
            </a:r>
            <a:r>
              <a:rPr lang="en-US" dirty="0" err="1"/>
              <a:t>toituda</a:t>
            </a:r>
            <a:r>
              <a:rPr lang="en-US" dirty="0"/>
              <a:t>. </a:t>
            </a:r>
            <a:endParaRPr lang="et-EE" dirty="0"/>
          </a:p>
          <a:p>
            <a:r>
              <a:rPr lang="en-US" dirty="0" err="1"/>
              <a:t>Mahutist</a:t>
            </a:r>
            <a:r>
              <a:rPr lang="en-US" dirty="0"/>
              <a:t>, </a:t>
            </a:r>
            <a:r>
              <a:rPr lang="en-US" dirty="0" err="1"/>
              <a:t>milles</a:t>
            </a:r>
            <a:r>
              <a:rPr lang="en-US" dirty="0"/>
              <a:t> </a:t>
            </a:r>
            <a:r>
              <a:rPr lang="en-US" dirty="0" err="1"/>
              <a:t>trummel</a:t>
            </a:r>
            <a:r>
              <a:rPr lang="en-US" dirty="0"/>
              <a:t> </a:t>
            </a:r>
            <a:r>
              <a:rPr lang="en-US" dirty="0" err="1"/>
              <a:t>pöörleb</a:t>
            </a:r>
            <a:r>
              <a:rPr lang="en-US" dirty="0"/>
              <a:t>, </a:t>
            </a:r>
            <a:r>
              <a:rPr lang="en-US" dirty="0" err="1"/>
              <a:t>voolab</a:t>
            </a:r>
            <a:r>
              <a:rPr lang="en-US" dirty="0"/>
              <a:t> </a:t>
            </a:r>
            <a:r>
              <a:rPr lang="en-US" dirty="0" err="1"/>
              <a:t>vesi</a:t>
            </a:r>
            <a:r>
              <a:rPr lang="en-US" dirty="0"/>
              <a:t> </a:t>
            </a:r>
            <a:r>
              <a:rPr lang="en-US" dirty="0" err="1"/>
              <a:t>järelsetitisse</a:t>
            </a:r>
            <a:r>
              <a:rPr lang="en-US" dirty="0"/>
              <a:t>, </a:t>
            </a:r>
            <a:r>
              <a:rPr lang="en-US" dirty="0" err="1"/>
              <a:t>kuhu</a:t>
            </a:r>
            <a:r>
              <a:rPr lang="en-US" dirty="0"/>
              <a:t> </a:t>
            </a:r>
            <a:r>
              <a:rPr lang="en-US" dirty="0" err="1"/>
              <a:t>settinud</a:t>
            </a:r>
            <a:r>
              <a:rPr lang="en-US" dirty="0"/>
              <a:t> </a:t>
            </a:r>
            <a:r>
              <a:rPr lang="en-US" dirty="0" err="1"/>
              <a:t>irdunud</a:t>
            </a:r>
            <a:r>
              <a:rPr lang="en-US" dirty="0"/>
              <a:t> </a:t>
            </a:r>
            <a:r>
              <a:rPr lang="en-US" dirty="0" err="1"/>
              <a:t>biokile</a:t>
            </a:r>
            <a:r>
              <a:rPr lang="en-US" dirty="0"/>
              <a:t> ja </a:t>
            </a:r>
            <a:r>
              <a:rPr lang="en-US" dirty="0" err="1"/>
              <a:t>sissevooluvees</a:t>
            </a:r>
            <a:r>
              <a:rPr lang="en-US" dirty="0"/>
              <a:t> </a:t>
            </a:r>
            <a:r>
              <a:rPr lang="en-US" dirty="0" err="1"/>
              <a:t>olev</a:t>
            </a:r>
            <a:r>
              <a:rPr lang="en-US" dirty="0"/>
              <a:t> </a:t>
            </a:r>
            <a:r>
              <a:rPr lang="en-US" dirty="0" err="1"/>
              <a:t>heljum</a:t>
            </a:r>
            <a:r>
              <a:rPr lang="en-US" dirty="0"/>
              <a:t> </a:t>
            </a:r>
            <a:r>
              <a:rPr lang="en-US" dirty="0" err="1"/>
              <a:t>pumbatakse</a:t>
            </a:r>
            <a:r>
              <a:rPr lang="en-US" dirty="0"/>
              <a:t> </a:t>
            </a:r>
            <a:r>
              <a:rPr lang="en-US" dirty="0" err="1"/>
              <a:t>liigmudana</a:t>
            </a:r>
            <a:r>
              <a:rPr lang="en-US" dirty="0"/>
              <a:t> </a:t>
            </a:r>
            <a:r>
              <a:rPr lang="en-US" dirty="0" err="1"/>
              <a:t>settekäitlusesse</a:t>
            </a:r>
            <a:r>
              <a:rPr lang="en-US" dirty="0"/>
              <a:t>. </a:t>
            </a:r>
          </a:p>
          <a:p>
            <a:endParaRPr lang="en-US" dirty="0"/>
          </a:p>
        </p:txBody>
      </p:sp>
      <p:sp>
        <p:nvSpPr>
          <p:cNvPr id="3" name="Pealkiri 2">
            <a:extLst>
              <a:ext uri="{FF2B5EF4-FFF2-40B4-BE49-F238E27FC236}">
                <a16:creationId xmlns:a16="http://schemas.microsoft.com/office/drawing/2014/main" id="{324F3E35-3402-C1EF-C906-A26F7176A241}"/>
              </a:ext>
            </a:extLst>
          </p:cNvPr>
          <p:cNvSpPr>
            <a:spLocks noGrp="1"/>
          </p:cNvSpPr>
          <p:nvPr>
            <p:ph type="title"/>
          </p:nvPr>
        </p:nvSpPr>
        <p:spPr/>
        <p:txBody>
          <a:bodyPr/>
          <a:lstStyle/>
          <a:p>
            <a:r>
              <a:rPr lang="et-EE" dirty="0" err="1"/>
              <a:t>Sukelbiofilter</a:t>
            </a:r>
            <a:endParaRPr lang="en-US" dirty="0"/>
          </a:p>
        </p:txBody>
      </p:sp>
      <p:pic>
        <p:nvPicPr>
          <p:cNvPr id="4" name="Picture 7" descr="A diagram of a fan and a fan&#10;&#10;Description automatically generated">
            <a:extLst>
              <a:ext uri="{FF2B5EF4-FFF2-40B4-BE49-F238E27FC236}">
                <a16:creationId xmlns:a16="http://schemas.microsoft.com/office/drawing/2014/main" id="{D7CCD8E2-3DBC-529F-A2E5-53E8536DAD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31225"/>
            <a:ext cx="5181600" cy="2126775"/>
          </a:xfrm>
          <a:prstGeom prst="rect">
            <a:avLst/>
          </a:prstGeom>
          <a:noFill/>
        </p:spPr>
      </p:pic>
    </p:spTree>
    <p:extLst>
      <p:ext uri="{BB962C8B-B14F-4D97-AF65-F5344CB8AC3E}">
        <p14:creationId xmlns:p14="http://schemas.microsoft.com/office/powerpoint/2010/main" val="200933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DBFACCB4-70FC-EEAB-1B20-43F87152A139}"/>
              </a:ext>
            </a:extLst>
          </p:cNvPr>
          <p:cNvSpPr>
            <a:spLocks noGrp="1"/>
          </p:cNvSpPr>
          <p:nvPr>
            <p:ph idx="1"/>
          </p:nvPr>
        </p:nvSpPr>
        <p:spPr/>
        <p:txBody>
          <a:bodyPr>
            <a:normAutofit fontScale="85000" lnSpcReduction="20000"/>
          </a:bodyPr>
          <a:lstStyle/>
          <a:p>
            <a:r>
              <a:rPr lang="en-US" dirty="0" err="1"/>
              <a:t>Sukelbiofiltri</a:t>
            </a:r>
            <a:r>
              <a:rPr lang="en-US" dirty="0"/>
              <a:t> </a:t>
            </a:r>
            <a:r>
              <a:rPr lang="en-US" dirty="0" err="1"/>
              <a:t>dimensioneerimine</a:t>
            </a:r>
            <a:r>
              <a:rPr lang="en-US" dirty="0"/>
              <a:t> </a:t>
            </a:r>
            <a:r>
              <a:rPr lang="en-US" dirty="0" err="1"/>
              <a:t>toimub</a:t>
            </a:r>
            <a:r>
              <a:rPr lang="en-US" dirty="0"/>
              <a:t> </a:t>
            </a:r>
            <a:r>
              <a:rPr lang="en-US" dirty="0" err="1"/>
              <a:t>selle</a:t>
            </a:r>
            <a:r>
              <a:rPr lang="en-US" dirty="0"/>
              <a:t> </a:t>
            </a:r>
            <a:r>
              <a:rPr lang="en-US" dirty="0" err="1"/>
              <a:t>eripinna</a:t>
            </a:r>
            <a:r>
              <a:rPr lang="en-US" dirty="0"/>
              <a:t> </a:t>
            </a:r>
            <a:r>
              <a:rPr lang="en-US" dirty="0" err="1"/>
              <a:t>järgi</a:t>
            </a:r>
            <a:r>
              <a:rPr lang="en-US" dirty="0"/>
              <a:t>. </a:t>
            </a:r>
            <a:r>
              <a:rPr lang="en-US" dirty="0" err="1"/>
              <a:t>Samas</a:t>
            </a:r>
            <a:r>
              <a:rPr lang="en-US" dirty="0"/>
              <a:t> on </a:t>
            </a:r>
            <a:r>
              <a:rPr lang="en-US" dirty="0" err="1"/>
              <a:t>täheldatud</a:t>
            </a:r>
            <a:r>
              <a:rPr lang="en-US" dirty="0"/>
              <a:t>, et </a:t>
            </a:r>
            <a:r>
              <a:rPr lang="en-US" dirty="0" err="1"/>
              <a:t>kogu</a:t>
            </a:r>
            <a:r>
              <a:rPr lang="en-US" dirty="0"/>
              <a:t> </a:t>
            </a:r>
            <a:r>
              <a:rPr lang="en-US" dirty="0" err="1"/>
              <a:t>pind</a:t>
            </a:r>
            <a:r>
              <a:rPr lang="en-US" dirty="0"/>
              <a:t> </a:t>
            </a:r>
            <a:r>
              <a:rPr lang="en-US" dirty="0" err="1"/>
              <a:t>ei</a:t>
            </a:r>
            <a:r>
              <a:rPr lang="en-US" dirty="0"/>
              <a:t> ole </a:t>
            </a:r>
            <a:r>
              <a:rPr lang="en-US" dirty="0" err="1"/>
              <a:t>bioloogiliselt</a:t>
            </a:r>
            <a:r>
              <a:rPr lang="en-US" dirty="0"/>
              <a:t> </a:t>
            </a:r>
            <a:r>
              <a:rPr lang="en-US" dirty="0" err="1"/>
              <a:t>aktiivne</a:t>
            </a:r>
            <a:r>
              <a:rPr lang="en-US" dirty="0"/>
              <a:t> (on ka </a:t>
            </a:r>
            <a:r>
              <a:rPr lang="en-US" dirty="0" err="1"/>
              <a:t>sesoonseid</a:t>
            </a:r>
            <a:r>
              <a:rPr lang="en-US" dirty="0"/>
              <a:t> </a:t>
            </a:r>
            <a:r>
              <a:rPr lang="en-US" dirty="0" err="1"/>
              <a:t>erinevusi</a:t>
            </a:r>
            <a:r>
              <a:rPr lang="en-US" dirty="0"/>
              <a:t>), </a:t>
            </a:r>
            <a:r>
              <a:rPr lang="en-US" dirty="0" err="1"/>
              <a:t>mistõttu</a:t>
            </a:r>
            <a:r>
              <a:rPr lang="en-US" dirty="0"/>
              <a:t> on </a:t>
            </a:r>
            <a:r>
              <a:rPr lang="en-US" dirty="0" err="1"/>
              <a:t>soovitatav</a:t>
            </a:r>
            <a:r>
              <a:rPr lang="en-US" dirty="0"/>
              <a:t> </a:t>
            </a:r>
            <a:r>
              <a:rPr lang="en-US" dirty="0" err="1"/>
              <a:t>lugeda</a:t>
            </a:r>
            <a:r>
              <a:rPr lang="en-US" dirty="0"/>
              <a:t> </a:t>
            </a:r>
            <a:r>
              <a:rPr lang="en-US" dirty="0" err="1"/>
              <a:t>töötavaks</a:t>
            </a:r>
            <a:r>
              <a:rPr lang="en-US" dirty="0"/>
              <a:t> </a:t>
            </a:r>
            <a:r>
              <a:rPr lang="en-US" dirty="0" err="1"/>
              <a:t>vaid</a:t>
            </a:r>
            <a:r>
              <a:rPr lang="en-US" dirty="0"/>
              <a:t> 30% </a:t>
            </a:r>
            <a:r>
              <a:rPr lang="en-US" dirty="0" err="1"/>
              <a:t>võrra</a:t>
            </a:r>
            <a:r>
              <a:rPr lang="en-US" dirty="0"/>
              <a:t> </a:t>
            </a:r>
            <a:r>
              <a:rPr lang="en-US" dirty="0" err="1"/>
              <a:t>vähendatud</a:t>
            </a:r>
            <a:r>
              <a:rPr lang="en-US" dirty="0"/>
              <a:t> </a:t>
            </a:r>
            <a:r>
              <a:rPr lang="en-US" dirty="0" err="1"/>
              <a:t>pindala</a:t>
            </a:r>
            <a:r>
              <a:rPr lang="en-US" dirty="0"/>
              <a:t> </a:t>
            </a:r>
            <a:endParaRPr lang="et-EE" dirty="0"/>
          </a:p>
          <a:p>
            <a:r>
              <a:rPr lang="en-US" dirty="0" err="1"/>
              <a:t>Tavaliselt</a:t>
            </a:r>
            <a:r>
              <a:rPr lang="en-US" dirty="0"/>
              <a:t> </a:t>
            </a:r>
            <a:r>
              <a:rPr lang="en-US" dirty="0" err="1"/>
              <a:t>arvestatakse</a:t>
            </a:r>
            <a:r>
              <a:rPr lang="en-US" dirty="0"/>
              <a:t>, et </a:t>
            </a:r>
            <a:r>
              <a:rPr lang="en-US" dirty="0" err="1"/>
              <a:t>bioloogiliselt</a:t>
            </a:r>
            <a:r>
              <a:rPr lang="en-US" dirty="0"/>
              <a:t> on </a:t>
            </a:r>
            <a:r>
              <a:rPr lang="en-US" dirty="0" err="1"/>
              <a:t>aktiivne</a:t>
            </a:r>
            <a:r>
              <a:rPr lang="en-US" dirty="0"/>
              <a:t> </a:t>
            </a:r>
            <a:r>
              <a:rPr lang="en-US" dirty="0" err="1"/>
              <a:t>kuni</a:t>
            </a:r>
            <a:r>
              <a:rPr lang="en-US" dirty="0"/>
              <a:t> 100 m2/m3, </a:t>
            </a:r>
            <a:r>
              <a:rPr lang="en-US" dirty="0" err="1"/>
              <a:t>kui</a:t>
            </a:r>
            <a:r>
              <a:rPr lang="en-US" dirty="0"/>
              <a:t> just </a:t>
            </a:r>
            <a:r>
              <a:rPr lang="en-US" dirty="0" err="1"/>
              <a:t>ei</a:t>
            </a:r>
            <a:r>
              <a:rPr lang="en-US" dirty="0"/>
              <a:t> ole </a:t>
            </a:r>
            <a:r>
              <a:rPr lang="en-US" dirty="0" err="1"/>
              <a:t>pilootkatsetega</a:t>
            </a:r>
            <a:r>
              <a:rPr lang="en-US" dirty="0"/>
              <a:t> </a:t>
            </a:r>
            <a:r>
              <a:rPr lang="en-US" dirty="0" err="1"/>
              <a:t>tõendatud</a:t>
            </a:r>
            <a:r>
              <a:rPr lang="en-US" dirty="0"/>
              <a:t>, et </a:t>
            </a:r>
            <a:r>
              <a:rPr lang="en-US" dirty="0" err="1"/>
              <a:t>töötav</a:t>
            </a:r>
            <a:r>
              <a:rPr lang="en-US" dirty="0"/>
              <a:t> </a:t>
            </a:r>
            <a:r>
              <a:rPr lang="en-US" dirty="0" err="1"/>
              <a:t>pind</a:t>
            </a:r>
            <a:r>
              <a:rPr lang="en-US" dirty="0"/>
              <a:t> on </a:t>
            </a:r>
            <a:r>
              <a:rPr lang="en-US" dirty="0" err="1"/>
              <a:t>suurem</a:t>
            </a:r>
            <a:r>
              <a:rPr lang="en-US" dirty="0"/>
              <a:t>. </a:t>
            </a:r>
            <a:endParaRPr lang="et-EE" dirty="0"/>
          </a:p>
          <a:p>
            <a:r>
              <a:rPr lang="en-US" dirty="0" err="1"/>
              <a:t>Detailsem</a:t>
            </a:r>
            <a:r>
              <a:rPr lang="en-US" dirty="0"/>
              <a:t> </a:t>
            </a:r>
            <a:r>
              <a:rPr lang="en-US" dirty="0" err="1"/>
              <a:t>dimensioneerimine</a:t>
            </a:r>
            <a:r>
              <a:rPr lang="en-US" dirty="0"/>
              <a:t> </a:t>
            </a:r>
            <a:r>
              <a:rPr lang="en-US" dirty="0" err="1"/>
              <a:t>võtab</a:t>
            </a:r>
            <a:r>
              <a:rPr lang="en-US" dirty="0"/>
              <a:t> </a:t>
            </a:r>
            <a:r>
              <a:rPr lang="en-US" dirty="0" err="1"/>
              <a:t>arvesse</a:t>
            </a:r>
            <a:r>
              <a:rPr lang="en-US" dirty="0"/>
              <a:t> ka </a:t>
            </a:r>
            <a:r>
              <a:rPr lang="en-US" dirty="0" err="1"/>
              <a:t>rootori</a:t>
            </a:r>
            <a:r>
              <a:rPr lang="en-US" dirty="0"/>
              <a:t> </a:t>
            </a:r>
            <a:r>
              <a:rPr lang="en-US" dirty="0" err="1"/>
              <a:t>pöörlemiskiiruse</a:t>
            </a:r>
            <a:r>
              <a:rPr lang="en-US" dirty="0"/>
              <a:t>, </a:t>
            </a:r>
            <a:r>
              <a:rPr lang="en-US" dirty="0" err="1"/>
              <a:t>hüdraulilise</a:t>
            </a:r>
            <a:r>
              <a:rPr lang="en-US" dirty="0"/>
              <a:t> </a:t>
            </a:r>
            <a:r>
              <a:rPr lang="en-US" dirty="0" err="1"/>
              <a:t>koormuse</a:t>
            </a:r>
            <a:r>
              <a:rPr lang="en-US" dirty="0"/>
              <a:t>, </a:t>
            </a:r>
            <a:r>
              <a:rPr lang="en-US" dirty="0" err="1"/>
              <a:t>viibeaja</a:t>
            </a:r>
            <a:r>
              <a:rPr lang="en-US" dirty="0"/>
              <a:t>, </a:t>
            </a:r>
            <a:r>
              <a:rPr lang="en-US" dirty="0" err="1"/>
              <a:t>rootori</a:t>
            </a:r>
            <a:r>
              <a:rPr lang="en-US" dirty="0"/>
              <a:t> </a:t>
            </a:r>
            <a:r>
              <a:rPr lang="en-US" dirty="0" err="1"/>
              <a:t>uputamissügavuse</a:t>
            </a:r>
            <a:r>
              <a:rPr lang="en-US" dirty="0"/>
              <a:t> </a:t>
            </a:r>
            <a:r>
              <a:rPr lang="en-US" dirty="0" err="1"/>
              <a:t>ning</a:t>
            </a:r>
            <a:r>
              <a:rPr lang="en-US" dirty="0"/>
              <a:t> </a:t>
            </a:r>
            <a:r>
              <a:rPr lang="en-US" dirty="0" err="1"/>
              <a:t>puhastusetappide</a:t>
            </a:r>
            <a:r>
              <a:rPr lang="en-US" dirty="0"/>
              <a:t> </a:t>
            </a:r>
            <a:r>
              <a:rPr lang="en-US" dirty="0" err="1"/>
              <a:t>arvu</a:t>
            </a:r>
            <a:r>
              <a:rPr lang="en-US" dirty="0"/>
              <a:t>. </a:t>
            </a:r>
            <a:endParaRPr lang="et-EE" dirty="0"/>
          </a:p>
          <a:p>
            <a:r>
              <a:rPr lang="en-US" dirty="0"/>
              <a:t>Neile </a:t>
            </a:r>
            <a:r>
              <a:rPr lang="en-US" dirty="0" err="1"/>
              <a:t>vastavaks</a:t>
            </a:r>
            <a:r>
              <a:rPr lang="en-US" dirty="0"/>
              <a:t> </a:t>
            </a:r>
            <a:r>
              <a:rPr lang="en-US" dirty="0" err="1"/>
              <a:t>tuleb</a:t>
            </a:r>
            <a:r>
              <a:rPr lang="en-US" dirty="0"/>
              <a:t> </a:t>
            </a:r>
            <a:r>
              <a:rPr lang="en-US" dirty="0" err="1"/>
              <a:t>projekteerida</a:t>
            </a:r>
            <a:r>
              <a:rPr lang="en-US" dirty="0"/>
              <a:t> </a:t>
            </a:r>
            <a:r>
              <a:rPr lang="en-US" dirty="0" err="1"/>
              <a:t>mehaanilised</a:t>
            </a:r>
            <a:r>
              <a:rPr lang="en-US" dirty="0"/>
              <a:t> </a:t>
            </a:r>
            <a:r>
              <a:rPr lang="en-US" dirty="0" err="1"/>
              <a:t>seadmed</a:t>
            </a:r>
            <a:r>
              <a:rPr lang="en-US" dirty="0"/>
              <a:t>, </a:t>
            </a:r>
            <a:r>
              <a:rPr lang="en-US" dirty="0" err="1"/>
              <a:t>sealhulgas</a:t>
            </a:r>
            <a:r>
              <a:rPr lang="en-US" dirty="0"/>
              <a:t> </a:t>
            </a:r>
            <a:r>
              <a:rPr lang="en-US" dirty="0" err="1"/>
              <a:t>mootor</a:t>
            </a:r>
            <a:r>
              <a:rPr lang="en-US" dirty="0"/>
              <a:t>, </a:t>
            </a:r>
            <a:r>
              <a:rPr lang="en-US" dirty="0" err="1"/>
              <a:t>reduktor</a:t>
            </a:r>
            <a:r>
              <a:rPr lang="en-US" dirty="0"/>
              <a:t> </a:t>
            </a:r>
            <a:r>
              <a:rPr lang="en-US" dirty="0" err="1"/>
              <a:t>jm.</a:t>
            </a:r>
            <a:r>
              <a:rPr lang="en-US" dirty="0"/>
              <a:t> </a:t>
            </a:r>
            <a:endParaRPr lang="et-EE" dirty="0"/>
          </a:p>
          <a:p>
            <a:r>
              <a:rPr lang="en-US" dirty="0" err="1"/>
              <a:t>Sukelbiofiltri</a:t>
            </a:r>
            <a:r>
              <a:rPr lang="en-US" dirty="0"/>
              <a:t> </a:t>
            </a:r>
            <a:r>
              <a:rPr lang="en-US" dirty="0" err="1"/>
              <a:t>uputussügavus</a:t>
            </a:r>
            <a:r>
              <a:rPr lang="en-US" dirty="0"/>
              <a:t> on </a:t>
            </a:r>
            <a:r>
              <a:rPr lang="en-US" dirty="0" err="1"/>
              <a:t>orgaanilise</a:t>
            </a:r>
            <a:r>
              <a:rPr lang="en-US" dirty="0"/>
              <a:t> </a:t>
            </a:r>
            <a:r>
              <a:rPr lang="en-US" dirty="0" err="1"/>
              <a:t>aine</a:t>
            </a:r>
            <a:r>
              <a:rPr lang="en-US" dirty="0"/>
              <a:t> </a:t>
            </a:r>
            <a:r>
              <a:rPr lang="en-US" dirty="0" err="1"/>
              <a:t>ärastamise</a:t>
            </a:r>
            <a:r>
              <a:rPr lang="en-US" dirty="0"/>
              <a:t> </a:t>
            </a:r>
            <a:r>
              <a:rPr lang="en-US" dirty="0" err="1"/>
              <a:t>korral</a:t>
            </a:r>
            <a:r>
              <a:rPr lang="en-US" dirty="0"/>
              <a:t> ca 40%, </a:t>
            </a:r>
            <a:r>
              <a:rPr lang="en-US" dirty="0" err="1"/>
              <a:t>denitrifikatsiooni</a:t>
            </a:r>
            <a:r>
              <a:rPr lang="en-US" dirty="0"/>
              <a:t> </a:t>
            </a:r>
            <a:r>
              <a:rPr lang="en-US" dirty="0" err="1"/>
              <a:t>korral</a:t>
            </a:r>
            <a:r>
              <a:rPr lang="en-US" dirty="0"/>
              <a:t> (</a:t>
            </a:r>
            <a:r>
              <a:rPr lang="en-US" dirty="0" err="1"/>
              <a:t>mille</a:t>
            </a:r>
            <a:r>
              <a:rPr lang="en-US" dirty="0"/>
              <a:t> </a:t>
            </a:r>
            <a:r>
              <a:rPr lang="en-US" dirty="0" err="1"/>
              <a:t>jaoks</a:t>
            </a:r>
            <a:r>
              <a:rPr lang="en-US" dirty="0"/>
              <a:t> </a:t>
            </a:r>
            <a:r>
              <a:rPr lang="en-US" dirty="0" err="1"/>
              <a:t>seda</a:t>
            </a:r>
            <a:r>
              <a:rPr lang="en-US" dirty="0"/>
              <a:t> </a:t>
            </a:r>
            <a:r>
              <a:rPr lang="en-US" dirty="0" err="1"/>
              <a:t>rakendatakse</a:t>
            </a:r>
            <a:r>
              <a:rPr lang="en-US" dirty="0"/>
              <a:t> </a:t>
            </a:r>
            <a:r>
              <a:rPr lang="en-US" dirty="0" err="1"/>
              <a:t>harva</a:t>
            </a:r>
            <a:r>
              <a:rPr lang="en-US" dirty="0"/>
              <a:t>) </a:t>
            </a:r>
            <a:r>
              <a:rPr lang="en-US" dirty="0" err="1"/>
              <a:t>suurem</a:t>
            </a:r>
            <a:r>
              <a:rPr lang="en-US" dirty="0"/>
              <a:t>. </a:t>
            </a:r>
          </a:p>
          <a:p>
            <a:endParaRPr lang="en-US" dirty="0"/>
          </a:p>
        </p:txBody>
      </p:sp>
      <p:sp>
        <p:nvSpPr>
          <p:cNvPr id="3" name="Pealkiri 2">
            <a:extLst>
              <a:ext uri="{FF2B5EF4-FFF2-40B4-BE49-F238E27FC236}">
                <a16:creationId xmlns:a16="http://schemas.microsoft.com/office/drawing/2014/main" id="{2693C546-B04D-567B-CB0D-B7C35CD2B695}"/>
              </a:ext>
            </a:extLst>
          </p:cNvPr>
          <p:cNvSpPr>
            <a:spLocks noGrp="1"/>
          </p:cNvSpPr>
          <p:nvPr>
            <p:ph type="title"/>
          </p:nvPr>
        </p:nvSpPr>
        <p:spPr/>
        <p:txBody>
          <a:bodyPr/>
          <a:lstStyle/>
          <a:p>
            <a:r>
              <a:rPr lang="et-EE" dirty="0" err="1"/>
              <a:t>Sukelbiofilter</a:t>
            </a:r>
            <a:endParaRPr lang="en-US" dirty="0"/>
          </a:p>
        </p:txBody>
      </p:sp>
    </p:spTree>
    <p:extLst>
      <p:ext uri="{BB962C8B-B14F-4D97-AF65-F5344CB8AC3E}">
        <p14:creationId xmlns:p14="http://schemas.microsoft.com/office/powerpoint/2010/main" val="167320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76EB57DF-493B-29CD-BDEF-B69F2D3068B8}"/>
              </a:ext>
            </a:extLst>
          </p:cNvPr>
          <p:cNvSpPr>
            <a:spLocks noGrp="1"/>
          </p:cNvSpPr>
          <p:nvPr>
            <p:ph idx="1"/>
          </p:nvPr>
        </p:nvSpPr>
        <p:spPr>
          <a:xfrm>
            <a:off x="838200" y="1825625"/>
            <a:ext cx="10515600" cy="2663825"/>
          </a:xfrm>
        </p:spPr>
        <p:txBody>
          <a:bodyPr>
            <a:normAutofit fontScale="92500"/>
          </a:bodyPr>
          <a:lstStyle/>
          <a:p>
            <a:r>
              <a:rPr lang="en-US" dirty="0" err="1"/>
              <a:t>Sukeltugimaterjaliga</a:t>
            </a:r>
            <a:r>
              <a:rPr lang="en-US" dirty="0"/>
              <a:t> biofilter (</a:t>
            </a:r>
            <a:r>
              <a:rPr lang="en-US" dirty="0" err="1"/>
              <a:t>ingl</a:t>
            </a:r>
            <a:r>
              <a:rPr lang="en-US" dirty="0"/>
              <a:t> submerged fixed bed biofilm reactor) on </a:t>
            </a:r>
            <a:r>
              <a:rPr lang="en-US" dirty="0" err="1"/>
              <a:t>biokilepuhasti</a:t>
            </a:r>
            <a:r>
              <a:rPr lang="en-US" dirty="0"/>
              <a:t>, </a:t>
            </a:r>
            <a:r>
              <a:rPr lang="en-US" dirty="0" err="1"/>
              <a:t>mille</a:t>
            </a:r>
            <a:r>
              <a:rPr lang="en-US" dirty="0"/>
              <a:t> </a:t>
            </a:r>
            <a:r>
              <a:rPr lang="en-US" dirty="0" err="1"/>
              <a:t>tugimaterjal</a:t>
            </a:r>
            <a:r>
              <a:rPr lang="en-US" dirty="0"/>
              <a:t> on </a:t>
            </a:r>
            <a:r>
              <a:rPr lang="en-US" dirty="0" err="1"/>
              <a:t>üleni</a:t>
            </a:r>
            <a:r>
              <a:rPr lang="en-US" dirty="0"/>
              <a:t> </a:t>
            </a:r>
            <a:r>
              <a:rPr lang="en-US" dirty="0" err="1"/>
              <a:t>reovee</a:t>
            </a:r>
            <a:r>
              <a:rPr lang="en-US" dirty="0"/>
              <a:t> sees</a:t>
            </a:r>
            <a:endParaRPr lang="et-EE" dirty="0"/>
          </a:p>
          <a:p>
            <a:r>
              <a:rPr lang="en-US" dirty="0"/>
              <a:t> </a:t>
            </a:r>
            <a:r>
              <a:rPr lang="en-US" dirty="0" err="1"/>
              <a:t>Reovesi</a:t>
            </a:r>
            <a:r>
              <a:rPr lang="en-US" dirty="0"/>
              <a:t> </a:t>
            </a:r>
            <a:r>
              <a:rPr lang="en-US" dirty="0" err="1"/>
              <a:t>siseneb</a:t>
            </a:r>
            <a:r>
              <a:rPr lang="en-US" dirty="0"/>
              <a:t> </a:t>
            </a:r>
            <a:r>
              <a:rPr lang="en-US" dirty="0" err="1"/>
              <a:t>tavaliselt</a:t>
            </a:r>
            <a:r>
              <a:rPr lang="en-US" dirty="0"/>
              <a:t> </a:t>
            </a:r>
            <a:r>
              <a:rPr lang="en-US" dirty="0" err="1"/>
              <a:t>mahuti</a:t>
            </a:r>
            <a:r>
              <a:rPr lang="en-US" dirty="0"/>
              <a:t> </a:t>
            </a:r>
            <a:r>
              <a:rPr lang="en-US" dirty="0" err="1"/>
              <a:t>põhjast</a:t>
            </a:r>
            <a:r>
              <a:rPr lang="en-US" dirty="0"/>
              <a:t> (</a:t>
            </a:r>
            <a:r>
              <a:rPr lang="en-US" dirty="0" err="1"/>
              <a:t>puhastit</a:t>
            </a:r>
            <a:r>
              <a:rPr lang="en-US" dirty="0"/>
              <a:t> </a:t>
            </a:r>
            <a:r>
              <a:rPr lang="en-US" dirty="0" err="1"/>
              <a:t>käitatakse</a:t>
            </a:r>
            <a:r>
              <a:rPr lang="en-US" dirty="0"/>
              <a:t> </a:t>
            </a:r>
            <a:r>
              <a:rPr lang="en-US" dirty="0" err="1"/>
              <a:t>ülesvoolu</a:t>
            </a:r>
            <a:r>
              <a:rPr lang="en-US" dirty="0"/>
              <a:t>), </a:t>
            </a:r>
            <a:r>
              <a:rPr lang="en-US" dirty="0" err="1"/>
              <a:t>ent</a:t>
            </a:r>
            <a:r>
              <a:rPr lang="en-US" dirty="0"/>
              <a:t> </a:t>
            </a:r>
            <a:r>
              <a:rPr lang="en-US" dirty="0" err="1"/>
              <a:t>võimalik</a:t>
            </a:r>
            <a:r>
              <a:rPr lang="en-US" dirty="0"/>
              <a:t> on ka </a:t>
            </a:r>
            <a:r>
              <a:rPr lang="en-US" dirty="0" err="1"/>
              <a:t>allavoolu</a:t>
            </a:r>
            <a:r>
              <a:rPr lang="en-US" dirty="0"/>
              <a:t> </a:t>
            </a:r>
            <a:r>
              <a:rPr lang="en-US" dirty="0" err="1"/>
              <a:t>käitamine</a:t>
            </a:r>
            <a:r>
              <a:rPr lang="en-US" dirty="0"/>
              <a:t>.</a:t>
            </a:r>
            <a:endParaRPr lang="et-EE" dirty="0"/>
          </a:p>
          <a:p>
            <a:r>
              <a:rPr lang="en-US" dirty="0"/>
              <a:t> </a:t>
            </a:r>
            <a:r>
              <a:rPr lang="en-US" dirty="0" err="1"/>
              <a:t>Sukeltugimaterjaliga</a:t>
            </a:r>
            <a:r>
              <a:rPr lang="en-US" dirty="0"/>
              <a:t> </a:t>
            </a:r>
            <a:r>
              <a:rPr lang="en-US" dirty="0" err="1"/>
              <a:t>biofiltrid</a:t>
            </a:r>
            <a:r>
              <a:rPr lang="en-US" dirty="0"/>
              <a:t> on </a:t>
            </a:r>
            <a:r>
              <a:rPr lang="en-US" dirty="0" err="1"/>
              <a:t>varustatud</a:t>
            </a:r>
            <a:r>
              <a:rPr lang="en-US" dirty="0"/>
              <a:t> </a:t>
            </a:r>
            <a:r>
              <a:rPr lang="en-US" dirty="0" err="1"/>
              <a:t>mahuti</a:t>
            </a:r>
            <a:r>
              <a:rPr lang="en-US" dirty="0"/>
              <a:t> </a:t>
            </a:r>
            <a:r>
              <a:rPr lang="en-US" dirty="0" err="1"/>
              <a:t>põhja</a:t>
            </a:r>
            <a:r>
              <a:rPr lang="en-US" dirty="0"/>
              <a:t> </a:t>
            </a:r>
            <a:r>
              <a:rPr lang="en-US" dirty="0" err="1"/>
              <a:t>lähedal</a:t>
            </a:r>
            <a:r>
              <a:rPr lang="en-US" dirty="0"/>
              <a:t> </a:t>
            </a:r>
            <a:r>
              <a:rPr lang="en-US" dirty="0" err="1"/>
              <a:t>paikneva</a:t>
            </a:r>
            <a:r>
              <a:rPr lang="en-US" dirty="0"/>
              <a:t> </a:t>
            </a:r>
            <a:r>
              <a:rPr lang="en-US" dirty="0" err="1"/>
              <a:t>õhustussüsteemiga</a:t>
            </a:r>
            <a:r>
              <a:rPr lang="en-US" dirty="0"/>
              <a:t>. </a:t>
            </a:r>
          </a:p>
          <a:p>
            <a:endParaRPr lang="en-US" dirty="0"/>
          </a:p>
        </p:txBody>
      </p:sp>
      <p:sp>
        <p:nvSpPr>
          <p:cNvPr id="3" name="Pealkiri 2">
            <a:extLst>
              <a:ext uri="{FF2B5EF4-FFF2-40B4-BE49-F238E27FC236}">
                <a16:creationId xmlns:a16="http://schemas.microsoft.com/office/drawing/2014/main" id="{5EBCD188-7E61-E699-B721-6C145098978E}"/>
              </a:ext>
            </a:extLst>
          </p:cNvPr>
          <p:cNvSpPr>
            <a:spLocks noGrp="1"/>
          </p:cNvSpPr>
          <p:nvPr>
            <p:ph type="title"/>
          </p:nvPr>
        </p:nvSpPr>
        <p:spPr/>
        <p:txBody>
          <a:bodyPr/>
          <a:lstStyle/>
          <a:p>
            <a:r>
              <a:rPr lang="et-EE" dirty="0" err="1"/>
              <a:t>Sukeltugimaterjaliga</a:t>
            </a:r>
            <a:r>
              <a:rPr lang="et-EE" dirty="0"/>
              <a:t> </a:t>
            </a:r>
            <a:r>
              <a:rPr lang="et-EE" dirty="0" err="1"/>
              <a:t>biofilter</a:t>
            </a:r>
            <a:endParaRPr lang="en-US" dirty="0"/>
          </a:p>
        </p:txBody>
      </p:sp>
      <p:pic>
        <p:nvPicPr>
          <p:cNvPr id="4" name="Pilt 3">
            <a:extLst>
              <a:ext uri="{FF2B5EF4-FFF2-40B4-BE49-F238E27FC236}">
                <a16:creationId xmlns:a16="http://schemas.microsoft.com/office/drawing/2014/main" id="{5AB82023-2950-8AB6-89A2-EC6DB478FD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888" y="4489450"/>
            <a:ext cx="5865495" cy="2003425"/>
          </a:xfrm>
          <a:prstGeom prst="rect">
            <a:avLst/>
          </a:prstGeom>
          <a:noFill/>
        </p:spPr>
      </p:pic>
    </p:spTree>
    <p:extLst>
      <p:ext uri="{BB962C8B-B14F-4D97-AF65-F5344CB8AC3E}">
        <p14:creationId xmlns:p14="http://schemas.microsoft.com/office/powerpoint/2010/main" val="171063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D219A0A-548D-3D8D-DED3-950B2BCF5C69}"/>
              </a:ext>
            </a:extLst>
          </p:cNvPr>
          <p:cNvSpPr>
            <a:spLocks noGrp="1"/>
          </p:cNvSpPr>
          <p:nvPr>
            <p:ph idx="1"/>
          </p:nvPr>
        </p:nvSpPr>
        <p:spPr/>
        <p:txBody>
          <a:bodyPr>
            <a:normAutofit fontScale="85000" lnSpcReduction="10000"/>
          </a:bodyPr>
          <a:lstStyle/>
          <a:p>
            <a:r>
              <a:rPr lang="en-US" dirty="0" err="1"/>
              <a:t>Tehnoloogiliselt</a:t>
            </a:r>
            <a:r>
              <a:rPr lang="en-US" dirty="0"/>
              <a:t> </a:t>
            </a:r>
            <a:r>
              <a:rPr lang="en-US" dirty="0" err="1"/>
              <a:t>jagunevad</a:t>
            </a:r>
            <a:r>
              <a:rPr lang="en-US" dirty="0"/>
              <a:t> </a:t>
            </a:r>
            <a:r>
              <a:rPr lang="en-US" dirty="0" err="1"/>
              <a:t>sukelbiofiltrid</a:t>
            </a:r>
            <a:r>
              <a:rPr lang="en-US" dirty="0"/>
              <a:t> </a:t>
            </a:r>
            <a:r>
              <a:rPr lang="en-US" dirty="0" err="1"/>
              <a:t>peale</a:t>
            </a:r>
            <a:r>
              <a:rPr lang="en-US" dirty="0"/>
              <a:t> </a:t>
            </a:r>
            <a:r>
              <a:rPr lang="en-US" dirty="0" err="1"/>
              <a:t>üles</a:t>
            </a:r>
            <a:r>
              <a:rPr lang="en-US" dirty="0"/>
              <a:t>- ja </a:t>
            </a:r>
            <a:r>
              <a:rPr lang="en-US" dirty="0" err="1"/>
              <a:t>allavoolusüsteemide</a:t>
            </a:r>
            <a:r>
              <a:rPr lang="en-US" dirty="0"/>
              <a:t> </a:t>
            </a:r>
            <a:r>
              <a:rPr lang="en-US" dirty="0" err="1"/>
              <a:t>kaheks</a:t>
            </a:r>
            <a:r>
              <a:rPr lang="en-US" dirty="0"/>
              <a:t> </a:t>
            </a:r>
            <a:r>
              <a:rPr lang="en-US" dirty="0" err="1"/>
              <a:t>puhastiliigiks</a:t>
            </a:r>
            <a:r>
              <a:rPr lang="en-US" dirty="0"/>
              <a:t>:</a:t>
            </a:r>
          </a:p>
          <a:p>
            <a:r>
              <a:rPr lang="en-US" b="1" dirty="0" err="1"/>
              <a:t>õhustatud</a:t>
            </a:r>
            <a:r>
              <a:rPr lang="en-US" b="1" dirty="0"/>
              <a:t> </a:t>
            </a:r>
            <a:r>
              <a:rPr lang="en-US" b="1" dirty="0" err="1"/>
              <a:t>sukelbiofilter</a:t>
            </a:r>
            <a:r>
              <a:rPr lang="en-US" b="1" dirty="0"/>
              <a:t> </a:t>
            </a:r>
            <a:r>
              <a:rPr lang="en-US" dirty="0"/>
              <a:t>(</a:t>
            </a:r>
            <a:r>
              <a:rPr lang="en-US" dirty="0" err="1"/>
              <a:t>ingl</a:t>
            </a:r>
            <a:r>
              <a:rPr lang="en-US" dirty="0"/>
              <a:t> </a:t>
            </a:r>
            <a:r>
              <a:rPr lang="en-US" i="1" dirty="0"/>
              <a:t>submerged aerated filter</a:t>
            </a:r>
            <a:r>
              <a:rPr lang="en-US" dirty="0"/>
              <a:t>, SAF), </a:t>
            </a:r>
            <a:r>
              <a:rPr lang="en-US" dirty="0" err="1"/>
              <a:t>milles</a:t>
            </a:r>
            <a:r>
              <a:rPr lang="en-US" dirty="0"/>
              <a:t> on </a:t>
            </a:r>
            <a:r>
              <a:rPr lang="en-US" dirty="0" err="1"/>
              <a:t>nõrgbiofiltriga</a:t>
            </a:r>
            <a:r>
              <a:rPr lang="en-US" dirty="0"/>
              <a:t> </a:t>
            </a:r>
            <a:r>
              <a:rPr lang="en-US" dirty="0" err="1"/>
              <a:t>sarnased</a:t>
            </a:r>
            <a:r>
              <a:rPr lang="en-US" dirty="0"/>
              <a:t> </a:t>
            </a:r>
            <a:r>
              <a:rPr lang="en-US" dirty="0" err="1"/>
              <a:t>biokilekandjaid</a:t>
            </a:r>
            <a:r>
              <a:rPr lang="en-US" dirty="0"/>
              <a:t> </a:t>
            </a:r>
            <a:r>
              <a:rPr lang="en-US" dirty="0" err="1"/>
              <a:t>ning</a:t>
            </a:r>
            <a:r>
              <a:rPr lang="en-US" dirty="0"/>
              <a:t> </a:t>
            </a:r>
            <a:r>
              <a:rPr lang="en-US" dirty="0" err="1"/>
              <a:t>mille</a:t>
            </a:r>
            <a:r>
              <a:rPr lang="en-US" dirty="0"/>
              <a:t> </a:t>
            </a:r>
            <a:r>
              <a:rPr lang="en-US" dirty="0" err="1"/>
              <a:t>väljavooluvett</a:t>
            </a:r>
            <a:r>
              <a:rPr lang="en-US" dirty="0"/>
              <a:t> on </a:t>
            </a:r>
            <a:r>
              <a:rPr lang="en-US" dirty="0" err="1"/>
              <a:t>vaja</a:t>
            </a:r>
            <a:r>
              <a:rPr lang="en-US" dirty="0"/>
              <a:t> </a:t>
            </a:r>
            <a:r>
              <a:rPr lang="en-US" dirty="0" err="1"/>
              <a:t>järelpuhastada</a:t>
            </a:r>
            <a:r>
              <a:rPr lang="en-US" dirty="0"/>
              <a:t> (</a:t>
            </a:r>
            <a:r>
              <a:rPr lang="en-US" dirty="0" err="1"/>
              <a:t>nt</a:t>
            </a:r>
            <a:r>
              <a:rPr lang="en-US" dirty="0"/>
              <a:t> </a:t>
            </a:r>
            <a:r>
              <a:rPr lang="en-US" dirty="0" err="1"/>
              <a:t>järelsetitis</a:t>
            </a:r>
            <a:r>
              <a:rPr lang="en-US" dirty="0"/>
              <a:t>). SAF-</a:t>
            </a:r>
            <a:r>
              <a:rPr lang="en-US" dirty="0" err="1"/>
              <a:t>i</a:t>
            </a:r>
            <a:r>
              <a:rPr lang="en-US" dirty="0"/>
              <a:t> </a:t>
            </a:r>
            <a:r>
              <a:rPr lang="en-US" dirty="0" err="1"/>
              <a:t>edasiarendusena</a:t>
            </a:r>
            <a:r>
              <a:rPr lang="en-US" dirty="0"/>
              <a:t> on </a:t>
            </a:r>
            <a:r>
              <a:rPr lang="en-US" dirty="0" err="1"/>
              <a:t>kasutusele</a:t>
            </a:r>
            <a:r>
              <a:rPr lang="en-US" dirty="0"/>
              <a:t> </a:t>
            </a:r>
            <a:r>
              <a:rPr lang="en-US" dirty="0" err="1"/>
              <a:t>võetud</a:t>
            </a:r>
            <a:r>
              <a:rPr lang="en-US" dirty="0"/>
              <a:t> SFBBR (</a:t>
            </a:r>
            <a:r>
              <a:rPr lang="en-US" dirty="0" err="1"/>
              <a:t>ingl</a:t>
            </a:r>
            <a:r>
              <a:rPr lang="en-US" dirty="0"/>
              <a:t> </a:t>
            </a:r>
            <a:r>
              <a:rPr lang="en-US" i="1" dirty="0"/>
              <a:t>submerged fixed bed biofilm reactor</a:t>
            </a:r>
            <a:r>
              <a:rPr lang="en-US" dirty="0"/>
              <a:t>), </a:t>
            </a:r>
            <a:r>
              <a:rPr lang="en-US" dirty="0" err="1"/>
              <a:t>mida</a:t>
            </a:r>
            <a:r>
              <a:rPr lang="en-US" dirty="0"/>
              <a:t> </a:t>
            </a:r>
            <a:r>
              <a:rPr lang="en-US" dirty="0" err="1"/>
              <a:t>kasutatakse</a:t>
            </a:r>
            <a:r>
              <a:rPr lang="en-US" dirty="0"/>
              <a:t> </a:t>
            </a:r>
            <a:r>
              <a:rPr lang="en-US" dirty="0" err="1"/>
              <a:t>Eestis</a:t>
            </a:r>
            <a:r>
              <a:rPr lang="en-US" dirty="0"/>
              <a:t> </a:t>
            </a:r>
            <a:r>
              <a:rPr lang="en-US" dirty="0" err="1"/>
              <a:t>asulareovee</a:t>
            </a:r>
            <a:r>
              <a:rPr lang="en-US" dirty="0"/>
              <a:t> </a:t>
            </a:r>
            <a:r>
              <a:rPr lang="en-US" dirty="0" err="1"/>
              <a:t>puhastamiseks</a:t>
            </a:r>
            <a:r>
              <a:rPr lang="en-US" dirty="0"/>
              <a:t>. </a:t>
            </a:r>
          </a:p>
          <a:p>
            <a:r>
              <a:rPr lang="en-US" b="1" dirty="0" err="1"/>
              <a:t>sukelgraanulfilter</a:t>
            </a:r>
            <a:r>
              <a:rPr lang="en-US" dirty="0"/>
              <a:t> (</a:t>
            </a:r>
            <a:r>
              <a:rPr lang="en-US" dirty="0" err="1"/>
              <a:t>ingl</a:t>
            </a:r>
            <a:r>
              <a:rPr lang="en-US" dirty="0"/>
              <a:t> biological aerated filter (</a:t>
            </a:r>
            <a:r>
              <a:rPr lang="en-US" dirty="0" err="1"/>
              <a:t>ingl</a:t>
            </a:r>
            <a:r>
              <a:rPr lang="en-US" dirty="0"/>
              <a:t> </a:t>
            </a:r>
            <a:r>
              <a:rPr lang="en-US" i="1" dirty="0"/>
              <a:t>granular medium</a:t>
            </a:r>
            <a:r>
              <a:rPr lang="en-US" dirty="0"/>
              <a:t>, BAF) </a:t>
            </a:r>
            <a:r>
              <a:rPr lang="en-US" dirty="0" err="1"/>
              <a:t>või</a:t>
            </a:r>
            <a:r>
              <a:rPr lang="en-US" dirty="0"/>
              <a:t> ka submerged aerated biofilter, (</a:t>
            </a:r>
            <a:r>
              <a:rPr lang="en-US" dirty="0" err="1"/>
              <a:t>ingl</a:t>
            </a:r>
            <a:r>
              <a:rPr lang="en-US" dirty="0"/>
              <a:t> </a:t>
            </a:r>
            <a:r>
              <a:rPr lang="en-US" i="1" dirty="0"/>
              <a:t>granular medium</a:t>
            </a:r>
            <a:r>
              <a:rPr lang="en-US" dirty="0"/>
              <a:t>, SAB), </a:t>
            </a:r>
            <a:r>
              <a:rPr lang="en-US" dirty="0" err="1"/>
              <a:t>milles</a:t>
            </a:r>
            <a:r>
              <a:rPr lang="en-US" dirty="0"/>
              <a:t> on peened </a:t>
            </a:r>
            <a:r>
              <a:rPr lang="en-US" dirty="0" err="1"/>
              <a:t>suure</a:t>
            </a:r>
            <a:r>
              <a:rPr lang="en-US" dirty="0"/>
              <a:t> </a:t>
            </a:r>
            <a:r>
              <a:rPr lang="en-US" dirty="0" err="1"/>
              <a:t>eripinnaga</a:t>
            </a:r>
            <a:r>
              <a:rPr lang="en-US" dirty="0"/>
              <a:t> </a:t>
            </a:r>
            <a:r>
              <a:rPr lang="en-US" dirty="0" err="1"/>
              <a:t>graanulikandjad</a:t>
            </a:r>
            <a:r>
              <a:rPr lang="en-US" dirty="0"/>
              <a:t> </a:t>
            </a:r>
            <a:r>
              <a:rPr lang="en-US" dirty="0" err="1"/>
              <a:t>ning</a:t>
            </a:r>
            <a:r>
              <a:rPr lang="en-US" dirty="0"/>
              <a:t> mis </a:t>
            </a:r>
            <a:r>
              <a:rPr lang="en-US" dirty="0" err="1"/>
              <a:t>hoiavad</a:t>
            </a:r>
            <a:r>
              <a:rPr lang="en-US" dirty="0"/>
              <a:t> </a:t>
            </a:r>
            <a:r>
              <a:rPr lang="en-US" dirty="0" err="1"/>
              <a:t>kinni</a:t>
            </a:r>
            <a:r>
              <a:rPr lang="en-US" dirty="0"/>
              <a:t> ka </a:t>
            </a:r>
            <a:r>
              <a:rPr lang="en-US" dirty="0" err="1"/>
              <a:t>heljuvmuda</a:t>
            </a:r>
            <a:r>
              <a:rPr lang="en-US" dirty="0"/>
              <a:t> (</a:t>
            </a:r>
            <a:r>
              <a:rPr lang="en-US" dirty="0" err="1"/>
              <a:t>kaasneb</a:t>
            </a:r>
            <a:r>
              <a:rPr lang="en-US" dirty="0"/>
              <a:t> </a:t>
            </a:r>
            <a:r>
              <a:rPr lang="en-US" dirty="0" err="1"/>
              <a:t>filtrimisefekt</a:t>
            </a:r>
            <a:r>
              <a:rPr lang="en-US" dirty="0"/>
              <a:t>), </a:t>
            </a:r>
            <a:r>
              <a:rPr lang="en-US" dirty="0" err="1"/>
              <a:t>mistõttu</a:t>
            </a:r>
            <a:r>
              <a:rPr lang="en-US" dirty="0"/>
              <a:t> </a:t>
            </a:r>
            <a:r>
              <a:rPr lang="en-US" dirty="0" err="1"/>
              <a:t>nad</a:t>
            </a:r>
            <a:r>
              <a:rPr lang="en-US" dirty="0"/>
              <a:t> on </a:t>
            </a:r>
            <a:r>
              <a:rPr lang="en-US" dirty="0" err="1"/>
              <a:t>varustatud</a:t>
            </a:r>
            <a:r>
              <a:rPr lang="en-US" dirty="0"/>
              <a:t> </a:t>
            </a:r>
            <a:r>
              <a:rPr lang="en-US" dirty="0" err="1"/>
              <a:t>tagasipesuga</a:t>
            </a:r>
            <a:r>
              <a:rPr lang="en-US" dirty="0"/>
              <a:t>. </a:t>
            </a:r>
            <a:r>
              <a:rPr lang="en-US" dirty="0" err="1"/>
              <a:t>Nende</a:t>
            </a:r>
            <a:r>
              <a:rPr lang="en-US" dirty="0"/>
              <a:t> </a:t>
            </a:r>
            <a:r>
              <a:rPr lang="en-US" dirty="0" err="1"/>
              <a:t>väljavooluvesi</a:t>
            </a:r>
            <a:r>
              <a:rPr lang="en-US" dirty="0"/>
              <a:t> </a:t>
            </a:r>
            <a:r>
              <a:rPr lang="en-US" dirty="0" err="1"/>
              <a:t>järelpuhastit</a:t>
            </a:r>
            <a:r>
              <a:rPr lang="en-US" dirty="0"/>
              <a:t> </a:t>
            </a:r>
            <a:r>
              <a:rPr lang="en-US" dirty="0" err="1"/>
              <a:t>ei</a:t>
            </a:r>
            <a:r>
              <a:rPr lang="en-US" dirty="0"/>
              <a:t> </a:t>
            </a:r>
            <a:r>
              <a:rPr lang="en-US" dirty="0" err="1"/>
              <a:t>vaja</a:t>
            </a:r>
            <a:r>
              <a:rPr lang="en-US" dirty="0"/>
              <a:t>, </a:t>
            </a:r>
            <a:r>
              <a:rPr lang="en-US" dirty="0" err="1"/>
              <a:t>sest</a:t>
            </a:r>
            <a:r>
              <a:rPr lang="en-US" dirty="0"/>
              <a:t> </a:t>
            </a:r>
            <a:r>
              <a:rPr lang="en-US" dirty="0" err="1"/>
              <a:t>järelpuhastus</a:t>
            </a:r>
            <a:r>
              <a:rPr lang="en-US" dirty="0"/>
              <a:t> </a:t>
            </a:r>
            <a:r>
              <a:rPr lang="en-US" dirty="0" err="1"/>
              <a:t>toimub</a:t>
            </a:r>
            <a:r>
              <a:rPr lang="en-US" dirty="0"/>
              <a:t> </a:t>
            </a:r>
            <a:r>
              <a:rPr lang="en-US" dirty="0" err="1"/>
              <a:t>sukelgraanulfiltri</a:t>
            </a:r>
            <a:r>
              <a:rPr lang="en-US" dirty="0"/>
              <a:t> </a:t>
            </a:r>
            <a:r>
              <a:rPr lang="en-US" dirty="0" err="1"/>
              <a:t>enda</a:t>
            </a:r>
            <a:r>
              <a:rPr lang="en-US" dirty="0"/>
              <a:t> sees. </a:t>
            </a:r>
          </a:p>
        </p:txBody>
      </p:sp>
      <p:sp>
        <p:nvSpPr>
          <p:cNvPr id="3" name="Pealkiri 2">
            <a:extLst>
              <a:ext uri="{FF2B5EF4-FFF2-40B4-BE49-F238E27FC236}">
                <a16:creationId xmlns:a16="http://schemas.microsoft.com/office/drawing/2014/main" id="{4725FCD9-DD33-03DB-1C2A-ACE418D6ABE9}"/>
              </a:ext>
            </a:extLst>
          </p:cNvPr>
          <p:cNvSpPr>
            <a:spLocks noGrp="1"/>
          </p:cNvSpPr>
          <p:nvPr>
            <p:ph type="title"/>
          </p:nvPr>
        </p:nvSpPr>
        <p:spPr/>
        <p:txBody>
          <a:bodyPr/>
          <a:lstStyle/>
          <a:p>
            <a:r>
              <a:rPr lang="et-EE" dirty="0" err="1"/>
              <a:t>Sukelbiofilter</a:t>
            </a:r>
            <a:endParaRPr lang="en-US" dirty="0"/>
          </a:p>
        </p:txBody>
      </p:sp>
    </p:spTree>
    <p:extLst>
      <p:ext uri="{BB962C8B-B14F-4D97-AF65-F5344CB8AC3E}">
        <p14:creationId xmlns:p14="http://schemas.microsoft.com/office/powerpoint/2010/main" val="234235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349BD07-44B2-EC79-7FB5-AF49E967F814}"/>
              </a:ext>
            </a:extLst>
          </p:cNvPr>
          <p:cNvSpPr>
            <a:spLocks noGrp="1"/>
          </p:cNvSpPr>
          <p:nvPr>
            <p:ph idx="1"/>
          </p:nvPr>
        </p:nvSpPr>
        <p:spPr/>
        <p:txBody>
          <a:bodyPr>
            <a:normAutofit fontScale="85000" lnSpcReduction="20000"/>
          </a:bodyPr>
          <a:lstStyle/>
          <a:p>
            <a:r>
              <a:rPr lang="en-US" dirty="0"/>
              <a:t>SFBBR </a:t>
            </a:r>
            <a:r>
              <a:rPr lang="en-US" dirty="0" err="1"/>
              <a:t>puhastites</a:t>
            </a:r>
            <a:r>
              <a:rPr lang="en-US" dirty="0"/>
              <a:t> </a:t>
            </a:r>
            <a:r>
              <a:rPr lang="en-US" dirty="0" err="1"/>
              <a:t>paikneb</a:t>
            </a:r>
            <a:r>
              <a:rPr lang="en-US" dirty="0"/>
              <a:t> </a:t>
            </a:r>
            <a:r>
              <a:rPr lang="en-US" dirty="0" err="1"/>
              <a:t>suure</a:t>
            </a:r>
            <a:r>
              <a:rPr lang="en-US" dirty="0"/>
              <a:t> </a:t>
            </a:r>
            <a:r>
              <a:rPr lang="en-US" dirty="0" err="1"/>
              <a:t>eripinnaga</a:t>
            </a:r>
            <a:r>
              <a:rPr lang="en-US" dirty="0"/>
              <a:t> (100–300 m2/m3) </a:t>
            </a:r>
            <a:r>
              <a:rPr lang="en-US" dirty="0" err="1"/>
              <a:t>plastelementidest</a:t>
            </a:r>
            <a:r>
              <a:rPr lang="en-US" dirty="0"/>
              <a:t> </a:t>
            </a:r>
            <a:r>
              <a:rPr lang="en-US" dirty="0" err="1"/>
              <a:t>tugimaterjal</a:t>
            </a:r>
            <a:r>
              <a:rPr lang="en-US" dirty="0"/>
              <a:t> </a:t>
            </a:r>
            <a:r>
              <a:rPr lang="en-US" dirty="0" err="1"/>
              <a:t>õhustuskambris</a:t>
            </a:r>
            <a:r>
              <a:rPr lang="en-US" dirty="0"/>
              <a:t>, </a:t>
            </a:r>
            <a:r>
              <a:rPr lang="en-US" dirty="0" err="1"/>
              <a:t>mille</a:t>
            </a:r>
            <a:r>
              <a:rPr lang="en-US" dirty="0"/>
              <a:t> </a:t>
            </a:r>
            <a:r>
              <a:rPr lang="en-US" dirty="0" err="1"/>
              <a:t>põhjas</a:t>
            </a:r>
            <a:r>
              <a:rPr lang="en-US" dirty="0"/>
              <a:t> </a:t>
            </a:r>
            <a:r>
              <a:rPr lang="en-US" dirty="0" err="1"/>
              <a:t>olevate</a:t>
            </a:r>
            <a:r>
              <a:rPr lang="en-US" dirty="0"/>
              <a:t> </a:t>
            </a:r>
            <a:r>
              <a:rPr lang="en-US" dirty="0" err="1"/>
              <a:t>pihustite</a:t>
            </a:r>
            <a:r>
              <a:rPr lang="en-US" dirty="0"/>
              <a:t> </a:t>
            </a:r>
            <a:r>
              <a:rPr lang="en-US" dirty="0" err="1"/>
              <a:t>kaudu</a:t>
            </a:r>
            <a:r>
              <a:rPr lang="en-US" dirty="0"/>
              <a:t> </a:t>
            </a:r>
            <a:r>
              <a:rPr lang="en-US" dirty="0" err="1"/>
              <a:t>jõuab</a:t>
            </a:r>
            <a:r>
              <a:rPr lang="en-US" dirty="0"/>
              <a:t> </a:t>
            </a:r>
            <a:r>
              <a:rPr lang="en-US" dirty="0" err="1"/>
              <a:t>õhuhapnik</a:t>
            </a:r>
            <a:r>
              <a:rPr lang="en-US" dirty="0"/>
              <a:t> </a:t>
            </a:r>
            <a:r>
              <a:rPr lang="en-US" dirty="0" err="1"/>
              <a:t>puhastavasse</a:t>
            </a:r>
            <a:r>
              <a:rPr lang="en-US" dirty="0"/>
              <a:t> </a:t>
            </a:r>
            <a:r>
              <a:rPr lang="en-US" dirty="0" err="1"/>
              <a:t>vette</a:t>
            </a:r>
            <a:r>
              <a:rPr lang="en-US" dirty="0"/>
              <a:t> ja </a:t>
            </a:r>
            <a:r>
              <a:rPr lang="en-US" dirty="0" err="1"/>
              <a:t>sealt</a:t>
            </a:r>
            <a:r>
              <a:rPr lang="en-US" dirty="0"/>
              <a:t> </a:t>
            </a:r>
            <a:r>
              <a:rPr lang="en-US" dirty="0" err="1"/>
              <a:t>tugimaterjalil</a:t>
            </a:r>
            <a:r>
              <a:rPr lang="en-US" dirty="0"/>
              <a:t> </a:t>
            </a:r>
            <a:r>
              <a:rPr lang="en-US" dirty="0" err="1"/>
              <a:t>elutseva</a:t>
            </a:r>
            <a:r>
              <a:rPr lang="en-US" dirty="0"/>
              <a:t> </a:t>
            </a:r>
            <a:r>
              <a:rPr lang="en-US" dirty="0" err="1"/>
              <a:t>biomassini</a:t>
            </a:r>
            <a:r>
              <a:rPr lang="en-US" dirty="0"/>
              <a:t>. </a:t>
            </a:r>
            <a:endParaRPr lang="et-EE" dirty="0"/>
          </a:p>
          <a:p>
            <a:r>
              <a:rPr lang="en-US" dirty="0" err="1"/>
              <a:t>Tugimaterjale</a:t>
            </a:r>
            <a:r>
              <a:rPr lang="en-US" dirty="0"/>
              <a:t> on </a:t>
            </a:r>
            <a:r>
              <a:rPr lang="en-US" dirty="0" err="1"/>
              <a:t>mitmesuguseid</a:t>
            </a:r>
            <a:r>
              <a:rPr lang="en-US" dirty="0"/>
              <a:t>, </a:t>
            </a:r>
            <a:r>
              <a:rPr lang="en-US" dirty="0" err="1"/>
              <a:t>enamasti</a:t>
            </a:r>
            <a:r>
              <a:rPr lang="en-US" dirty="0"/>
              <a:t> on </a:t>
            </a:r>
            <a:r>
              <a:rPr lang="en-US" dirty="0" err="1"/>
              <a:t>kasutusel</a:t>
            </a:r>
            <a:r>
              <a:rPr lang="en-US" dirty="0"/>
              <a:t> </a:t>
            </a:r>
            <a:r>
              <a:rPr lang="en-US" dirty="0" err="1"/>
              <a:t>plastist</a:t>
            </a:r>
            <a:r>
              <a:rPr lang="en-US" dirty="0"/>
              <a:t> </a:t>
            </a:r>
            <a:r>
              <a:rPr lang="en-US" dirty="0" err="1"/>
              <a:t>tugimaterjalid</a:t>
            </a:r>
            <a:r>
              <a:rPr lang="en-US" dirty="0"/>
              <a:t>, mis </a:t>
            </a:r>
            <a:r>
              <a:rPr lang="en-US" dirty="0" err="1"/>
              <a:t>valmistatakse</a:t>
            </a:r>
            <a:r>
              <a:rPr lang="en-US" dirty="0"/>
              <a:t> ja </a:t>
            </a:r>
            <a:r>
              <a:rPr lang="en-US" dirty="0" err="1"/>
              <a:t>paigutatakse</a:t>
            </a:r>
            <a:r>
              <a:rPr lang="en-US" dirty="0"/>
              <a:t> </a:t>
            </a:r>
            <a:r>
              <a:rPr lang="en-US" dirty="0" err="1"/>
              <a:t>õhustuskambritesse</a:t>
            </a:r>
            <a:r>
              <a:rPr lang="en-US" dirty="0"/>
              <a:t> </a:t>
            </a:r>
            <a:r>
              <a:rPr lang="en-US" dirty="0" err="1"/>
              <a:t>blokkidena</a:t>
            </a:r>
            <a:r>
              <a:rPr lang="en-US" dirty="0"/>
              <a:t>. </a:t>
            </a:r>
            <a:r>
              <a:rPr lang="en-US" dirty="0" err="1"/>
              <a:t>Ehitatakse</a:t>
            </a:r>
            <a:r>
              <a:rPr lang="en-US" dirty="0"/>
              <a:t> </a:t>
            </a:r>
            <a:r>
              <a:rPr lang="en-US" dirty="0" err="1"/>
              <a:t>nii</a:t>
            </a:r>
            <a:r>
              <a:rPr lang="en-US" dirty="0"/>
              <a:t> </a:t>
            </a:r>
            <a:r>
              <a:rPr lang="en-US" dirty="0" err="1"/>
              <a:t>aeroobseid</a:t>
            </a:r>
            <a:r>
              <a:rPr lang="en-US" dirty="0"/>
              <a:t> </a:t>
            </a:r>
            <a:r>
              <a:rPr lang="en-US" dirty="0" err="1"/>
              <a:t>kui</a:t>
            </a:r>
            <a:r>
              <a:rPr lang="en-US" dirty="0"/>
              <a:t> </a:t>
            </a:r>
            <a:r>
              <a:rPr lang="en-US" dirty="0" err="1"/>
              <a:t>anaeroobseid</a:t>
            </a:r>
            <a:r>
              <a:rPr lang="en-US" dirty="0"/>
              <a:t> SFBBR </a:t>
            </a:r>
            <a:r>
              <a:rPr lang="en-US" dirty="0" err="1"/>
              <a:t>biokilereaktoreid</a:t>
            </a:r>
            <a:r>
              <a:rPr lang="en-US" dirty="0"/>
              <a:t>. </a:t>
            </a:r>
            <a:endParaRPr lang="et-EE" dirty="0"/>
          </a:p>
          <a:p>
            <a:r>
              <a:rPr lang="en-US" dirty="0"/>
              <a:t>SFBBR-</a:t>
            </a:r>
            <a:r>
              <a:rPr lang="en-US" dirty="0" err="1"/>
              <a:t>i</a:t>
            </a:r>
            <a:r>
              <a:rPr lang="en-US" dirty="0"/>
              <a:t> </a:t>
            </a:r>
            <a:r>
              <a:rPr lang="en-US" dirty="0" err="1"/>
              <a:t>õhustussüsteem</a:t>
            </a:r>
            <a:r>
              <a:rPr lang="en-US" dirty="0"/>
              <a:t> </a:t>
            </a:r>
            <a:r>
              <a:rPr lang="en-US" dirty="0" err="1"/>
              <a:t>peab</a:t>
            </a:r>
            <a:r>
              <a:rPr lang="en-US" dirty="0"/>
              <a:t> </a:t>
            </a:r>
            <a:r>
              <a:rPr lang="en-US" dirty="0" err="1"/>
              <a:t>olema</a:t>
            </a:r>
            <a:r>
              <a:rPr lang="en-US" dirty="0"/>
              <a:t> </a:t>
            </a:r>
            <a:r>
              <a:rPr lang="en-US" dirty="0" err="1"/>
              <a:t>piisavalt</a:t>
            </a:r>
            <a:r>
              <a:rPr lang="en-US" dirty="0"/>
              <a:t> </a:t>
            </a:r>
            <a:r>
              <a:rPr lang="en-US" dirty="0" err="1"/>
              <a:t>tõhus</a:t>
            </a:r>
            <a:r>
              <a:rPr lang="en-US" dirty="0"/>
              <a:t>, et </a:t>
            </a:r>
            <a:r>
              <a:rPr lang="en-US" dirty="0" err="1"/>
              <a:t>tagada</a:t>
            </a:r>
            <a:r>
              <a:rPr lang="en-US" dirty="0"/>
              <a:t> </a:t>
            </a:r>
            <a:r>
              <a:rPr lang="en-US" dirty="0" err="1"/>
              <a:t>veeringlus</a:t>
            </a:r>
            <a:r>
              <a:rPr lang="en-US" dirty="0"/>
              <a:t> </a:t>
            </a:r>
            <a:r>
              <a:rPr lang="en-US" dirty="0" err="1"/>
              <a:t>tugimaterjali</a:t>
            </a:r>
            <a:r>
              <a:rPr lang="en-US" dirty="0"/>
              <a:t> sees (</a:t>
            </a:r>
            <a:r>
              <a:rPr lang="en-US" dirty="0" err="1"/>
              <a:t>tõhus</a:t>
            </a:r>
            <a:r>
              <a:rPr lang="en-US" dirty="0"/>
              <a:t> </a:t>
            </a:r>
            <a:r>
              <a:rPr lang="en-US" dirty="0" err="1"/>
              <a:t>kontakt</a:t>
            </a:r>
            <a:r>
              <a:rPr lang="en-US" dirty="0"/>
              <a:t> </a:t>
            </a:r>
            <a:r>
              <a:rPr lang="en-US" dirty="0" err="1"/>
              <a:t>reovee</a:t>
            </a:r>
            <a:r>
              <a:rPr lang="en-US" dirty="0"/>
              <a:t> ja </a:t>
            </a:r>
            <a:r>
              <a:rPr lang="en-US" dirty="0" err="1"/>
              <a:t>biokile</a:t>
            </a:r>
            <a:r>
              <a:rPr lang="en-US" dirty="0"/>
              <a:t> </a:t>
            </a:r>
            <a:r>
              <a:rPr lang="en-US" dirty="0" err="1"/>
              <a:t>vahel</a:t>
            </a:r>
            <a:r>
              <a:rPr lang="en-US" dirty="0"/>
              <a:t>) </a:t>
            </a:r>
            <a:r>
              <a:rPr lang="en-US" dirty="0" err="1"/>
              <a:t>ning</a:t>
            </a:r>
            <a:r>
              <a:rPr lang="en-US" dirty="0"/>
              <a:t> </a:t>
            </a:r>
            <a:r>
              <a:rPr lang="en-US" dirty="0" err="1"/>
              <a:t>aidata</a:t>
            </a:r>
            <a:r>
              <a:rPr lang="en-US" dirty="0"/>
              <a:t> </a:t>
            </a:r>
            <a:r>
              <a:rPr lang="en-US" dirty="0" err="1"/>
              <a:t>kaasa</a:t>
            </a:r>
            <a:r>
              <a:rPr lang="en-US" dirty="0"/>
              <a:t> </a:t>
            </a:r>
            <a:r>
              <a:rPr lang="en-US" dirty="0" err="1"/>
              <a:t>surnud</a:t>
            </a:r>
            <a:r>
              <a:rPr lang="en-US" dirty="0"/>
              <a:t> </a:t>
            </a:r>
            <a:r>
              <a:rPr lang="en-US" dirty="0" err="1"/>
              <a:t>biokile</a:t>
            </a:r>
            <a:r>
              <a:rPr lang="en-US" dirty="0"/>
              <a:t> </a:t>
            </a:r>
            <a:r>
              <a:rPr lang="en-US" dirty="0" err="1"/>
              <a:t>irdumisele</a:t>
            </a:r>
            <a:r>
              <a:rPr lang="en-US" dirty="0"/>
              <a:t> </a:t>
            </a:r>
            <a:r>
              <a:rPr lang="en-US" dirty="0" err="1"/>
              <a:t>kandeelementidelt</a:t>
            </a:r>
            <a:r>
              <a:rPr lang="en-US" dirty="0"/>
              <a:t>. </a:t>
            </a:r>
            <a:r>
              <a:rPr lang="en-US" dirty="0" err="1"/>
              <a:t>Samuti</a:t>
            </a:r>
            <a:r>
              <a:rPr lang="en-US" dirty="0"/>
              <a:t> </a:t>
            </a:r>
            <a:r>
              <a:rPr lang="en-US" dirty="0" err="1"/>
              <a:t>peab</a:t>
            </a:r>
            <a:r>
              <a:rPr lang="en-US" dirty="0"/>
              <a:t> </a:t>
            </a:r>
            <a:r>
              <a:rPr lang="en-US" dirty="0" err="1"/>
              <a:t>õhustus</a:t>
            </a:r>
            <a:r>
              <a:rPr lang="en-US" dirty="0"/>
              <a:t> </a:t>
            </a:r>
            <a:r>
              <a:rPr lang="en-US" dirty="0" err="1"/>
              <a:t>tagama</a:t>
            </a:r>
            <a:r>
              <a:rPr lang="en-US" dirty="0"/>
              <a:t> </a:t>
            </a:r>
            <a:r>
              <a:rPr lang="en-US" dirty="0" err="1"/>
              <a:t>piisava</a:t>
            </a:r>
            <a:r>
              <a:rPr lang="en-US" dirty="0"/>
              <a:t> </a:t>
            </a:r>
            <a:r>
              <a:rPr lang="en-US" dirty="0" err="1"/>
              <a:t>hapnikusisalduse</a:t>
            </a:r>
            <a:r>
              <a:rPr lang="en-US" dirty="0"/>
              <a:t> </a:t>
            </a:r>
            <a:r>
              <a:rPr lang="en-US" dirty="0" err="1"/>
              <a:t>biokile</a:t>
            </a:r>
            <a:r>
              <a:rPr lang="en-US" dirty="0"/>
              <a:t> </a:t>
            </a:r>
            <a:r>
              <a:rPr lang="en-US" dirty="0" err="1"/>
              <a:t>arenguks</a:t>
            </a:r>
            <a:r>
              <a:rPr lang="en-US" dirty="0"/>
              <a:t>. </a:t>
            </a:r>
            <a:r>
              <a:rPr lang="en-US" dirty="0" err="1"/>
              <a:t>Teatud</a:t>
            </a:r>
            <a:r>
              <a:rPr lang="en-US" dirty="0"/>
              <a:t> </a:t>
            </a:r>
            <a:r>
              <a:rPr lang="en-US" dirty="0" err="1"/>
              <a:t>juhtudel</a:t>
            </a:r>
            <a:r>
              <a:rPr lang="en-US" dirty="0"/>
              <a:t> </a:t>
            </a:r>
            <a:r>
              <a:rPr lang="en-US" dirty="0" err="1"/>
              <a:t>kasutatakse</a:t>
            </a:r>
            <a:r>
              <a:rPr lang="en-US" dirty="0"/>
              <a:t> </a:t>
            </a:r>
            <a:r>
              <a:rPr lang="en-US" dirty="0" err="1"/>
              <a:t>biokilekandjate</a:t>
            </a:r>
            <a:r>
              <a:rPr lang="en-US" dirty="0"/>
              <a:t> </a:t>
            </a:r>
            <a:r>
              <a:rPr lang="en-US" dirty="0" err="1"/>
              <a:t>perioodilist</a:t>
            </a:r>
            <a:r>
              <a:rPr lang="en-US" dirty="0"/>
              <a:t> (</a:t>
            </a:r>
            <a:r>
              <a:rPr lang="en-US" dirty="0" err="1"/>
              <a:t>nt</a:t>
            </a:r>
            <a:r>
              <a:rPr lang="en-US" dirty="0"/>
              <a:t> 15 min </a:t>
            </a:r>
            <a:r>
              <a:rPr lang="en-US" dirty="0" err="1"/>
              <a:t>päevas</a:t>
            </a:r>
            <a:r>
              <a:rPr lang="en-US" dirty="0"/>
              <a:t>) </a:t>
            </a:r>
            <a:r>
              <a:rPr lang="en-US" dirty="0" err="1"/>
              <a:t>intensiivset</a:t>
            </a:r>
            <a:r>
              <a:rPr lang="en-US" dirty="0"/>
              <a:t> </a:t>
            </a:r>
            <a:r>
              <a:rPr lang="en-US" dirty="0" err="1"/>
              <a:t>läbipuhumist</a:t>
            </a:r>
            <a:r>
              <a:rPr lang="en-US" dirty="0"/>
              <a:t> </a:t>
            </a:r>
            <a:r>
              <a:rPr lang="en-US" dirty="0" err="1"/>
              <a:t>tõhustamaks</a:t>
            </a:r>
            <a:r>
              <a:rPr lang="en-US" dirty="0"/>
              <a:t> </a:t>
            </a:r>
            <a:r>
              <a:rPr lang="en-US" dirty="0" err="1"/>
              <a:t>biokile</a:t>
            </a:r>
            <a:r>
              <a:rPr lang="en-US" dirty="0"/>
              <a:t> </a:t>
            </a:r>
            <a:r>
              <a:rPr lang="en-US" dirty="0" err="1"/>
              <a:t>irdumist</a:t>
            </a:r>
            <a:r>
              <a:rPr lang="en-US" dirty="0"/>
              <a:t>. </a:t>
            </a:r>
            <a:r>
              <a:rPr lang="en-US" dirty="0" err="1"/>
              <a:t>Kasutusel</a:t>
            </a:r>
            <a:r>
              <a:rPr lang="en-US" dirty="0"/>
              <a:t> on </a:t>
            </a:r>
            <a:r>
              <a:rPr lang="en-US" dirty="0" err="1"/>
              <a:t>nii</a:t>
            </a:r>
            <a:r>
              <a:rPr lang="en-US" dirty="0"/>
              <a:t> peen-, </a:t>
            </a:r>
            <a:r>
              <a:rPr lang="en-US" dirty="0" err="1"/>
              <a:t>kesk</a:t>
            </a:r>
            <a:r>
              <a:rPr lang="en-US" dirty="0"/>
              <a:t>- ja </a:t>
            </a:r>
            <a:r>
              <a:rPr lang="en-US" dirty="0" err="1"/>
              <a:t>jämemullõhustus</a:t>
            </a:r>
            <a:r>
              <a:rPr lang="en-US" dirty="0"/>
              <a:t>. </a:t>
            </a:r>
          </a:p>
          <a:p>
            <a:endParaRPr lang="en-US" dirty="0"/>
          </a:p>
        </p:txBody>
      </p:sp>
      <p:sp>
        <p:nvSpPr>
          <p:cNvPr id="3" name="Pealkiri 2">
            <a:extLst>
              <a:ext uri="{FF2B5EF4-FFF2-40B4-BE49-F238E27FC236}">
                <a16:creationId xmlns:a16="http://schemas.microsoft.com/office/drawing/2014/main" id="{BB1931B1-ED0B-8AF6-BC6D-D9330A7BF50A}"/>
              </a:ext>
            </a:extLst>
          </p:cNvPr>
          <p:cNvSpPr>
            <a:spLocks noGrp="1"/>
          </p:cNvSpPr>
          <p:nvPr>
            <p:ph type="title"/>
          </p:nvPr>
        </p:nvSpPr>
        <p:spPr>
          <a:xfrm>
            <a:off x="838200" y="365125"/>
            <a:ext cx="7536366" cy="1325563"/>
          </a:xfrm>
        </p:spPr>
        <p:txBody>
          <a:bodyPr>
            <a:normAutofit fontScale="90000"/>
          </a:bodyPr>
          <a:lstStyle/>
          <a:p>
            <a:r>
              <a:rPr lang="en-US" dirty="0" err="1"/>
              <a:t>Kinnistugimaterialiga</a:t>
            </a:r>
            <a:r>
              <a:rPr lang="en-US" dirty="0"/>
              <a:t> </a:t>
            </a:r>
            <a:r>
              <a:rPr lang="en-US" dirty="0" err="1"/>
              <a:t>sundõhustatavad</a:t>
            </a:r>
            <a:r>
              <a:rPr lang="en-US" dirty="0"/>
              <a:t> </a:t>
            </a:r>
            <a:r>
              <a:rPr lang="en-US" dirty="0" err="1"/>
              <a:t>biokilereaktorid</a:t>
            </a:r>
            <a:r>
              <a:rPr lang="en-US" dirty="0"/>
              <a:t> – SFBBR </a:t>
            </a:r>
          </a:p>
        </p:txBody>
      </p:sp>
      <p:pic>
        <p:nvPicPr>
          <p:cNvPr id="4" name="Picture 805597025" descr="Pilt, millel on kujutatud siseruumis, kollane&#10;&#10;Kirjeldus on genereeritud automaatselt">
            <a:extLst>
              <a:ext uri="{FF2B5EF4-FFF2-40B4-BE49-F238E27FC236}">
                <a16:creationId xmlns:a16="http://schemas.microsoft.com/office/drawing/2014/main" id="{54B61309-54D8-8A82-C4D5-4D55F91F08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4273" y="159319"/>
            <a:ext cx="2474779" cy="1531369"/>
          </a:xfrm>
          <a:prstGeom prst="rect">
            <a:avLst/>
          </a:prstGeom>
          <a:noFill/>
          <a:ln>
            <a:noFill/>
          </a:ln>
        </p:spPr>
      </p:pic>
    </p:spTree>
    <p:extLst>
      <p:ext uri="{BB962C8B-B14F-4D97-AF65-F5344CB8AC3E}">
        <p14:creationId xmlns:p14="http://schemas.microsoft.com/office/powerpoint/2010/main" val="404780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53CD58D4-D7DF-8A85-0712-E491479EBE56}"/>
              </a:ext>
            </a:extLst>
          </p:cNvPr>
          <p:cNvSpPr>
            <a:spLocks noGrp="1"/>
          </p:cNvSpPr>
          <p:nvPr>
            <p:ph idx="1"/>
          </p:nvPr>
        </p:nvSpPr>
        <p:spPr>
          <a:xfrm>
            <a:off x="838200" y="1825625"/>
            <a:ext cx="5850325" cy="4351338"/>
          </a:xfrm>
        </p:spPr>
        <p:txBody>
          <a:bodyPr>
            <a:normAutofit fontScale="62500" lnSpcReduction="20000"/>
          </a:bodyPr>
          <a:lstStyle/>
          <a:p>
            <a:r>
              <a:rPr lang="en-US" dirty="0" err="1"/>
              <a:t>Sukelgraanulfiltrid</a:t>
            </a:r>
            <a:r>
              <a:rPr lang="en-US" dirty="0"/>
              <a:t> on alates 1980-ndatest </a:t>
            </a:r>
            <a:r>
              <a:rPr lang="en-US" dirty="0" err="1"/>
              <a:t>arendatud</a:t>
            </a:r>
            <a:r>
              <a:rPr lang="en-US" dirty="0"/>
              <a:t> </a:t>
            </a:r>
            <a:r>
              <a:rPr lang="en-US" dirty="0" err="1"/>
              <a:t>granulaarsüsteemis</a:t>
            </a:r>
            <a:r>
              <a:rPr lang="en-US" dirty="0"/>
              <a:t>, </a:t>
            </a:r>
            <a:r>
              <a:rPr lang="en-US" dirty="0" err="1"/>
              <a:t>kasutades</a:t>
            </a:r>
            <a:r>
              <a:rPr lang="en-US" dirty="0"/>
              <a:t> </a:t>
            </a:r>
            <a:r>
              <a:rPr lang="en-US" dirty="0" err="1"/>
              <a:t>üleni</a:t>
            </a:r>
            <a:r>
              <a:rPr lang="en-US" dirty="0"/>
              <a:t> vees </a:t>
            </a:r>
            <a:r>
              <a:rPr lang="en-US" dirty="0" err="1"/>
              <a:t>olevaid</a:t>
            </a:r>
            <a:r>
              <a:rPr lang="en-US" dirty="0"/>
              <a:t> </a:t>
            </a:r>
            <a:r>
              <a:rPr lang="en-US" dirty="0" err="1"/>
              <a:t>väikesemõõtmelisi</a:t>
            </a:r>
            <a:r>
              <a:rPr lang="en-US" dirty="0"/>
              <a:t> (0,7–8 mm) </a:t>
            </a:r>
            <a:r>
              <a:rPr lang="en-US" dirty="0" err="1"/>
              <a:t>biokilekandjaid</a:t>
            </a:r>
            <a:r>
              <a:rPr lang="en-US" dirty="0"/>
              <a:t>, </a:t>
            </a:r>
            <a:r>
              <a:rPr lang="en-US" dirty="0" err="1"/>
              <a:t>mille</a:t>
            </a:r>
            <a:r>
              <a:rPr lang="en-US" dirty="0"/>
              <a:t> </a:t>
            </a:r>
            <a:r>
              <a:rPr lang="en-US" dirty="0" err="1"/>
              <a:t>eripind</a:t>
            </a:r>
            <a:r>
              <a:rPr lang="en-US" dirty="0"/>
              <a:t> (1000−3600 m2/m3) on </a:t>
            </a:r>
            <a:r>
              <a:rPr lang="en-US" dirty="0" err="1"/>
              <a:t>muude</a:t>
            </a:r>
            <a:r>
              <a:rPr lang="en-US" dirty="0"/>
              <a:t> </a:t>
            </a:r>
            <a:r>
              <a:rPr lang="en-US" dirty="0" err="1"/>
              <a:t>fikseeritud</a:t>
            </a:r>
            <a:r>
              <a:rPr lang="en-US" dirty="0"/>
              <a:t> </a:t>
            </a:r>
            <a:r>
              <a:rPr lang="en-US" dirty="0" err="1"/>
              <a:t>kandjatega</a:t>
            </a:r>
            <a:r>
              <a:rPr lang="en-US" dirty="0"/>
              <a:t> </a:t>
            </a:r>
            <a:r>
              <a:rPr lang="en-US" dirty="0" err="1"/>
              <a:t>võrreldes</a:t>
            </a:r>
            <a:r>
              <a:rPr lang="en-US" dirty="0"/>
              <a:t> </a:t>
            </a:r>
            <a:r>
              <a:rPr lang="en-US" dirty="0" err="1"/>
              <a:t>märksa</a:t>
            </a:r>
            <a:r>
              <a:rPr lang="en-US" dirty="0"/>
              <a:t> </a:t>
            </a:r>
            <a:r>
              <a:rPr lang="en-US" dirty="0" err="1"/>
              <a:t>suurem</a:t>
            </a:r>
            <a:r>
              <a:rPr lang="en-US" dirty="0"/>
              <a:t>. </a:t>
            </a:r>
            <a:endParaRPr lang="et-EE" dirty="0"/>
          </a:p>
          <a:p>
            <a:r>
              <a:rPr lang="en-US" dirty="0" err="1"/>
              <a:t>Kandjad</a:t>
            </a:r>
            <a:r>
              <a:rPr lang="en-US" dirty="0"/>
              <a:t> </a:t>
            </a:r>
            <a:r>
              <a:rPr lang="en-US" dirty="0" err="1"/>
              <a:t>paiknevad</a:t>
            </a:r>
            <a:r>
              <a:rPr lang="en-US" dirty="0"/>
              <a:t> </a:t>
            </a:r>
            <a:r>
              <a:rPr lang="en-US" dirty="0" err="1"/>
              <a:t>kindlas</a:t>
            </a:r>
            <a:r>
              <a:rPr lang="en-US" dirty="0"/>
              <a:t> </a:t>
            </a:r>
            <a:r>
              <a:rPr lang="en-US" dirty="0" err="1"/>
              <a:t>reaktoriosas</a:t>
            </a:r>
            <a:r>
              <a:rPr lang="en-US" dirty="0"/>
              <a:t>, </a:t>
            </a:r>
            <a:r>
              <a:rPr lang="en-US" dirty="0" err="1"/>
              <a:t>kus</a:t>
            </a:r>
            <a:r>
              <a:rPr lang="en-US" dirty="0"/>
              <a:t> </a:t>
            </a:r>
            <a:r>
              <a:rPr lang="en-US" dirty="0" err="1"/>
              <a:t>tavaliselt</a:t>
            </a:r>
            <a:r>
              <a:rPr lang="en-US" dirty="0"/>
              <a:t> </a:t>
            </a:r>
            <a:r>
              <a:rPr lang="en-US" dirty="0" err="1"/>
              <a:t>tagavad</a:t>
            </a:r>
            <a:r>
              <a:rPr lang="en-US" dirty="0"/>
              <a:t> </a:t>
            </a:r>
            <a:r>
              <a:rPr lang="en-US" dirty="0" err="1"/>
              <a:t>nende</a:t>
            </a:r>
            <a:r>
              <a:rPr lang="en-US" dirty="0"/>
              <a:t> </a:t>
            </a:r>
            <a:r>
              <a:rPr lang="en-US" dirty="0" err="1"/>
              <a:t>ühtlast</a:t>
            </a:r>
            <a:r>
              <a:rPr lang="en-US" dirty="0"/>
              <a:t> </a:t>
            </a:r>
            <a:r>
              <a:rPr lang="en-US" dirty="0" err="1"/>
              <a:t>jaotust</a:t>
            </a:r>
            <a:r>
              <a:rPr lang="en-US" dirty="0"/>
              <a:t> </a:t>
            </a:r>
            <a:r>
              <a:rPr lang="en-US" dirty="0" err="1"/>
              <a:t>perforeeritud</a:t>
            </a:r>
            <a:r>
              <a:rPr lang="en-US" dirty="0"/>
              <a:t> </a:t>
            </a:r>
            <a:r>
              <a:rPr lang="en-US" dirty="0" err="1"/>
              <a:t>betoonplaadid</a:t>
            </a:r>
            <a:r>
              <a:rPr lang="en-US" dirty="0"/>
              <a:t>. </a:t>
            </a:r>
            <a:r>
              <a:rPr lang="en-US" dirty="0" err="1"/>
              <a:t>Sel</a:t>
            </a:r>
            <a:r>
              <a:rPr lang="en-US" dirty="0"/>
              <a:t> </a:t>
            </a:r>
            <a:r>
              <a:rPr lang="en-US" dirty="0" err="1"/>
              <a:t>moel</a:t>
            </a:r>
            <a:r>
              <a:rPr lang="en-US" dirty="0"/>
              <a:t> </a:t>
            </a:r>
            <a:r>
              <a:rPr lang="en-US" dirty="0" err="1"/>
              <a:t>moodustub</a:t>
            </a:r>
            <a:r>
              <a:rPr lang="en-US" dirty="0"/>
              <a:t> </a:t>
            </a:r>
            <a:r>
              <a:rPr lang="en-US" dirty="0" err="1"/>
              <a:t>biokilekandjatest</a:t>
            </a:r>
            <a:r>
              <a:rPr lang="en-US" dirty="0"/>
              <a:t> </a:t>
            </a:r>
            <a:r>
              <a:rPr lang="en-US" dirty="0" err="1"/>
              <a:t>filtreeriv</a:t>
            </a:r>
            <a:r>
              <a:rPr lang="en-US" dirty="0"/>
              <a:t> </a:t>
            </a:r>
            <a:r>
              <a:rPr lang="en-US" dirty="0" err="1"/>
              <a:t>kiht</a:t>
            </a:r>
            <a:r>
              <a:rPr lang="en-US" dirty="0"/>
              <a:t> ja </a:t>
            </a:r>
            <a:r>
              <a:rPr lang="en-US" dirty="0" err="1"/>
              <a:t>ühildatud</a:t>
            </a:r>
            <a:r>
              <a:rPr lang="en-US" dirty="0"/>
              <a:t> on </a:t>
            </a:r>
            <a:r>
              <a:rPr lang="en-US" dirty="0" err="1"/>
              <a:t>nii</a:t>
            </a:r>
            <a:r>
              <a:rPr lang="en-US" dirty="0"/>
              <a:t> </a:t>
            </a:r>
            <a:r>
              <a:rPr lang="en-US" dirty="0" err="1"/>
              <a:t>bioloogiline</a:t>
            </a:r>
            <a:r>
              <a:rPr lang="en-US" dirty="0"/>
              <a:t> </a:t>
            </a:r>
            <a:r>
              <a:rPr lang="en-US" dirty="0" err="1"/>
              <a:t>aktiivsus</a:t>
            </a:r>
            <a:r>
              <a:rPr lang="en-US" dirty="0"/>
              <a:t> </a:t>
            </a:r>
            <a:r>
              <a:rPr lang="en-US" dirty="0" err="1"/>
              <a:t>kui</a:t>
            </a:r>
            <a:r>
              <a:rPr lang="en-US" dirty="0"/>
              <a:t> ka </a:t>
            </a:r>
            <a:r>
              <a:rPr lang="en-US" dirty="0" err="1"/>
              <a:t>filtratsioon</a:t>
            </a:r>
            <a:endParaRPr lang="et-EE" dirty="0"/>
          </a:p>
          <a:p>
            <a:r>
              <a:rPr lang="en-US" dirty="0" err="1"/>
              <a:t>Tänu</a:t>
            </a:r>
            <a:r>
              <a:rPr lang="en-US" dirty="0"/>
              <a:t> </a:t>
            </a:r>
            <a:r>
              <a:rPr lang="en-US" dirty="0" err="1"/>
              <a:t>filtrimisele</a:t>
            </a:r>
            <a:r>
              <a:rPr lang="en-US" dirty="0"/>
              <a:t> </a:t>
            </a:r>
            <a:r>
              <a:rPr lang="en-US" dirty="0" err="1"/>
              <a:t>heljum</a:t>
            </a:r>
            <a:r>
              <a:rPr lang="en-US" dirty="0"/>
              <a:t> </a:t>
            </a:r>
            <a:r>
              <a:rPr lang="en-US" dirty="0" err="1"/>
              <a:t>süsteemist</a:t>
            </a:r>
            <a:r>
              <a:rPr lang="en-US" dirty="0"/>
              <a:t> </a:t>
            </a:r>
            <a:r>
              <a:rPr lang="en-US" dirty="0" err="1"/>
              <a:t>välja</a:t>
            </a:r>
            <a:r>
              <a:rPr lang="en-US" dirty="0"/>
              <a:t> </a:t>
            </a:r>
            <a:r>
              <a:rPr lang="en-US" dirty="0" err="1"/>
              <a:t>ei</a:t>
            </a:r>
            <a:r>
              <a:rPr lang="en-US" dirty="0"/>
              <a:t> </a:t>
            </a:r>
            <a:r>
              <a:rPr lang="en-US" dirty="0" err="1"/>
              <a:t>pääse</a:t>
            </a:r>
            <a:r>
              <a:rPr lang="en-US" dirty="0"/>
              <a:t>, </a:t>
            </a:r>
            <a:r>
              <a:rPr lang="en-US" dirty="0" err="1"/>
              <a:t>vaid</a:t>
            </a:r>
            <a:r>
              <a:rPr lang="en-US" dirty="0"/>
              <a:t> </a:t>
            </a:r>
            <a:r>
              <a:rPr lang="en-US" dirty="0" err="1"/>
              <a:t>hakkab</a:t>
            </a:r>
            <a:r>
              <a:rPr lang="en-US" dirty="0"/>
              <a:t> </a:t>
            </a:r>
            <a:r>
              <a:rPr lang="en-US" dirty="0" err="1"/>
              <a:t>sinna</a:t>
            </a:r>
            <a:r>
              <a:rPr lang="en-US" dirty="0"/>
              <a:t> </a:t>
            </a:r>
            <a:r>
              <a:rPr lang="en-US" dirty="0" err="1"/>
              <a:t>kogunema</a:t>
            </a:r>
            <a:r>
              <a:rPr lang="en-US" dirty="0"/>
              <a:t>. </a:t>
            </a:r>
            <a:r>
              <a:rPr lang="en-US" dirty="0" err="1"/>
              <a:t>Seetõttu</a:t>
            </a:r>
            <a:r>
              <a:rPr lang="en-US" dirty="0"/>
              <a:t> on </a:t>
            </a:r>
            <a:r>
              <a:rPr lang="en-US" dirty="0" err="1"/>
              <a:t>sukelgraanulfiltrid</a:t>
            </a:r>
            <a:r>
              <a:rPr lang="en-US" dirty="0"/>
              <a:t> </a:t>
            </a:r>
            <a:r>
              <a:rPr lang="en-US" dirty="0" err="1"/>
              <a:t>varustatud</a:t>
            </a:r>
            <a:r>
              <a:rPr lang="en-US" dirty="0"/>
              <a:t> </a:t>
            </a:r>
            <a:r>
              <a:rPr lang="en-US" dirty="0" err="1"/>
              <a:t>tagasipesusüsteemiga</a:t>
            </a:r>
            <a:r>
              <a:rPr lang="en-US" dirty="0"/>
              <a:t>, mis </a:t>
            </a:r>
            <a:r>
              <a:rPr lang="en-US" dirty="0" err="1"/>
              <a:t>aktiveerub</a:t>
            </a:r>
            <a:r>
              <a:rPr lang="en-US" dirty="0"/>
              <a:t> </a:t>
            </a:r>
            <a:r>
              <a:rPr lang="en-US" dirty="0" err="1"/>
              <a:t>kriitilise</a:t>
            </a:r>
            <a:r>
              <a:rPr lang="en-US" dirty="0"/>
              <a:t> </a:t>
            </a:r>
            <a:r>
              <a:rPr lang="en-US" dirty="0" err="1"/>
              <a:t>survekao</a:t>
            </a:r>
            <a:r>
              <a:rPr lang="en-US" dirty="0"/>
              <a:t> (</a:t>
            </a:r>
            <a:r>
              <a:rPr lang="en-US" dirty="0" err="1"/>
              <a:t>vedelikusamba</a:t>
            </a:r>
            <a:r>
              <a:rPr lang="en-US" dirty="0"/>
              <a:t> </a:t>
            </a:r>
            <a:r>
              <a:rPr lang="en-US" dirty="0" err="1"/>
              <a:t>rõhk</a:t>
            </a:r>
            <a:r>
              <a:rPr lang="en-US" dirty="0"/>
              <a:t> 2−2,5m) </a:t>
            </a:r>
            <a:r>
              <a:rPr lang="en-US" dirty="0" err="1"/>
              <a:t>saavutamise</a:t>
            </a:r>
            <a:r>
              <a:rPr lang="en-US" dirty="0"/>
              <a:t> </a:t>
            </a:r>
            <a:r>
              <a:rPr lang="en-US" dirty="0" err="1"/>
              <a:t>korral</a:t>
            </a:r>
            <a:r>
              <a:rPr lang="en-US" dirty="0"/>
              <a:t> </a:t>
            </a:r>
            <a:r>
              <a:rPr lang="en-US" dirty="0" err="1"/>
              <a:t>või</a:t>
            </a:r>
            <a:r>
              <a:rPr lang="en-US" dirty="0"/>
              <a:t> </a:t>
            </a:r>
            <a:r>
              <a:rPr lang="en-US" dirty="0" err="1"/>
              <a:t>ajapõhise</a:t>
            </a:r>
            <a:r>
              <a:rPr lang="en-US" dirty="0"/>
              <a:t> </a:t>
            </a:r>
            <a:r>
              <a:rPr lang="en-US" dirty="0" err="1"/>
              <a:t>sagedusega</a:t>
            </a:r>
            <a:r>
              <a:rPr lang="en-US" dirty="0"/>
              <a:t> (</a:t>
            </a:r>
            <a:r>
              <a:rPr lang="en-US" dirty="0" err="1"/>
              <a:t>harilikult</a:t>
            </a:r>
            <a:r>
              <a:rPr lang="en-US" dirty="0"/>
              <a:t> 24 </a:t>
            </a:r>
            <a:r>
              <a:rPr lang="en-US" dirty="0" err="1"/>
              <a:t>või</a:t>
            </a:r>
            <a:r>
              <a:rPr lang="en-US" dirty="0"/>
              <a:t> 48 </a:t>
            </a:r>
            <a:r>
              <a:rPr lang="en-US" dirty="0" err="1"/>
              <a:t>tunni</a:t>
            </a:r>
            <a:r>
              <a:rPr lang="en-US" dirty="0"/>
              <a:t> </a:t>
            </a:r>
            <a:r>
              <a:rPr lang="en-US" dirty="0" err="1"/>
              <a:t>järel</a:t>
            </a:r>
            <a:r>
              <a:rPr lang="en-US" dirty="0"/>
              <a:t>) </a:t>
            </a:r>
          </a:p>
          <a:p>
            <a:endParaRPr lang="en-US" dirty="0"/>
          </a:p>
        </p:txBody>
      </p:sp>
      <p:sp>
        <p:nvSpPr>
          <p:cNvPr id="3" name="Pealkiri 2">
            <a:extLst>
              <a:ext uri="{FF2B5EF4-FFF2-40B4-BE49-F238E27FC236}">
                <a16:creationId xmlns:a16="http://schemas.microsoft.com/office/drawing/2014/main" id="{2CCEEB03-09E9-A301-C0A9-9887AAAB7BF9}"/>
              </a:ext>
            </a:extLst>
          </p:cNvPr>
          <p:cNvSpPr>
            <a:spLocks noGrp="1"/>
          </p:cNvSpPr>
          <p:nvPr>
            <p:ph type="title"/>
          </p:nvPr>
        </p:nvSpPr>
        <p:spPr/>
        <p:txBody>
          <a:bodyPr/>
          <a:lstStyle/>
          <a:p>
            <a:r>
              <a:rPr lang="en-US" dirty="0" err="1"/>
              <a:t>Sukelgraanulfilter</a:t>
            </a:r>
            <a:r>
              <a:rPr lang="en-US" dirty="0"/>
              <a:t> (BAF </a:t>
            </a:r>
            <a:r>
              <a:rPr lang="en-US" dirty="0" err="1"/>
              <a:t>või</a:t>
            </a:r>
            <a:r>
              <a:rPr lang="en-US" dirty="0"/>
              <a:t> SAB)</a:t>
            </a:r>
          </a:p>
        </p:txBody>
      </p:sp>
      <p:pic>
        <p:nvPicPr>
          <p:cNvPr id="4" name="Picture 5">
            <a:extLst>
              <a:ext uri="{FF2B5EF4-FFF2-40B4-BE49-F238E27FC236}">
                <a16:creationId xmlns:a16="http://schemas.microsoft.com/office/drawing/2014/main" id="{141CD8E6-135F-4EE8-417B-55B417518E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8525" y="1825625"/>
            <a:ext cx="4148950" cy="4351338"/>
          </a:xfrm>
          <a:prstGeom prst="rect">
            <a:avLst/>
          </a:prstGeom>
          <a:noFill/>
        </p:spPr>
      </p:pic>
      <p:sp>
        <p:nvSpPr>
          <p:cNvPr id="5" name="TextBox 4">
            <a:extLst>
              <a:ext uri="{FF2B5EF4-FFF2-40B4-BE49-F238E27FC236}">
                <a16:creationId xmlns:a16="http://schemas.microsoft.com/office/drawing/2014/main" id="{5B9092B1-4656-5A4B-7902-4F9AACC8FD33}"/>
              </a:ext>
            </a:extLst>
          </p:cNvPr>
          <p:cNvSpPr txBox="1"/>
          <p:nvPr/>
        </p:nvSpPr>
        <p:spPr>
          <a:xfrm>
            <a:off x="6096000" y="6176963"/>
            <a:ext cx="6096000" cy="646331"/>
          </a:xfrm>
          <a:prstGeom prst="rect">
            <a:avLst/>
          </a:prstGeom>
          <a:noFill/>
        </p:spPr>
        <p:txBody>
          <a:bodyPr wrap="square" rtlCol="0">
            <a:spAutoFit/>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t-EE" sz="1800" dirty="0">
                <a:solidFill>
                  <a:srgbClr val="323E4F"/>
                </a:solidFill>
                <a:effectLst/>
                <a:latin typeface="Calibri" panose="020F050202020403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ülesvoolufilter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Biofor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 </a:t>
            </a:r>
            <a:r>
              <a:rPr lang="et-EE" sz="1800" dirty="0">
                <a:solidFill>
                  <a:srgbClr val="323E4F"/>
                </a:solidFill>
                <a:effectLst/>
                <a:latin typeface="Calibri" panose="020F0502020204030204" pitchFamily="34" charset="0"/>
                <a:ea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allavoolufilter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Biocarbone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 </a:t>
            </a:r>
            <a:r>
              <a:rPr lang="et-EE" sz="1800" dirty="0">
                <a:solidFill>
                  <a:srgbClr val="323E4F"/>
                </a:solidFill>
                <a:effectLst/>
                <a:latin typeface="Calibri" panose="020F0502020204030204" pitchFamily="34" charset="0"/>
                <a:ea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ülesvoolufilter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Biostyr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48056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106D69BC-8921-1B96-31D8-D1F05226414F}"/>
              </a:ext>
            </a:extLst>
          </p:cNvPr>
          <p:cNvSpPr>
            <a:spLocks noGrp="1"/>
          </p:cNvSpPr>
          <p:nvPr>
            <p:ph idx="1"/>
          </p:nvPr>
        </p:nvSpPr>
        <p:spPr/>
        <p:txBody>
          <a:bodyPr>
            <a:normAutofit fontScale="92500" lnSpcReduction="20000"/>
          </a:bodyPr>
          <a:lstStyle/>
          <a:p>
            <a:r>
              <a:rPr lang="en-US" dirty="0" err="1"/>
              <a:t>Sõltuvalt</a:t>
            </a:r>
            <a:r>
              <a:rPr lang="en-US" dirty="0"/>
              <a:t> </a:t>
            </a:r>
            <a:r>
              <a:rPr lang="en-US" dirty="0" err="1"/>
              <a:t>puhastuseesmärgist</a:t>
            </a:r>
            <a:r>
              <a:rPr lang="en-US" dirty="0"/>
              <a:t> </a:t>
            </a:r>
            <a:r>
              <a:rPr lang="en-US" dirty="0" err="1"/>
              <a:t>kasutatakse</a:t>
            </a:r>
            <a:r>
              <a:rPr lang="en-US" dirty="0"/>
              <a:t> </a:t>
            </a:r>
            <a:r>
              <a:rPr lang="en-US" dirty="0" err="1"/>
              <a:t>heljuvtäidisega</a:t>
            </a:r>
            <a:r>
              <a:rPr lang="en-US" dirty="0"/>
              <a:t> </a:t>
            </a:r>
            <a:r>
              <a:rPr lang="en-US" dirty="0" err="1"/>
              <a:t>biokilereaktoreid</a:t>
            </a:r>
            <a:r>
              <a:rPr lang="en-US" dirty="0"/>
              <a:t> </a:t>
            </a:r>
            <a:r>
              <a:rPr lang="en-US" dirty="0" err="1"/>
              <a:t>nii</a:t>
            </a:r>
            <a:r>
              <a:rPr lang="en-US" dirty="0"/>
              <a:t> </a:t>
            </a:r>
            <a:r>
              <a:rPr lang="en-US" dirty="0" err="1"/>
              <a:t>reovee</a:t>
            </a:r>
            <a:r>
              <a:rPr lang="en-US" dirty="0"/>
              <a:t> </a:t>
            </a:r>
            <a:r>
              <a:rPr lang="en-US" dirty="0" err="1"/>
              <a:t>aeroobseks</a:t>
            </a:r>
            <a:r>
              <a:rPr lang="en-US" dirty="0"/>
              <a:t> </a:t>
            </a:r>
            <a:r>
              <a:rPr lang="en-US" dirty="0" err="1"/>
              <a:t>kui</a:t>
            </a:r>
            <a:r>
              <a:rPr lang="en-US" dirty="0"/>
              <a:t> ka </a:t>
            </a:r>
            <a:r>
              <a:rPr lang="en-US" dirty="0" err="1"/>
              <a:t>anaeroobseks</a:t>
            </a:r>
            <a:r>
              <a:rPr lang="en-US" dirty="0"/>
              <a:t> </a:t>
            </a:r>
            <a:r>
              <a:rPr lang="en-US" dirty="0" err="1"/>
              <a:t>puhastamiseks</a:t>
            </a:r>
            <a:r>
              <a:rPr lang="en-US" dirty="0"/>
              <a:t> </a:t>
            </a:r>
            <a:endParaRPr lang="et-EE" dirty="0"/>
          </a:p>
          <a:p>
            <a:r>
              <a:rPr lang="en-US" dirty="0" err="1"/>
              <a:t>Reaktori</a:t>
            </a:r>
            <a:r>
              <a:rPr lang="en-US" dirty="0"/>
              <a:t> sisu on </a:t>
            </a:r>
            <a:r>
              <a:rPr lang="en-US" dirty="0" err="1"/>
              <a:t>ühtlaselt</a:t>
            </a:r>
            <a:r>
              <a:rPr lang="en-US" dirty="0"/>
              <a:t> </a:t>
            </a:r>
            <a:r>
              <a:rPr lang="en-US" dirty="0" err="1"/>
              <a:t>segunenud</a:t>
            </a:r>
            <a:r>
              <a:rPr lang="en-US" dirty="0"/>
              <a:t> </a:t>
            </a:r>
            <a:r>
              <a:rPr lang="en-US" dirty="0" err="1"/>
              <a:t>ning</a:t>
            </a:r>
            <a:r>
              <a:rPr lang="en-US" dirty="0"/>
              <a:t> </a:t>
            </a:r>
            <a:r>
              <a:rPr lang="en-US" dirty="0" err="1"/>
              <a:t>kandjate</a:t>
            </a:r>
            <a:r>
              <a:rPr lang="en-US" dirty="0"/>
              <a:t> </a:t>
            </a:r>
            <a:r>
              <a:rPr lang="en-US" dirty="0" err="1"/>
              <a:t>liikumine</a:t>
            </a:r>
            <a:r>
              <a:rPr lang="en-US" dirty="0"/>
              <a:t> </a:t>
            </a:r>
            <a:r>
              <a:rPr lang="en-US" dirty="0" err="1"/>
              <a:t>välistab</a:t>
            </a:r>
            <a:r>
              <a:rPr lang="en-US" dirty="0"/>
              <a:t> </a:t>
            </a:r>
            <a:r>
              <a:rPr lang="en-US" dirty="0" err="1"/>
              <a:t>sellised</a:t>
            </a:r>
            <a:r>
              <a:rPr lang="en-US" dirty="0"/>
              <a:t> </a:t>
            </a:r>
            <a:r>
              <a:rPr lang="en-US" dirty="0" err="1"/>
              <a:t>suured</a:t>
            </a:r>
            <a:r>
              <a:rPr lang="en-US" dirty="0"/>
              <a:t> </a:t>
            </a:r>
            <a:r>
              <a:rPr lang="en-US" dirty="0" err="1"/>
              <a:t>ummistused</a:t>
            </a:r>
            <a:r>
              <a:rPr lang="en-US" dirty="0"/>
              <a:t>, </a:t>
            </a:r>
            <a:r>
              <a:rPr lang="en-US" dirty="0" err="1"/>
              <a:t>nagu</a:t>
            </a:r>
            <a:r>
              <a:rPr lang="en-US" dirty="0"/>
              <a:t> </a:t>
            </a:r>
            <a:r>
              <a:rPr lang="en-US" dirty="0" err="1"/>
              <a:t>tuleb</a:t>
            </a:r>
            <a:r>
              <a:rPr lang="en-US" dirty="0"/>
              <a:t> </a:t>
            </a:r>
            <a:r>
              <a:rPr lang="en-US" dirty="0" err="1"/>
              <a:t>ette</a:t>
            </a:r>
            <a:r>
              <a:rPr lang="en-US" dirty="0"/>
              <a:t> </a:t>
            </a:r>
            <a:r>
              <a:rPr lang="en-US" dirty="0" err="1"/>
              <a:t>fikseeritud</a:t>
            </a:r>
            <a:r>
              <a:rPr lang="en-US" dirty="0"/>
              <a:t> </a:t>
            </a:r>
            <a:r>
              <a:rPr lang="en-US" dirty="0" err="1"/>
              <a:t>kandjate</a:t>
            </a:r>
            <a:r>
              <a:rPr lang="en-US" dirty="0"/>
              <a:t> </a:t>
            </a:r>
            <a:r>
              <a:rPr lang="en-US" dirty="0" err="1"/>
              <a:t>puhul</a:t>
            </a:r>
            <a:r>
              <a:rPr lang="en-US" dirty="0"/>
              <a:t>, </a:t>
            </a:r>
            <a:r>
              <a:rPr lang="en-US" dirty="0" err="1"/>
              <a:t>ning</a:t>
            </a:r>
            <a:r>
              <a:rPr lang="en-US" dirty="0"/>
              <a:t> </a:t>
            </a:r>
            <a:r>
              <a:rPr lang="en-US" dirty="0" err="1"/>
              <a:t>seetõttu</a:t>
            </a:r>
            <a:r>
              <a:rPr lang="en-US" dirty="0"/>
              <a:t> </a:t>
            </a:r>
            <a:r>
              <a:rPr lang="en-US" dirty="0" err="1"/>
              <a:t>mahub</a:t>
            </a:r>
            <a:r>
              <a:rPr lang="en-US" dirty="0"/>
              <a:t> </a:t>
            </a:r>
            <a:r>
              <a:rPr lang="en-US" dirty="0" err="1"/>
              <a:t>reaktorisse</a:t>
            </a:r>
            <a:r>
              <a:rPr lang="en-US" dirty="0"/>
              <a:t> </a:t>
            </a:r>
            <a:r>
              <a:rPr lang="en-US" dirty="0" err="1"/>
              <a:t>märksa</a:t>
            </a:r>
            <a:r>
              <a:rPr lang="en-US" dirty="0"/>
              <a:t> </a:t>
            </a:r>
            <a:r>
              <a:rPr lang="en-US" dirty="0" err="1"/>
              <a:t>suurema</a:t>
            </a:r>
            <a:r>
              <a:rPr lang="en-US" dirty="0"/>
              <a:t> </a:t>
            </a:r>
            <a:r>
              <a:rPr lang="en-US" dirty="0" err="1"/>
              <a:t>eripinnaga</a:t>
            </a:r>
            <a:r>
              <a:rPr lang="en-US" dirty="0"/>
              <a:t> </a:t>
            </a:r>
            <a:r>
              <a:rPr lang="en-US" dirty="0" err="1"/>
              <a:t>kandjaid</a:t>
            </a:r>
            <a:r>
              <a:rPr lang="en-US" dirty="0"/>
              <a:t>. </a:t>
            </a:r>
            <a:endParaRPr lang="et-EE" dirty="0"/>
          </a:p>
          <a:p>
            <a:r>
              <a:rPr lang="en-US" dirty="0" err="1"/>
              <a:t>Kandjate</a:t>
            </a:r>
            <a:r>
              <a:rPr lang="en-US" dirty="0"/>
              <a:t> </a:t>
            </a:r>
            <a:r>
              <a:rPr lang="en-US" dirty="0" err="1"/>
              <a:t>täituvus</a:t>
            </a:r>
            <a:r>
              <a:rPr lang="en-US" dirty="0"/>
              <a:t> on </a:t>
            </a:r>
            <a:r>
              <a:rPr lang="en-US" dirty="0" err="1"/>
              <a:t>vahemikus</a:t>
            </a:r>
            <a:r>
              <a:rPr lang="en-US" dirty="0"/>
              <a:t> 25−70% (</a:t>
            </a:r>
            <a:r>
              <a:rPr lang="en-US" dirty="0" err="1"/>
              <a:t>üle</a:t>
            </a:r>
            <a:r>
              <a:rPr lang="en-US" dirty="0"/>
              <a:t> </a:t>
            </a:r>
            <a:r>
              <a:rPr lang="en-US" dirty="0" err="1"/>
              <a:t>selle</a:t>
            </a:r>
            <a:r>
              <a:rPr lang="en-US" dirty="0"/>
              <a:t> </a:t>
            </a:r>
            <a:r>
              <a:rPr lang="en-US" dirty="0" err="1"/>
              <a:t>ei</a:t>
            </a:r>
            <a:r>
              <a:rPr lang="en-US" dirty="0"/>
              <a:t> ole </a:t>
            </a:r>
            <a:r>
              <a:rPr lang="en-US" dirty="0" err="1"/>
              <a:t>nende</a:t>
            </a:r>
            <a:r>
              <a:rPr lang="en-US" dirty="0"/>
              <a:t> </a:t>
            </a:r>
            <a:r>
              <a:rPr lang="en-US" dirty="0" err="1"/>
              <a:t>liikumine</a:t>
            </a:r>
            <a:r>
              <a:rPr lang="en-US" dirty="0"/>
              <a:t> </a:t>
            </a:r>
            <a:r>
              <a:rPr lang="en-US" dirty="0" err="1"/>
              <a:t>tagatud</a:t>
            </a:r>
            <a:r>
              <a:rPr lang="en-US" dirty="0"/>
              <a:t>) </a:t>
            </a:r>
            <a:r>
              <a:rPr lang="en-US" dirty="0" err="1"/>
              <a:t>ning</a:t>
            </a:r>
            <a:r>
              <a:rPr lang="en-US" dirty="0"/>
              <a:t> </a:t>
            </a:r>
            <a:r>
              <a:rPr lang="en-US" dirty="0" err="1"/>
              <a:t>optimaalne</a:t>
            </a:r>
            <a:r>
              <a:rPr lang="en-US" dirty="0"/>
              <a:t> </a:t>
            </a:r>
            <a:r>
              <a:rPr lang="en-US" dirty="0" err="1"/>
              <a:t>täituvus</a:t>
            </a:r>
            <a:r>
              <a:rPr lang="en-US" dirty="0"/>
              <a:t> </a:t>
            </a:r>
            <a:r>
              <a:rPr lang="en-US" dirty="0" err="1"/>
              <a:t>sõltub</a:t>
            </a:r>
            <a:r>
              <a:rPr lang="en-US" dirty="0"/>
              <a:t> </a:t>
            </a:r>
            <a:r>
              <a:rPr lang="en-US" dirty="0" err="1"/>
              <a:t>kandjate</a:t>
            </a:r>
            <a:r>
              <a:rPr lang="en-US" dirty="0"/>
              <a:t> </a:t>
            </a:r>
            <a:r>
              <a:rPr lang="en-US" dirty="0" err="1"/>
              <a:t>tüübist</a:t>
            </a:r>
            <a:r>
              <a:rPr lang="en-US" dirty="0"/>
              <a:t> (</a:t>
            </a:r>
            <a:r>
              <a:rPr lang="en-US" dirty="0" err="1"/>
              <a:t>tootjapõhine</a:t>
            </a:r>
            <a:r>
              <a:rPr lang="en-US" dirty="0"/>
              <a:t>), aga ka </a:t>
            </a:r>
            <a:r>
              <a:rPr lang="en-US" dirty="0" err="1"/>
              <a:t>puhastusprotsessist</a:t>
            </a:r>
            <a:r>
              <a:rPr lang="en-US" dirty="0"/>
              <a:t> ja </a:t>
            </a:r>
            <a:r>
              <a:rPr lang="en-US" dirty="0" err="1"/>
              <a:t>sellest</a:t>
            </a:r>
            <a:r>
              <a:rPr lang="en-US" dirty="0"/>
              <a:t> </a:t>
            </a:r>
            <a:r>
              <a:rPr lang="en-US" dirty="0" err="1"/>
              <a:t>tulenevalt</a:t>
            </a:r>
            <a:r>
              <a:rPr lang="en-US" dirty="0"/>
              <a:t> </a:t>
            </a:r>
            <a:r>
              <a:rPr lang="en-US" dirty="0" err="1"/>
              <a:t>reaktori</a:t>
            </a:r>
            <a:r>
              <a:rPr lang="en-US" dirty="0"/>
              <a:t> </a:t>
            </a:r>
            <a:r>
              <a:rPr lang="en-US" dirty="0" err="1"/>
              <a:t>konfiguratsioonist</a:t>
            </a:r>
            <a:r>
              <a:rPr lang="en-US" dirty="0"/>
              <a:t>. </a:t>
            </a:r>
            <a:endParaRPr lang="et-EE" dirty="0"/>
          </a:p>
          <a:p>
            <a:r>
              <a:rPr lang="en-US" dirty="0" err="1"/>
              <a:t>Liigne</a:t>
            </a:r>
            <a:r>
              <a:rPr lang="en-US" dirty="0"/>
              <a:t> </a:t>
            </a:r>
            <a:r>
              <a:rPr lang="en-US" dirty="0" err="1"/>
              <a:t>osa</a:t>
            </a:r>
            <a:r>
              <a:rPr lang="en-US" dirty="0"/>
              <a:t> </a:t>
            </a:r>
            <a:r>
              <a:rPr lang="en-US" dirty="0" err="1"/>
              <a:t>biokilest</a:t>
            </a:r>
            <a:r>
              <a:rPr lang="en-US" dirty="0"/>
              <a:t> </a:t>
            </a:r>
            <a:r>
              <a:rPr lang="en-US" dirty="0" err="1"/>
              <a:t>irdub</a:t>
            </a:r>
            <a:r>
              <a:rPr lang="en-US" dirty="0"/>
              <a:t> </a:t>
            </a:r>
            <a:r>
              <a:rPr lang="en-US" dirty="0" err="1"/>
              <a:t>liikumise</a:t>
            </a:r>
            <a:r>
              <a:rPr lang="en-US" dirty="0"/>
              <a:t> </a:t>
            </a:r>
            <a:r>
              <a:rPr lang="en-US" dirty="0" err="1"/>
              <a:t>tulemusena</a:t>
            </a:r>
            <a:r>
              <a:rPr lang="en-US" dirty="0"/>
              <a:t> </a:t>
            </a:r>
            <a:r>
              <a:rPr lang="en-US" dirty="0" err="1"/>
              <a:t>ning</a:t>
            </a:r>
            <a:r>
              <a:rPr lang="en-US" dirty="0"/>
              <a:t> </a:t>
            </a:r>
            <a:r>
              <a:rPr lang="en-US" dirty="0" err="1"/>
              <a:t>nõnda</a:t>
            </a:r>
            <a:r>
              <a:rPr lang="en-US" dirty="0"/>
              <a:t> </a:t>
            </a:r>
            <a:r>
              <a:rPr lang="en-US" dirty="0" err="1"/>
              <a:t>säilib</a:t>
            </a:r>
            <a:r>
              <a:rPr lang="en-US" dirty="0"/>
              <a:t> </a:t>
            </a:r>
            <a:r>
              <a:rPr lang="en-US" dirty="0" err="1"/>
              <a:t>selle</a:t>
            </a:r>
            <a:r>
              <a:rPr lang="en-US" dirty="0"/>
              <a:t> </a:t>
            </a:r>
            <a:r>
              <a:rPr lang="en-US" dirty="0" err="1"/>
              <a:t>optimaalne</a:t>
            </a:r>
            <a:r>
              <a:rPr lang="en-US" dirty="0"/>
              <a:t> </a:t>
            </a:r>
            <a:r>
              <a:rPr lang="en-US" dirty="0" err="1"/>
              <a:t>paksus</a:t>
            </a:r>
            <a:r>
              <a:rPr lang="en-US" dirty="0"/>
              <a:t> </a:t>
            </a:r>
          </a:p>
          <a:p>
            <a:endParaRPr lang="en-US" dirty="0"/>
          </a:p>
        </p:txBody>
      </p:sp>
      <p:sp>
        <p:nvSpPr>
          <p:cNvPr id="3" name="Pealkiri 2">
            <a:extLst>
              <a:ext uri="{FF2B5EF4-FFF2-40B4-BE49-F238E27FC236}">
                <a16:creationId xmlns:a16="http://schemas.microsoft.com/office/drawing/2014/main" id="{DD11F9DA-0A80-F5F8-F907-A2C2D3BDEB17}"/>
              </a:ext>
            </a:extLst>
          </p:cNvPr>
          <p:cNvSpPr>
            <a:spLocks noGrp="1"/>
          </p:cNvSpPr>
          <p:nvPr>
            <p:ph type="title"/>
          </p:nvPr>
        </p:nvSpPr>
        <p:spPr/>
        <p:txBody>
          <a:bodyPr/>
          <a:lstStyle/>
          <a:p>
            <a:r>
              <a:rPr lang="en-US" dirty="0" err="1"/>
              <a:t>Heljuvtugimaterjaliga</a:t>
            </a:r>
            <a:r>
              <a:rPr lang="en-US" dirty="0"/>
              <a:t> biofilter</a:t>
            </a:r>
            <a:r>
              <a:rPr lang="et-EE" dirty="0"/>
              <a:t>, MBBR</a:t>
            </a:r>
            <a:endParaRPr lang="en-US" dirty="0"/>
          </a:p>
        </p:txBody>
      </p:sp>
    </p:spTree>
    <p:extLst>
      <p:ext uri="{BB962C8B-B14F-4D97-AF65-F5344CB8AC3E}">
        <p14:creationId xmlns:p14="http://schemas.microsoft.com/office/powerpoint/2010/main" val="14115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8E45A9C-F577-B173-F013-73D713B52E18}"/>
              </a:ext>
            </a:extLst>
          </p:cNvPr>
          <p:cNvSpPr>
            <a:spLocks noGrp="1"/>
          </p:cNvSpPr>
          <p:nvPr>
            <p:ph idx="1"/>
          </p:nvPr>
        </p:nvSpPr>
        <p:spPr/>
        <p:txBody>
          <a:bodyPr>
            <a:normAutofit fontScale="92500"/>
          </a:bodyPr>
          <a:lstStyle/>
          <a:p>
            <a:r>
              <a:rPr lang="et-EE" dirty="0"/>
              <a:t>Biokile (ingl </a:t>
            </a:r>
            <a:r>
              <a:rPr lang="et-EE" dirty="0" err="1"/>
              <a:t>biofilm</a:t>
            </a:r>
            <a:r>
              <a:rPr lang="et-EE" dirty="0"/>
              <a:t>) on mikroorganismide kooslus, mida ümbritseb limakiht ehk rakuväline </a:t>
            </a:r>
            <a:r>
              <a:rPr lang="et-EE" dirty="0" err="1"/>
              <a:t>polümeerne</a:t>
            </a:r>
            <a:r>
              <a:rPr lang="et-EE" dirty="0"/>
              <a:t> substraat (EPS). </a:t>
            </a:r>
          </a:p>
          <a:p>
            <a:r>
              <a:rPr lang="et-EE" dirty="0"/>
              <a:t>Biokile massist moodustavad 5−25% bakterid, ülejäänu on valdavalt EPS ja vesi. EPS moodustab mikroorganismide ümber kaitsva kihi, mis võimaldab neil omavahel kergemini seonduda ning pakub kaitset keskkonnatingimuste muutuste ning mürgiste ainete eest. </a:t>
            </a:r>
          </a:p>
          <a:p>
            <a:r>
              <a:rPr lang="et-EE" dirty="0"/>
              <a:t>Kui üksikbakter on tundlik keskkonnatingimuste muutustele, siis </a:t>
            </a:r>
            <a:r>
              <a:rPr lang="et-EE" dirty="0" err="1"/>
              <a:t>biokiles</a:t>
            </a:r>
            <a:r>
              <a:rPr lang="et-EE" dirty="0"/>
              <a:t> on ta märksa paremini kaitstud ning eri mikroorganismide koostoimel tekib selles (nt toitainete lagundamisel) sünergia. </a:t>
            </a:r>
          </a:p>
        </p:txBody>
      </p:sp>
      <p:sp>
        <p:nvSpPr>
          <p:cNvPr id="3" name="Pealkiri 2">
            <a:extLst>
              <a:ext uri="{FF2B5EF4-FFF2-40B4-BE49-F238E27FC236}">
                <a16:creationId xmlns:a16="http://schemas.microsoft.com/office/drawing/2014/main" id="{035F1058-E36B-BAC9-63DD-045139FAC7F5}"/>
              </a:ext>
            </a:extLst>
          </p:cNvPr>
          <p:cNvSpPr>
            <a:spLocks noGrp="1"/>
          </p:cNvSpPr>
          <p:nvPr>
            <p:ph type="title"/>
          </p:nvPr>
        </p:nvSpPr>
        <p:spPr/>
        <p:txBody>
          <a:bodyPr/>
          <a:lstStyle/>
          <a:p>
            <a:r>
              <a:rPr lang="et-EE" dirty="0"/>
              <a:t>Biokile</a:t>
            </a:r>
            <a:endParaRPr lang="en-US" dirty="0"/>
          </a:p>
        </p:txBody>
      </p:sp>
    </p:spTree>
    <p:extLst>
      <p:ext uri="{BB962C8B-B14F-4D97-AF65-F5344CB8AC3E}">
        <p14:creationId xmlns:p14="http://schemas.microsoft.com/office/powerpoint/2010/main" val="30663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1116B26-F60E-F4C3-1D63-D24C358A0921}"/>
              </a:ext>
            </a:extLst>
          </p:cNvPr>
          <p:cNvSpPr>
            <a:spLocks noGrp="1"/>
          </p:cNvSpPr>
          <p:nvPr>
            <p:ph idx="1"/>
          </p:nvPr>
        </p:nvSpPr>
        <p:spPr/>
        <p:txBody>
          <a:bodyPr>
            <a:normAutofit fontScale="92500" lnSpcReduction="10000"/>
          </a:bodyPr>
          <a:lstStyle/>
          <a:p>
            <a:r>
              <a:rPr lang="en-US" dirty="0" err="1"/>
              <a:t>Ujuvkandjate</a:t>
            </a:r>
            <a:r>
              <a:rPr lang="en-US" dirty="0"/>
              <a:t> </a:t>
            </a:r>
            <a:r>
              <a:rPr lang="en-US" dirty="0" err="1"/>
              <a:t>toimekindlusele</a:t>
            </a:r>
            <a:r>
              <a:rPr lang="en-US" dirty="0"/>
              <a:t> </a:t>
            </a:r>
            <a:r>
              <a:rPr lang="en-US" dirty="0" err="1"/>
              <a:t>avaldab</a:t>
            </a:r>
            <a:r>
              <a:rPr lang="en-US" dirty="0"/>
              <a:t> </a:t>
            </a:r>
            <a:r>
              <a:rPr lang="en-US" dirty="0" err="1"/>
              <a:t>olulist</a:t>
            </a:r>
            <a:r>
              <a:rPr lang="en-US" dirty="0"/>
              <a:t> </a:t>
            </a:r>
            <a:r>
              <a:rPr lang="en-US" dirty="0" err="1"/>
              <a:t>mõju</a:t>
            </a:r>
            <a:r>
              <a:rPr lang="en-US" dirty="0"/>
              <a:t> </a:t>
            </a:r>
            <a:r>
              <a:rPr lang="en-US" dirty="0" err="1"/>
              <a:t>reovee</a:t>
            </a:r>
            <a:r>
              <a:rPr lang="en-US" dirty="0"/>
              <a:t> </a:t>
            </a:r>
            <a:r>
              <a:rPr lang="en-US" dirty="0" err="1"/>
              <a:t>karedus</a:t>
            </a:r>
            <a:r>
              <a:rPr lang="en-US" dirty="0"/>
              <a:t>, </a:t>
            </a:r>
            <a:r>
              <a:rPr lang="en-US" dirty="0" err="1"/>
              <a:t>nt</a:t>
            </a:r>
            <a:r>
              <a:rPr lang="en-US" dirty="0"/>
              <a:t> CaCO</a:t>
            </a:r>
            <a:r>
              <a:rPr lang="en-US" baseline="-25000" dirty="0"/>
              <a:t>3</a:t>
            </a:r>
            <a:r>
              <a:rPr lang="en-US" dirty="0"/>
              <a:t>-sisaldus: CaCO</a:t>
            </a:r>
            <a:r>
              <a:rPr lang="en-US" baseline="-25000" dirty="0"/>
              <a:t>3</a:t>
            </a:r>
            <a:r>
              <a:rPr lang="en-US" dirty="0"/>
              <a:t> </a:t>
            </a:r>
            <a:r>
              <a:rPr lang="en-US" dirty="0" err="1"/>
              <a:t>hakkab</a:t>
            </a:r>
            <a:r>
              <a:rPr lang="en-US" dirty="0"/>
              <a:t> </a:t>
            </a:r>
            <a:r>
              <a:rPr lang="en-US" dirty="0" err="1"/>
              <a:t>kandjatele</a:t>
            </a:r>
            <a:r>
              <a:rPr lang="en-US" dirty="0"/>
              <a:t> </a:t>
            </a:r>
            <a:r>
              <a:rPr lang="en-US" dirty="0" err="1"/>
              <a:t>kinnituma</a:t>
            </a:r>
            <a:r>
              <a:rPr lang="en-US" dirty="0"/>
              <a:t> </a:t>
            </a:r>
            <a:r>
              <a:rPr lang="en-US" dirty="0" err="1"/>
              <a:t>ning</a:t>
            </a:r>
            <a:r>
              <a:rPr lang="en-US" dirty="0"/>
              <a:t> </a:t>
            </a:r>
            <a:r>
              <a:rPr lang="en-US" dirty="0" err="1"/>
              <a:t>muudab</a:t>
            </a:r>
            <a:r>
              <a:rPr lang="en-US" dirty="0"/>
              <a:t> </a:t>
            </a:r>
            <a:r>
              <a:rPr lang="en-US" dirty="0" err="1"/>
              <a:t>nad</a:t>
            </a:r>
            <a:r>
              <a:rPr lang="en-US" dirty="0"/>
              <a:t> </a:t>
            </a:r>
            <a:r>
              <a:rPr lang="en-US" dirty="0" err="1"/>
              <a:t>ajapikku</a:t>
            </a:r>
            <a:r>
              <a:rPr lang="en-US" dirty="0"/>
              <a:t> </a:t>
            </a:r>
            <a:r>
              <a:rPr lang="en-US" dirty="0" err="1"/>
              <a:t>raskemaks</a:t>
            </a:r>
            <a:r>
              <a:rPr lang="en-US" dirty="0"/>
              <a:t>, </a:t>
            </a:r>
            <a:r>
              <a:rPr lang="en-US" dirty="0" err="1"/>
              <a:t>mistõttu</a:t>
            </a:r>
            <a:r>
              <a:rPr lang="en-US" dirty="0"/>
              <a:t> need </a:t>
            </a:r>
            <a:r>
              <a:rPr lang="en-US" dirty="0" err="1"/>
              <a:t>võivad</a:t>
            </a:r>
            <a:r>
              <a:rPr lang="en-US" dirty="0"/>
              <a:t> </a:t>
            </a:r>
            <a:r>
              <a:rPr lang="en-US" dirty="0" err="1"/>
              <a:t>hakata</a:t>
            </a:r>
            <a:r>
              <a:rPr lang="en-US" dirty="0"/>
              <a:t> </a:t>
            </a:r>
            <a:r>
              <a:rPr lang="en-US" dirty="0" err="1"/>
              <a:t>põhja</a:t>
            </a:r>
            <a:r>
              <a:rPr lang="en-US" dirty="0"/>
              <a:t> </a:t>
            </a:r>
            <a:r>
              <a:rPr lang="en-US" dirty="0" err="1"/>
              <a:t>vajuma</a:t>
            </a:r>
            <a:r>
              <a:rPr lang="en-US" dirty="0"/>
              <a:t>. </a:t>
            </a:r>
            <a:r>
              <a:rPr lang="en-US" dirty="0" err="1"/>
              <a:t>Seetõttu</a:t>
            </a:r>
            <a:r>
              <a:rPr lang="en-US" dirty="0"/>
              <a:t> </a:t>
            </a:r>
            <a:r>
              <a:rPr lang="en-US" dirty="0" err="1"/>
              <a:t>ei</a:t>
            </a:r>
            <a:r>
              <a:rPr lang="en-US" dirty="0"/>
              <a:t> ole </a:t>
            </a:r>
            <a:r>
              <a:rPr lang="en-US" dirty="0" err="1"/>
              <a:t>soovitatav</a:t>
            </a:r>
            <a:r>
              <a:rPr lang="en-US" dirty="0"/>
              <a:t> </a:t>
            </a:r>
            <a:r>
              <a:rPr lang="en-US" dirty="0" err="1"/>
              <a:t>kasutada</a:t>
            </a:r>
            <a:r>
              <a:rPr lang="en-US" dirty="0"/>
              <a:t> </a:t>
            </a:r>
            <a:r>
              <a:rPr lang="en-US" dirty="0" err="1"/>
              <a:t>heljuvkandjasüsteeme</a:t>
            </a:r>
            <a:r>
              <a:rPr lang="en-US" dirty="0"/>
              <a:t>, </a:t>
            </a:r>
            <a:r>
              <a:rPr lang="en-US" dirty="0" err="1"/>
              <a:t>kui</a:t>
            </a:r>
            <a:r>
              <a:rPr lang="en-US" dirty="0"/>
              <a:t> </a:t>
            </a:r>
            <a:r>
              <a:rPr lang="en-US" dirty="0" err="1"/>
              <a:t>reovee</a:t>
            </a:r>
            <a:r>
              <a:rPr lang="en-US" dirty="0"/>
              <a:t> CaCO</a:t>
            </a:r>
            <a:r>
              <a:rPr lang="en-US" baseline="-25000" dirty="0"/>
              <a:t>3</a:t>
            </a:r>
            <a:r>
              <a:rPr lang="en-US" dirty="0"/>
              <a:t>-sisaldus on </a:t>
            </a:r>
            <a:r>
              <a:rPr lang="en-US" dirty="0" err="1"/>
              <a:t>üle</a:t>
            </a:r>
            <a:r>
              <a:rPr lang="en-US" dirty="0"/>
              <a:t> 200 mg/l. </a:t>
            </a:r>
            <a:endParaRPr lang="et-EE" dirty="0"/>
          </a:p>
          <a:p>
            <a:r>
              <a:rPr lang="et-EE" dirty="0"/>
              <a:t> Võrreldes aktiivmudapuhastusega peab vee hapnikusisaldus reaktoris olema märkimisväärselt suurem (tavapärane vahemik 3−7 mgO</a:t>
            </a:r>
            <a:r>
              <a:rPr lang="et-EE" baseline="-25000" dirty="0"/>
              <a:t>2</a:t>
            </a:r>
            <a:r>
              <a:rPr lang="et-EE" dirty="0"/>
              <a:t>/l. Suurem õhumull on vajalik ühelt poolt heljuvkandja piisavaks segamiseks, teiselt poolt peab süsteem olema võimalikult hooldusvaba, sest mahuti tühjendamine (ka </a:t>
            </a:r>
            <a:r>
              <a:rPr lang="et-EE" dirty="0" err="1"/>
              <a:t>biokile</a:t>
            </a:r>
            <a:r>
              <a:rPr lang="et-EE" dirty="0"/>
              <a:t> kõrvaldamine) on väga aeganõudev tegevus, mille käigus võib </a:t>
            </a:r>
            <a:r>
              <a:rPr lang="et-EE" dirty="0" err="1"/>
              <a:t>biokile</a:t>
            </a:r>
            <a:r>
              <a:rPr lang="et-EE" dirty="0"/>
              <a:t> osaliselt kandjatel lahti kooruda. </a:t>
            </a:r>
          </a:p>
          <a:p>
            <a:endParaRPr lang="en-US" dirty="0"/>
          </a:p>
        </p:txBody>
      </p:sp>
      <p:sp>
        <p:nvSpPr>
          <p:cNvPr id="3" name="Pealkiri 2">
            <a:extLst>
              <a:ext uri="{FF2B5EF4-FFF2-40B4-BE49-F238E27FC236}">
                <a16:creationId xmlns:a16="http://schemas.microsoft.com/office/drawing/2014/main" id="{9F6F0E21-DC13-002C-C628-28A84D556AE6}"/>
              </a:ext>
            </a:extLst>
          </p:cNvPr>
          <p:cNvSpPr>
            <a:spLocks noGrp="1"/>
          </p:cNvSpPr>
          <p:nvPr>
            <p:ph type="title"/>
          </p:nvPr>
        </p:nvSpPr>
        <p:spPr/>
        <p:txBody>
          <a:bodyPr/>
          <a:lstStyle/>
          <a:p>
            <a:r>
              <a:rPr lang="et-EE" dirty="0"/>
              <a:t>MBBR</a:t>
            </a:r>
            <a:endParaRPr lang="en-US" dirty="0"/>
          </a:p>
        </p:txBody>
      </p:sp>
    </p:spTree>
    <p:extLst>
      <p:ext uri="{BB962C8B-B14F-4D97-AF65-F5344CB8AC3E}">
        <p14:creationId xmlns:p14="http://schemas.microsoft.com/office/powerpoint/2010/main" val="389821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EEE350B9-9656-03AF-08B8-0172B4733665}"/>
              </a:ext>
            </a:extLst>
          </p:cNvPr>
          <p:cNvSpPr>
            <a:spLocks noGrp="1"/>
          </p:cNvSpPr>
          <p:nvPr>
            <p:ph type="title"/>
          </p:nvPr>
        </p:nvSpPr>
        <p:spPr/>
        <p:txBody>
          <a:bodyPr/>
          <a:lstStyle/>
          <a:p>
            <a:r>
              <a:rPr lang="et-EE" dirty="0"/>
              <a:t>MBBR – orgaanilise aine kõrvaldamine</a:t>
            </a:r>
            <a:endParaRPr lang="en-US" dirty="0"/>
          </a:p>
        </p:txBody>
      </p:sp>
      <p:pic>
        <p:nvPicPr>
          <p:cNvPr id="4" name="Picture 7" descr="A screenshot of a video game&#10;&#10;Description automatically generated">
            <a:extLst>
              <a:ext uri="{FF2B5EF4-FFF2-40B4-BE49-F238E27FC236}">
                <a16:creationId xmlns:a16="http://schemas.microsoft.com/office/drawing/2014/main" id="{79EA4898-A3FE-BF4C-5303-A2C985EC68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4517" y="1825625"/>
            <a:ext cx="8222966" cy="4351338"/>
          </a:xfrm>
          <a:prstGeom prst="rect">
            <a:avLst/>
          </a:prstGeom>
          <a:noFill/>
        </p:spPr>
      </p:pic>
    </p:spTree>
    <p:extLst>
      <p:ext uri="{BB962C8B-B14F-4D97-AF65-F5344CB8AC3E}">
        <p14:creationId xmlns:p14="http://schemas.microsoft.com/office/powerpoint/2010/main" val="414728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07D4BAB2-7723-D189-0D9C-51B3F4BD247C}"/>
              </a:ext>
            </a:extLst>
          </p:cNvPr>
          <p:cNvSpPr>
            <a:spLocks noGrp="1"/>
          </p:cNvSpPr>
          <p:nvPr>
            <p:ph type="title"/>
          </p:nvPr>
        </p:nvSpPr>
        <p:spPr/>
        <p:txBody>
          <a:bodyPr/>
          <a:lstStyle/>
          <a:p>
            <a:r>
              <a:rPr lang="et-EE" dirty="0"/>
              <a:t>MBBR – lämmastiku kõrvaldamine</a:t>
            </a:r>
            <a:endParaRPr lang="en-US" dirty="0"/>
          </a:p>
        </p:txBody>
      </p:sp>
      <p:pic>
        <p:nvPicPr>
          <p:cNvPr id="4" name="Picture 6" descr="A screenshot of a video game&#10;&#10;Description automatically generated">
            <a:extLst>
              <a:ext uri="{FF2B5EF4-FFF2-40B4-BE49-F238E27FC236}">
                <a16:creationId xmlns:a16="http://schemas.microsoft.com/office/drawing/2014/main" id="{845B3D2D-DF46-235C-9541-239B3CCB1A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87939" y="1825625"/>
            <a:ext cx="7416122" cy="4351338"/>
          </a:xfrm>
          <a:prstGeom prst="rect">
            <a:avLst/>
          </a:prstGeom>
          <a:noFill/>
        </p:spPr>
      </p:pic>
    </p:spTree>
    <p:extLst>
      <p:ext uri="{BB962C8B-B14F-4D97-AF65-F5344CB8AC3E}">
        <p14:creationId xmlns:p14="http://schemas.microsoft.com/office/powerpoint/2010/main" val="199143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8CD21EB5-7425-A5B9-74EE-C1167A25183D}"/>
              </a:ext>
            </a:extLst>
          </p:cNvPr>
          <p:cNvSpPr>
            <a:spLocks noGrp="1"/>
          </p:cNvSpPr>
          <p:nvPr>
            <p:ph idx="1"/>
          </p:nvPr>
        </p:nvSpPr>
        <p:spPr/>
        <p:txBody>
          <a:bodyPr>
            <a:normAutofit fontScale="85000" lnSpcReduction="10000"/>
          </a:bodyPr>
          <a:lstStyle/>
          <a:p>
            <a:r>
              <a:rPr lang="et-EE" dirty="0"/>
              <a:t>Hübriidsüsteem on aktiivmuda- ja </a:t>
            </a:r>
            <a:r>
              <a:rPr lang="et-EE" dirty="0" err="1"/>
              <a:t>biokiletehnoloogia</a:t>
            </a:r>
            <a:r>
              <a:rPr lang="et-EE" dirty="0"/>
              <a:t> kombinatsioon. </a:t>
            </a:r>
          </a:p>
          <a:p>
            <a:r>
              <a:rPr lang="en-US" dirty="0" err="1"/>
              <a:t>Tavapäraselt</a:t>
            </a:r>
            <a:r>
              <a:rPr lang="en-US" dirty="0"/>
              <a:t> </a:t>
            </a:r>
            <a:r>
              <a:rPr lang="en-US" dirty="0" err="1"/>
              <a:t>kavandatakse</a:t>
            </a:r>
            <a:r>
              <a:rPr lang="en-US" dirty="0"/>
              <a:t> </a:t>
            </a:r>
            <a:r>
              <a:rPr lang="en-US" dirty="0" err="1"/>
              <a:t>hübriidsüsteemid</a:t>
            </a:r>
            <a:r>
              <a:rPr lang="en-US" dirty="0"/>
              <a:t> </a:t>
            </a:r>
            <a:r>
              <a:rPr lang="en-US" dirty="0" err="1"/>
              <a:t>nõnda</a:t>
            </a:r>
            <a:r>
              <a:rPr lang="en-US" dirty="0"/>
              <a:t>, et </a:t>
            </a:r>
            <a:r>
              <a:rPr lang="en-US" dirty="0" err="1"/>
              <a:t>orgaanilise</a:t>
            </a:r>
            <a:r>
              <a:rPr lang="en-US" dirty="0"/>
              <a:t> </a:t>
            </a:r>
            <a:r>
              <a:rPr lang="en-US" dirty="0" err="1"/>
              <a:t>aine</a:t>
            </a:r>
            <a:r>
              <a:rPr lang="en-US" dirty="0"/>
              <a:t> </a:t>
            </a:r>
            <a:r>
              <a:rPr lang="en-US" dirty="0" err="1"/>
              <a:t>ärastus</a:t>
            </a:r>
            <a:r>
              <a:rPr lang="en-US" dirty="0"/>
              <a:t> ja </a:t>
            </a:r>
            <a:r>
              <a:rPr lang="en-US" dirty="0" err="1"/>
              <a:t>denitrifikatsioon</a:t>
            </a:r>
            <a:r>
              <a:rPr lang="en-US" dirty="0"/>
              <a:t> (</a:t>
            </a:r>
            <a:r>
              <a:rPr lang="en-US" dirty="0" err="1"/>
              <a:t>ehk</a:t>
            </a:r>
            <a:r>
              <a:rPr lang="en-US" dirty="0"/>
              <a:t> </a:t>
            </a:r>
            <a:r>
              <a:rPr lang="en-US" dirty="0" err="1"/>
              <a:t>heterotroofsed</a:t>
            </a:r>
            <a:r>
              <a:rPr lang="en-US" dirty="0"/>
              <a:t> </a:t>
            </a:r>
            <a:r>
              <a:rPr lang="en-US" dirty="0" err="1"/>
              <a:t>protsessid</a:t>
            </a:r>
            <a:r>
              <a:rPr lang="en-US" dirty="0"/>
              <a:t>) </a:t>
            </a:r>
            <a:r>
              <a:rPr lang="en-US" dirty="0" err="1"/>
              <a:t>toimuvad</a:t>
            </a:r>
            <a:r>
              <a:rPr lang="en-US" dirty="0"/>
              <a:t> </a:t>
            </a:r>
            <a:r>
              <a:rPr lang="en-US" dirty="0" err="1"/>
              <a:t>aktiivmudas</a:t>
            </a:r>
            <a:r>
              <a:rPr lang="en-US" dirty="0"/>
              <a:t> </a:t>
            </a:r>
            <a:r>
              <a:rPr lang="en-US" dirty="0" err="1"/>
              <a:t>ning</a:t>
            </a:r>
            <a:r>
              <a:rPr lang="en-US" dirty="0"/>
              <a:t> </a:t>
            </a:r>
            <a:r>
              <a:rPr lang="en-US" dirty="0" err="1"/>
              <a:t>nitrifikatsioon</a:t>
            </a:r>
            <a:r>
              <a:rPr lang="en-US" dirty="0"/>
              <a:t> </a:t>
            </a:r>
            <a:r>
              <a:rPr lang="en-US" dirty="0" err="1"/>
              <a:t>biokilekandjatel</a:t>
            </a:r>
            <a:r>
              <a:rPr lang="en-US" dirty="0"/>
              <a:t>.</a:t>
            </a:r>
            <a:endParaRPr lang="et-EE" dirty="0"/>
          </a:p>
          <a:p>
            <a:r>
              <a:rPr lang="en-US" dirty="0" err="1"/>
              <a:t>Aktiivmuda</a:t>
            </a:r>
            <a:r>
              <a:rPr lang="en-US" dirty="0"/>
              <a:t> </a:t>
            </a:r>
            <a:r>
              <a:rPr lang="en-US" dirty="0" err="1"/>
              <a:t>vanuseks</a:t>
            </a:r>
            <a:r>
              <a:rPr lang="en-US" dirty="0"/>
              <a:t> </a:t>
            </a:r>
            <a:r>
              <a:rPr lang="en-US" dirty="0" err="1"/>
              <a:t>dimensioneeritakse</a:t>
            </a:r>
            <a:r>
              <a:rPr lang="en-US" dirty="0"/>
              <a:t> ca 2–5 </a:t>
            </a:r>
            <a:r>
              <a:rPr lang="en-US" dirty="0" err="1"/>
              <a:t>päeva</a:t>
            </a:r>
            <a:r>
              <a:rPr lang="en-US" dirty="0"/>
              <a:t>, mis on </a:t>
            </a:r>
            <a:r>
              <a:rPr lang="en-US" dirty="0" err="1"/>
              <a:t>ideaalne</a:t>
            </a:r>
            <a:r>
              <a:rPr lang="en-US" dirty="0"/>
              <a:t> ka </a:t>
            </a:r>
            <a:r>
              <a:rPr lang="en-US" dirty="0" err="1"/>
              <a:t>tõhustatud</a:t>
            </a:r>
            <a:r>
              <a:rPr lang="en-US" dirty="0"/>
              <a:t> </a:t>
            </a:r>
            <a:r>
              <a:rPr lang="en-US" dirty="0" err="1"/>
              <a:t>bioloogilise</a:t>
            </a:r>
            <a:r>
              <a:rPr lang="en-US" dirty="0"/>
              <a:t> </a:t>
            </a:r>
            <a:r>
              <a:rPr lang="en-US" dirty="0" err="1"/>
              <a:t>fosforiärastuse</a:t>
            </a:r>
            <a:r>
              <a:rPr lang="en-US" dirty="0"/>
              <a:t> </a:t>
            </a:r>
            <a:r>
              <a:rPr lang="en-US" dirty="0" err="1"/>
              <a:t>tehnoloogia</a:t>
            </a:r>
            <a:r>
              <a:rPr lang="en-US" dirty="0"/>
              <a:t> </a:t>
            </a:r>
            <a:r>
              <a:rPr lang="en-US" dirty="0" err="1"/>
              <a:t>rakendamiseks</a:t>
            </a:r>
            <a:r>
              <a:rPr lang="en-US" dirty="0"/>
              <a:t>.</a:t>
            </a:r>
            <a:endParaRPr lang="et-EE" dirty="0"/>
          </a:p>
          <a:p>
            <a:r>
              <a:rPr lang="en-US" dirty="0" err="1"/>
              <a:t>Kandjad</a:t>
            </a:r>
            <a:r>
              <a:rPr lang="en-US" dirty="0"/>
              <a:t> on </a:t>
            </a:r>
            <a:r>
              <a:rPr lang="en-US" dirty="0" err="1"/>
              <a:t>kinnitatud</a:t>
            </a:r>
            <a:r>
              <a:rPr lang="en-US" dirty="0"/>
              <a:t> </a:t>
            </a:r>
            <a:r>
              <a:rPr lang="en-US" dirty="0" err="1"/>
              <a:t>nitrifitseerivatesse</a:t>
            </a:r>
            <a:r>
              <a:rPr lang="en-US" dirty="0"/>
              <a:t> </a:t>
            </a:r>
            <a:r>
              <a:rPr lang="en-US" dirty="0" err="1"/>
              <a:t>tsoonidesse</a:t>
            </a:r>
            <a:r>
              <a:rPr lang="en-US" dirty="0"/>
              <a:t> </a:t>
            </a:r>
            <a:r>
              <a:rPr lang="en-US" dirty="0" err="1"/>
              <a:t>ning</a:t>
            </a:r>
            <a:r>
              <a:rPr lang="en-US" dirty="0"/>
              <a:t> </a:t>
            </a:r>
            <a:r>
              <a:rPr lang="et-EE" dirty="0"/>
              <a:t>a</a:t>
            </a:r>
            <a:r>
              <a:rPr lang="en-US" dirty="0" err="1"/>
              <a:t>ktiivmuda</a:t>
            </a:r>
            <a:r>
              <a:rPr lang="en-US" dirty="0"/>
              <a:t> </a:t>
            </a:r>
            <a:r>
              <a:rPr lang="en-US" dirty="0" err="1"/>
              <a:t>liigub</a:t>
            </a:r>
            <a:r>
              <a:rPr lang="en-US" dirty="0"/>
              <a:t> </a:t>
            </a:r>
            <a:r>
              <a:rPr lang="en-US" dirty="0" err="1"/>
              <a:t>läbi</a:t>
            </a:r>
            <a:r>
              <a:rPr lang="en-US" dirty="0"/>
              <a:t> </a:t>
            </a:r>
            <a:r>
              <a:rPr lang="en-US" dirty="0" err="1"/>
              <a:t>terve</a:t>
            </a:r>
            <a:r>
              <a:rPr lang="en-US" dirty="0"/>
              <a:t> </a:t>
            </a:r>
            <a:r>
              <a:rPr lang="en-US" dirty="0" err="1"/>
              <a:t>süsteemi</a:t>
            </a:r>
            <a:r>
              <a:rPr lang="en-US" dirty="0"/>
              <a:t>. </a:t>
            </a:r>
            <a:endParaRPr lang="et-EE" dirty="0"/>
          </a:p>
          <a:p>
            <a:r>
              <a:rPr lang="en-US" dirty="0" err="1"/>
              <a:t>Kuigi</a:t>
            </a:r>
            <a:r>
              <a:rPr lang="en-US" dirty="0"/>
              <a:t> </a:t>
            </a:r>
            <a:r>
              <a:rPr lang="en-US" dirty="0" err="1"/>
              <a:t>aktiivmuda</a:t>
            </a:r>
            <a:r>
              <a:rPr lang="en-US" dirty="0"/>
              <a:t> </a:t>
            </a:r>
            <a:r>
              <a:rPr lang="en-US" dirty="0" err="1"/>
              <a:t>suhtes</a:t>
            </a:r>
            <a:r>
              <a:rPr lang="en-US" dirty="0"/>
              <a:t> </a:t>
            </a:r>
            <a:r>
              <a:rPr lang="en-US" dirty="0" err="1"/>
              <a:t>difusioon</a:t>
            </a:r>
            <a:r>
              <a:rPr lang="en-US" dirty="0"/>
              <a:t> </a:t>
            </a:r>
            <a:r>
              <a:rPr lang="en-US" dirty="0" err="1"/>
              <a:t>ei</a:t>
            </a:r>
            <a:r>
              <a:rPr lang="en-US" dirty="0"/>
              <a:t> </a:t>
            </a:r>
            <a:r>
              <a:rPr lang="en-US" dirty="0" err="1"/>
              <a:t>mõju</a:t>
            </a:r>
            <a:r>
              <a:rPr lang="en-US" dirty="0"/>
              <a:t>, </a:t>
            </a:r>
            <a:r>
              <a:rPr lang="en-US" dirty="0" err="1"/>
              <a:t>siis</a:t>
            </a:r>
            <a:r>
              <a:rPr lang="en-US" dirty="0"/>
              <a:t> vee </a:t>
            </a:r>
            <a:r>
              <a:rPr lang="en-US" dirty="0" err="1"/>
              <a:t>hapniku¬sisaldus</a:t>
            </a:r>
            <a:r>
              <a:rPr lang="en-US" dirty="0"/>
              <a:t> </a:t>
            </a:r>
            <a:r>
              <a:rPr lang="en-US" dirty="0" err="1"/>
              <a:t>peab</a:t>
            </a:r>
            <a:r>
              <a:rPr lang="en-US" dirty="0"/>
              <a:t> </a:t>
            </a:r>
            <a:r>
              <a:rPr lang="en-US" dirty="0" err="1"/>
              <a:t>olema</a:t>
            </a:r>
            <a:r>
              <a:rPr lang="en-US" dirty="0"/>
              <a:t> </a:t>
            </a:r>
            <a:r>
              <a:rPr lang="en-US" dirty="0" err="1"/>
              <a:t>selline</a:t>
            </a:r>
            <a:r>
              <a:rPr lang="en-US" dirty="0"/>
              <a:t>, et </a:t>
            </a:r>
            <a:r>
              <a:rPr lang="en-US" dirty="0" err="1"/>
              <a:t>biokilekandjate</a:t>
            </a:r>
            <a:r>
              <a:rPr lang="en-US" dirty="0"/>
              <a:t> </a:t>
            </a:r>
            <a:r>
              <a:rPr lang="en-US" dirty="0" err="1"/>
              <a:t>tsoonis</a:t>
            </a:r>
            <a:r>
              <a:rPr lang="en-US" dirty="0"/>
              <a:t> </a:t>
            </a:r>
            <a:r>
              <a:rPr lang="en-US" dirty="0" err="1"/>
              <a:t>oleks</a:t>
            </a:r>
            <a:r>
              <a:rPr lang="en-US" dirty="0"/>
              <a:t> </a:t>
            </a:r>
            <a:r>
              <a:rPr lang="en-US" dirty="0" err="1"/>
              <a:t>tagatud</a:t>
            </a:r>
            <a:r>
              <a:rPr lang="en-US" dirty="0"/>
              <a:t> </a:t>
            </a:r>
            <a:r>
              <a:rPr lang="en-US" dirty="0" err="1"/>
              <a:t>vajaliku</a:t>
            </a:r>
            <a:r>
              <a:rPr lang="en-US" dirty="0"/>
              <a:t> </a:t>
            </a:r>
            <a:r>
              <a:rPr lang="en-US" dirty="0" err="1"/>
              <a:t>suurusega</a:t>
            </a:r>
            <a:r>
              <a:rPr lang="en-US" dirty="0"/>
              <a:t> </a:t>
            </a:r>
            <a:r>
              <a:rPr lang="en-US" dirty="0" err="1"/>
              <a:t>lahustunud</a:t>
            </a:r>
            <a:r>
              <a:rPr lang="en-US" dirty="0"/>
              <a:t> </a:t>
            </a:r>
            <a:r>
              <a:rPr lang="en-US" dirty="0" err="1"/>
              <a:t>hapniku</a:t>
            </a:r>
            <a:r>
              <a:rPr lang="en-US" dirty="0"/>
              <a:t> </a:t>
            </a:r>
            <a:r>
              <a:rPr lang="en-US" dirty="0" err="1"/>
              <a:t>sisaldus</a:t>
            </a:r>
            <a:r>
              <a:rPr lang="en-US" dirty="0"/>
              <a:t> (ca 6 mg/lO</a:t>
            </a:r>
            <a:r>
              <a:rPr lang="en-US" baseline="-25000" dirty="0"/>
              <a:t>2</a:t>
            </a:r>
            <a:r>
              <a:rPr lang="en-US" dirty="0"/>
              <a:t>) </a:t>
            </a:r>
          </a:p>
          <a:p>
            <a:endParaRPr lang="en-US" dirty="0"/>
          </a:p>
        </p:txBody>
      </p:sp>
      <p:sp>
        <p:nvSpPr>
          <p:cNvPr id="3" name="Pealkiri 2">
            <a:extLst>
              <a:ext uri="{FF2B5EF4-FFF2-40B4-BE49-F238E27FC236}">
                <a16:creationId xmlns:a16="http://schemas.microsoft.com/office/drawing/2014/main" id="{143553A0-D66B-18D0-CF75-991178573ECE}"/>
              </a:ext>
            </a:extLst>
          </p:cNvPr>
          <p:cNvSpPr>
            <a:spLocks noGrp="1"/>
          </p:cNvSpPr>
          <p:nvPr>
            <p:ph type="title"/>
          </p:nvPr>
        </p:nvSpPr>
        <p:spPr/>
        <p:txBody>
          <a:bodyPr/>
          <a:lstStyle/>
          <a:p>
            <a:r>
              <a:rPr lang="et-EE" dirty="0"/>
              <a:t>Hübriidsüsteemid</a:t>
            </a:r>
            <a:endParaRPr lang="en-US" dirty="0"/>
          </a:p>
        </p:txBody>
      </p:sp>
    </p:spTree>
    <p:extLst>
      <p:ext uri="{BB962C8B-B14F-4D97-AF65-F5344CB8AC3E}">
        <p14:creationId xmlns:p14="http://schemas.microsoft.com/office/powerpoint/2010/main" val="92213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A1FAACAD-8E7A-95A9-90C7-74F0E9A73D56}"/>
              </a:ext>
            </a:extLst>
          </p:cNvPr>
          <p:cNvSpPr>
            <a:spLocks noGrp="1"/>
          </p:cNvSpPr>
          <p:nvPr>
            <p:ph type="title"/>
          </p:nvPr>
        </p:nvSpPr>
        <p:spPr/>
        <p:txBody>
          <a:bodyPr/>
          <a:lstStyle/>
          <a:p>
            <a:r>
              <a:rPr lang="et-EE" dirty="0"/>
              <a:t>Hübriidsüsteemid</a:t>
            </a:r>
            <a:endParaRPr lang="en-US" dirty="0"/>
          </a:p>
        </p:txBody>
      </p:sp>
      <p:pic>
        <p:nvPicPr>
          <p:cNvPr id="4" name="Picture 10" descr="A diagram of a flowchart&#10;&#10;Description automatically generated">
            <a:extLst>
              <a:ext uri="{FF2B5EF4-FFF2-40B4-BE49-F238E27FC236}">
                <a16:creationId xmlns:a16="http://schemas.microsoft.com/office/drawing/2014/main" id="{BC15E666-B200-0177-B491-734599BD3D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8926" y="1322649"/>
            <a:ext cx="6864691" cy="4212701"/>
          </a:xfrm>
          <a:prstGeom prst="rect">
            <a:avLst/>
          </a:prstGeom>
          <a:noFill/>
        </p:spPr>
      </p:pic>
      <p:sp>
        <p:nvSpPr>
          <p:cNvPr id="5" name="TextBox 4">
            <a:extLst>
              <a:ext uri="{FF2B5EF4-FFF2-40B4-BE49-F238E27FC236}">
                <a16:creationId xmlns:a16="http://schemas.microsoft.com/office/drawing/2014/main" id="{5AD08DCA-B33E-4B35-872F-E8A4FED17E2E}"/>
              </a:ext>
            </a:extLst>
          </p:cNvPr>
          <p:cNvSpPr txBox="1"/>
          <p:nvPr/>
        </p:nvSpPr>
        <p:spPr>
          <a:xfrm>
            <a:off x="838200" y="5655062"/>
            <a:ext cx="9977582" cy="1200329"/>
          </a:xfrm>
          <a:prstGeom prst="rect">
            <a:avLst/>
          </a:prstGeom>
          <a:noFill/>
        </p:spPr>
        <p:txBody>
          <a:bodyPr wrap="square" rtlCol="0">
            <a:spAutoFit/>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 – sundõhustuse ja aktiivmuda tagastusega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nõrgbiofilter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 –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nõrgbiofilter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sellele järgnev aktiivmudasüsteem; c – heljuvkandja ja sellele järgnev aktiivmudasüsteem; d – nöörkandja koos aktiivmudaga ühises reaktoris; e – fikseeritud kandja koos aktiivmudaga ühises reaktoris; f – heljuvkandja koos aktiivmudaga ühises reaktoris </a:t>
            </a:r>
            <a:endParaRPr lang="en-US" dirty="0"/>
          </a:p>
        </p:txBody>
      </p:sp>
    </p:spTree>
    <p:extLst>
      <p:ext uri="{BB962C8B-B14F-4D97-AF65-F5344CB8AC3E}">
        <p14:creationId xmlns:p14="http://schemas.microsoft.com/office/powerpoint/2010/main" val="33782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4EC4805-D9A3-FDBE-28BE-D724BE9A5242}"/>
              </a:ext>
            </a:extLst>
          </p:cNvPr>
          <p:cNvSpPr>
            <a:spLocks noGrp="1"/>
          </p:cNvSpPr>
          <p:nvPr>
            <p:ph idx="1"/>
          </p:nvPr>
        </p:nvSpPr>
        <p:spPr/>
        <p:txBody>
          <a:bodyPr/>
          <a:lstStyle/>
          <a:p>
            <a:r>
              <a:rPr lang="et-EE" dirty="0"/>
              <a:t>B</a:t>
            </a:r>
            <a:r>
              <a:rPr lang="en-US" dirty="0" err="1"/>
              <a:t>iokilesüsteemides</a:t>
            </a:r>
            <a:r>
              <a:rPr lang="en-US" dirty="0"/>
              <a:t> </a:t>
            </a:r>
            <a:r>
              <a:rPr lang="en-US" dirty="0" err="1"/>
              <a:t>piirab</a:t>
            </a:r>
            <a:r>
              <a:rPr lang="en-US" dirty="0"/>
              <a:t> </a:t>
            </a:r>
            <a:r>
              <a:rPr lang="en-US" dirty="0" err="1"/>
              <a:t>toitainete</a:t>
            </a:r>
            <a:r>
              <a:rPr lang="en-US" dirty="0"/>
              <a:t> </a:t>
            </a:r>
            <a:r>
              <a:rPr lang="en-US" dirty="0" err="1"/>
              <a:t>kättesaadavust</a:t>
            </a:r>
            <a:r>
              <a:rPr lang="en-US" dirty="0"/>
              <a:t> ja </a:t>
            </a:r>
            <a:r>
              <a:rPr lang="en-US" dirty="0" err="1"/>
              <a:t>nende</a:t>
            </a:r>
            <a:r>
              <a:rPr lang="en-US" dirty="0"/>
              <a:t> </a:t>
            </a:r>
            <a:r>
              <a:rPr lang="en-US" dirty="0" err="1"/>
              <a:t>jõudmist</a:t>
            </a:r>
            <a:r>
              <a:rPr lang="en-US" dirty="0"/>
              <a:t> </a:t>
            </a:r>
            <a:r>
              <a:rPr lang="en-US" dirty="0" err="1"/>
              <a:t>mikroorganismideni</a:t>
            </a:r>
            <a:r>
              <a:rPr lang="en-US" dirty="0"/>
              <a:t> </a:t>
            </a:r>
            <a:r>
              <a:rPr lang="et-EE" dirty="0"/>
              <a:t>difusioon</a:t>
            </a:r>
          </a:p>
          <a:p>
            <a:pPr marL="457200" lvl="1" indent="0">
              <a:buNone/>
            </a:pPr>
            <a:r>
              <a:rPr lang="et-EE" dirty="0"/>
              <a:t>+ saab paremini hakkama stressis ja mürkidega</a:t>
            </a:r>
          </a:p>
          <a:p>
            <a:pPr marL="457200" lvl="1" indent="0">
              <a:buNone/>
            </a:pPr>
            <a:r>
              <a:rPr lang="et-EE" dirty="0"/>
              <a:t>- vajalik on korralik eelpuhastus (vähe heljumit), sest kõrvaldab eelkõige lahustunud toitaineid</a:t>
            </a:r>
          </a:p>
          <a:p>
            <a:pPr marL="457200" lvl="1" indent="0">
              <a:buNone/>
            </a:pPr>
            <a:r>
              <a:rPr lang="et-EE" dirty="0"/>
              <a:t>+/- saab kõige paremini hakkama ühtlase voo juures</a:t>
            </a:r>
          </a:p>
          <a:p>
            <a:r>
              <a:rPr lang="et-EE" dirty="0"/>
              <a:t>Biokilesüsteemis saab kasutada väiksemaid mahuteid võrreldes aktiivmudaga, kui eesmärgiks on </a:t>
            </a:r>
            <a:r>
              <a:rPr lang="et-EE" dirty="0" err="1"/>
              <a:t>nitrifikatsioon</a:t>
            </a:r>
            <a:endParaRPr lang="et-EE" dirty="0"/>
          </a:p>
          <a:p>
            <a:endParaRPr lang="en-US" dirty="0"/>
          </a:p>
        </p:txBody>
      </p:sp>
      <p:sp>
        <p:nvSpPr>
          <p:cNvPr id="3" name="Pealkiri 2">
            <a:extLst>
              <a:ext uri="{FF2B5EF4-FFF2-40B4-BE49-F238E27FC236}">
                <a16:creationId xmlns:a16="http://schemas.microsoft.com/office/drawing/2014/main" id="{B620E345-8A2A-1264-2250-B652AC4C4F2D}"/>
              </a:ext>
            </a:extLst>
          </p:cNvPr>
          <p:cNvSpPr>
            <a:spLocks noGrp="1"/>
          </p:cNvSpPr>
          <p:nvPr>
            <p:ph type="title"/>
          </p:nvPr>
        </p:nvSpPr>
        <p:spPr/>
        <p:txBody>
          <a:bodyPr/>
          <a:lstStyle/>
          <a:p>
            <a:r>
              <a:rPr lang="et-EE" dirty="0"/>
              <a:t>Millal valida </a:t>
            </a:r>
            <a:r>
              <a:rPr lang="et-EE" dirty="0" err="1"/>
              <a:t>biokilepuhasti</a:t>
            </a:r>
            <a:r>
              <a:rPr lang="et-EE" dirty="0"/>
              <a:t>?</a:t>
            </a:r>
            <a:endParaRPr lang="en-US" dirty="0"/>
          </a:p>
        </p:txBody>
      </p:sp>
    </p:spTree>
    <p:extLst>
      <p:ext uri="{BB962C8B-B14F-4D97-AF65-F5344CB8AC3E}">
        <p14:creationId xmlns:p14="http://schemas.microsoft.com/office/powerpoint/2010/main" val="2521052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78E05950-38F1-10C0-045A-131D350EBEA0}"/>
              </a:ext>
            </a:extLst>
          </p:cNvPr>
          <p:cNvSpPr>
            <a:spLocks noGrp="1"/>
          </p:cNvSpPr>
          <p:nvPr>
            <p:ph idx="1"/>
          </p:nvPr>
        </p:nvSpPr>
        <p:spPr/>
        <p:txBody>
          <a:bodyPr>
            <a:normAutofit fontScale="92500" lnSpcReduction="20000"/>
          </a:bodyPr>
          <a:lstStyle/>
          <a:p>
            <a:r>
              <a:rPr lang="en-US" dirty="0" err="1"/>
              <a:t>Biokilekandjate</a:t>
            </a:r>
            <a:r>
              <a:rPr lang="en-US" dirty="0"/>
              <a:t> all </a:t>
            </a:r>
            <a:r>
              <a:rPr lang="en-US" dirty="0" err="1"/>
              <a:t>mõistetakse</a:t>
            </a:r>
            <a:r>
              <a:rPr lang="en-US" dirty="0"/>
              <a:t> </a:t>
            </a:r>
            <a:r>
              <a:rPr lang="en-US" dirty="0" err="1"/>
              <a:t>füüsilisi</a:t>
            </a:r>
            <a:r>
              <a:rPr lang="en-US" dirty="0"/>
              <a:t> </a:t>
            </a:r>
            <a:r>
              <a:rPr lang="en-US" dirty="0" err="1"/>
              <a:t>pindu</a:t>
            </a:r>
            <a:r>
              <a:rPr lang="en-US" dirty="0"/>
              <a:t> – </a:t>
            </a:r>
            <a:r>
              <a:rPr lang="en-US" dirty="0" err="1"/>
              <a:t>nii</a:t>
            </a:r>
            <a:r>
              <a:rPr lang="en-US" dirty="0"/>
              <a:t> </a:t>
            </a:r>
            <a:r>
              <a:rPr lang="en-US" dirty="0" err="1"/>
              <a:t>sobiliku</a:t>
            </a:r>
            <a:r>
              <a:rPr lang="en-US" dirty="0"/>
              <a:t> </a:t>
            </a:r>
            <a:r>
              <a:rPr lang="en-US" dirty="0" err="1"/>
              <a:t>eripinna</a:t>
            </a:r>
            <a:r>
              <a:rPr lang="en-US" dirty="0"/>
              <a:t>, </a:t>
            </a:r>
            <a:r>
              <a:rPr lang="en-US" dirty="0" err="1"/>
              <a:t>kaalu</a:t>
            </a:r>
            <a:r>
              <a:rPr lang="en-US" dirty="0"/>
              <a:t> ja </a:t>
            </a:r>
            <a:r>
              <a:rPr lang="en-US" dirty="0" err="1"/>
              <a:t>kujuga</a:t>
            </a:r>
            <a:r>
              <a:rPr lang="en-US" dirty="0"/>
              <a:t> </a:t>
            </a:r>
            <a:r>
              <a:rPr lang="en-US" dirty="0" err="1"/>
              <a:t>looduslikke</a:t>
            </a:r>
            <a:r>
              <a:rPr lang="en-US" dirty="0"/>
              <a:t> </a:t>
            </a:r>
            <a:r>
              <a:rPr lang="en-US" dirty="0" err="1"/>
              <a:t>materjale</a:t>
            </a:r>
            <a:r>
              <a:rPr lang="en-US" dirty="0"/>
              <a:t> </a:t>
            </a:r>
            <a:r>
              <a:rPr lang="en-US" dirty="0" err="1"/>
              <a:t>nagu</a:t>
            </a:r>
            <a:r>
              <a:rPr lang="en-US" dirty="0"/>
              <a:t> </a:t>
            </a:r>
            <a:r>
              <a:rPr lang="en-US" dirty="0" err="1"/>
              <a:t>killustik</a:t>
            </a:r>
            <a:r>
              <a:rPr lang="en-US" dirty="0"/>
              <a:t> ja </a:t>
            </a:r>
            <a:r>
              <a:rPr lang="en-US" dirty="0" err="1"/>
              <a:t>liiv</a:t>
            </a:r>
            <a:r>
              <a:rPr lang="en-US" dirty="0"/>
              <a:t>, aga ka </a:t>
            </a:r>
            <a:r>
              <a:rPr lang="en-US" dirty="0" err="1"/>
              <a:t>graanuleid</a:t>
            </a:r>
            <a:r>
              <a:rPr lang="en-US" dirty="0"/>
              <a:t>, </a:t>
            </a:r>
            <a:r>
              <a:rPr lang="en-US" dirty="0" err="1"/>
              <a:t>torusid</a:t>
            </a:r>
            <a:r>
              <a:rPr lang="en-US" dirty="0"/>
              <a:t> </a:t>
            </a:r>
            <a:r>
              <a:rPr lang="en-US" dirty="0" err="1"/>
              <a:t>jt</a:t>
            </a:r>
            <a:r>
              <a:rPr lang="en-US" dirty="0"/>
              <a:t> </a:t>
            </a:r>
            <a:r>
              <a:rPr lang="en-US" dirty="0" err="1"/>
              <a:t>spetsiaalselt</a:t>
            </a:r>
            <a:r>
              <a:rPr lang="en-US" dirty="0"/>
              <a:t> </a:t>
            </a:r>
            <a:r>
              <a:rPr lang="en-US" dirty="0" err="1"/>
              <a:t>valmistatud</a:t>
            </a:r>
            <a:r>
              <a:rPr lang="en-US" dirty="0"/>
              <a:t> (</a:t>
            </a:r>
            <a:r>
              <a:rPr lang="en-US" dirty="0" err="1"/>
              <a:t>plastist</a:t>
            </a:r>
            <a:r>
              <a:rPr lang="en-US" dirty="0"/>
              <a:t>) </a:t>
            </a:r>
            <a:r>
              <a:rPr lang="en-US" dirty="0" err="1"/>
              <a:t>kehasid</a:t>
            </a:r>
            <a:r>
              <a:rPr lang="en-US" dirty="0"/>
              <a:t>, </a:t>
            </a:r>
            <a:r>
              <a:rPr lang="en-US" dirty="0" err="1"/>
              <a:t>mille</a:t>
            </a:r>
            <a:r>
              <a:rPr lang="en-US" dirty="0"/>
              <a:t> </a:t>
            </a:r>
            <a:r>
              <a:rPr lang="en-US" dirty="0" err="1"/>
              <a:t>külge</a:t>
            </a:r>
            <a:r>
              <a:rPr lang="en-US" dirty="0"/>
              <a:t> </a:t>
            </a:r>
            <a:r>
              <a:rPr lang="en-US" dirty="0" err="1"/>
              <a:t>mikroorganismid</a:t>
            </a:r>
            <a:r>
              <a:rPr lang="en-US" dirty="0"/>
              <a:t> </a:t>
            </a:r>
            <a:r>
              <a:rPr lang="en-US" dirty="0" err="1"/>
              <a:t>saavad</a:t>
            </a:r>
            <a:r>
              <a:rPr lang="en-US" dirty="0"/>
              <a:t> </a:t>
            </a:r>
            <a:r>
              <a:rPr lang="en-US" dirty="0" err="1"/>
              <a:t>biokile</a:t>
            </a:r>
            <a:r>
              <a:rPr lang="en-US" dirty="0"/>
              <a:t> </a:t>
            </a:r>
            <a:r>
              <a:rPr lang="en-US" dirty="0" err="1"/>
              <a:t>tekitamiseks</a:t>
            </a:r>
            <a:r>
              <a:rPr lang="en-US" dirty="0"/>
              <a:t> </a:t>
            </a:r>
            <a:r>
              <a:rPr lang="en-US" dirty="0" err="1"/>
              <a:t>kinnituda</a:t>
            </a:r>
            <a:r>
              <a:rPr lang="en-US" dirty="0"/>
              <a:t>. </a:t>
            </a:r>
            <a:endParaRPr lang="et-EE" dirty="0"/>
          </a:p>
          <a:p>
            <a:r>
              <a:rPr lang="et-EE" dirty="0"/>
              <a:t>E</a:t>
            </a:r>
            <a:r>
              <a:rPr lang="en-US" dirty="0" err="1"/>
              <a:t>ripind</a:t>
            </a:r>
            <a:r>
              <a:rPr lang="en-US" dirty="0"/>
              <a:t> (m</a:t>
            </a:r>
            <a:r>
              <a:rPr lang="en-US" baseline="30000" dirty="0"/>
              <a:t>2</a:t>
            </a:r>
            <a:r>
              <a:rPr lang="en-US" dirty="0"/>
              <a:t>/m</a:t>
            </a:r>
            <a:r>
              <a:rPr lang="en-US" baseline="30000" dirty="0"/>
              <a:t>3</a:t>
            </a:r>
            <a:r>
              <a:rPr lang="en-US" dirty="0"/>
              <a:t>)</a:t>
            </a:r>
            <a:r>
              <a:rPr lang="et-EE" dirty="0"/>
              <a:t> - kandja</a:t>
            </a:r>
            <a:r>
              <a:rPr lang="en-US" dirty="0"/>
              <a:t> ala, </a:t>
            </a:r>
            <a:r>
              <a:rPr lang="en-US" dirty="0" err="1"/>
              <a:t>millele</a:t>
            </a:r>
            <a:r>
              <a:rPr lang="en-US" dirty="0"/>
              <a:t> </a:t>
            </a:r>
            <a:r>
              <a:rPr lang="en-US" dirty="0" err="1"/>
              <a:t>saab</a:t>
            </a:r>
            <a:r>
              <a:rPr lang="en-US" dirty="0"/>
              <a:t> </a:t>
            </a:r>
            <a:r>
              <a:rPr lang="en-US" dirty="0" err="1"/>
              <a:t>moodustuda</a:t>
            </a:r>
            <a:r>
              <a:rPr lang="en-US" dirty="0"/>
              <a:t> </a:t>
            </a:r>
            <a:r>
              <a:rPr lang="en-US" dirty="0" err="1"/>
              <a:t>biokile</a:t>
            </a:r>
            <a:endParaRPr lang="et-EE" dirty="0"/>
          </a:p>
          <a:p>
            <a:r>
              <a:rPr lang="en-US" dirty="0" err="1"/>
              <a:t>Mida</a:t>
            </a:r>
            <a:r>
              <a:rPr lang="en-US" dirty="0"/>
              <a:t> </a:t>
            </a:r>
            <a:r>
              <a:rPr lang="en-US" dirty="0" err="1"/>
              <a:t>suurem</a:t>
            </a:r>
            <a:r>
              <a:rPr lang="en-US" dirty="0"/>
              <a:t> on </a:t>
            </a:r>
            <a:r>
              <a:rPr lang="en-US" dirty="0" err="1"/>
              <a:t>ummistumisoht</a:t>
            </a:r>
            <a:r>
              <a:rPr lang="en-US" dirty="0"/>
              <a:t> (</a:t>
            </a:r>
            <a:r>
              <a:rPr lang="en-US" dirty="0" err="1"/>
              <a:t>nii</a:t>
            </a:r>
            <a:r>
              <a:rPr lang="en-US" dirty="0"/>
              <a:t> </a:t>
            </a:r>
            <a:r>
              <a:rPr lang="en-US" dirty="0" err="1"/>
              <a:t>võõriste</a:t>
            </a:r>
            <a:r>
              <a:rPr lang="en-US" dirty="0"/>
              <a:t> </a:t>
            </a:r>
            <a:r>
              <a:rPr lang="en-US" dirty="0" err="1"/>
              <a:t>kui</a:t>
            </a:r>
            <a:r>
              <a:rPr lang="en-US" dirty="0"/>
              <a:t> ka </a:t>
            </a:r>
            <a:r>
              <a:rPr lang="en-US" dirty="0" err="1"/>
              <a:t>biokile</a:t>
            </a:r>
            <a:r>
              <a:rPr lang="en-US" dirty="0"/>
              <a:t> </a:t>
            </a:r>
            <a:r>
              <a:rPr lang="en-US" dirty="0" err="1"/>
              <a:t>kasvu</a:t>
            </a:r>
            <a:r>
              <a:rPr lang="en-US" dirty="0"/>
              <a:t> </a:t>
            </a:r>
            <a:r>
              <a:rPr lang="en-US" dirty="0" err="1"/>
              <a:t>seisukohalt</a:t>
            </a:r>
            <a:r>
              <a:rPr lang="en-US" dirty="0"/>
              <a:t>), </a:t>
            </a:r>
            <a:r>
              <a:rPr lang="en-US" dirty="0" err="1"/>
              <a:t>seda</a:t>
            </a:r>
            <a:r>
              <a:rPr lang="en-US" dirty="0"/>
              <a:t> </a:t>
            </a:r>
            <a:r>
              <a:rPr lang="en-US" dirty="0" err="1"/>
              <a:t>väiksema</a:t>
            </a:r>
            <a:r>
              <a:rPr lang="en-US" dirty="0"/>
              <a:t> </a:t>
            </a:r>
            <a:r>
              <a:rPr lang="en-US" dirty="0" err="1"/>
              <a:t>eripinnaga</a:t>
            </a:r>
            <a:r>
              <a:rPr lang="en-US" dirty="0"/>
              <a:t> </a:t>
            </a:r>
            <a:r>
              <a:rPr lang="en-US" dirty="0" err="1"/>
              <a:t>biokilekandjaid</a:t>
            </a:r>
            <a:r>
              <a:rPr lang="en-US" dirty="0"/>
              <a:t> </a:t>
            </a:r>
            <a:r>
              <a:rPr lang="en-US" dirty="0" err="1"/>
              <a:t>saab</a:t>
            </a:r>
            <a:r>
              <a:rPr lang="en-US" dirty="0"/>
              <a:t> </a:t>
            </a:r>
            <a:r>
              <a:rPr lang="en-US" dirty="0" err="1"/>
              <a:t>kasutada</a:t>
            </a:r>
            <a:r>
              <a:rPr lang="en-US" dirty="0"/>
              <a:t>. </a:t>
            </a:r>
            <a:r>
              <a:rPr lang="en-US" dirty="0" err="1"/>
              <a:t>Seetõttu</a:t>
            </a:r>
            <a:r>
              <a:rPr lang="en-US" dirty="0"/>
              <a:t> on </a:t>
            </a:r>
            <a:r>
              <a:rPr lang="en-US" dirty="0" err="1"/>
              <a:t>orgaanilise</a:t>
            </a:r>
            <a:r>
              <a:rPr lang="en-US" dirty="0"/>
              <a:t> </a:t>
            </a:r>
            <a:r>
              <a:rPr lang="en-US" dirty="0" err="1"/>
              <a:t>aine</a:t>
            </a:r>
            <a:r>
              <a:rPr lang="en-US" dirty="0"/>
              <a:t> </a:t>
            </a:r>
            <a:r>
              <a:rPr lang="en-US" dirty="0" err="1"/>
              <a:t>ärastamise</a:t>
            </a:r>
            <a:r>
              <a:rPr lang="en-US" dirty="0"/>
              <a:t> </a:t>
            </a:r>
            <a:r>
              <a:rPr lang="en-US" dirty="0" err="1"/>
              <a:t>korral</a:t>
            </a:r>
            <a:r>
              <a:rPr lang="en-US" dirty="0"/>
              <a:t> </a:t>
            </a:r>
            <a:r>
              <a:rPr lang="en-US" dirty="0" err="1"/>
              <a:t>kasutusel</a:t>
            </a:r>
            <a:r>
              <a:rPr lang="en-US" dirty="0"/>
              <a:t> </a:t>
            </a:r>
            <a:r>
              <a:rPr lang="en-US" dirty="0" err="1"/>
              <a:t>väiksema</a:t>
            </a:r>
            <a:r>
              <a:rPr lang="en-US" dirty="0"/>
              <a:t> </a:t>
            </a:r>
            <a:r>
              <a:rPr lang="en-US" dirty="0" err="1"/>
              <a:t>eripinnaga</a:t>
            </a:r>
            <a:r>
              <a:rPr lang="en-US" dirty="0"/>
              <a:t> </a:t>
            </a:r>
            <a:r>
              <a:rPr lang="en-US" dirty="0" err="1"/>
              <a:t>kandjad</a:t>
            </a:r>
            <a:r>
              <a:rPr lang="en-US" dirty="0"/>
              <a:t> </a:t>
            </a:r>
            <a:r>
              <a:rPr lang="en-US" dirty="0" err="1"/>
              <a:t>kui</a:t>
            </a:r>
            <a:r>
              <a:rPr lang="en-US" dirty="0"/>
              <a:t> </a:t>
            </a:r>
            <a:r>
              <a:rPr lang="en-US" dirty="0" err="1"/>
              <a:t>nitrifitseeriva</a:t>
            </a:r>
            <a:r>
              <a:rPr lang="en-US" dirty="0"/>
              <a:t> </a:t>
            </a:r>
            <a:r>
              <a:rPr lang="en-US" dirty="0" err="1"/>
              <a:t>biofiltri</a:t>
            </a:r>
            <a:r>
              <a:rPr lang="en-US" dirty="0"/>
              <a:t> </a:t>
            </a:r>
            <a:r>
              <a:rPr lang="en-US" dirty="0" err="1"/>
              <a:t>puhul</a:t>
            </a:r>
            <a:r>
              <a:rPr lang="en-US" dirty="0"/>
              <a:t> (</a:t>
            </a:r>
            <a:r>
              <a:rPr lang="en-US" dirty="0" err="1"/>
              <a:t>heterotroofsete</a:t>
            </a:r>
            <a:r>
              <a:rPr lang="en-US" dirty="0"/>
              <a:t> </a:t>
            </a:r>
            <a:r>
              <a:rPr lang="en-US" dirty="0" err="1"/>
              <a:t>mikroorganismide</a:t>
            </a:r>
            <a:r>
              <a:rPr lang="en-US" dirty="0"/>
              <a:t> </a:t>
            </a:r>
            <a:r>
              <a:rPr lang="en-US" dirty="0" err="1"/>
              <a:t>kasvuerikiirus</a:t>
            </a:r>
            <a:r>
              <a:rPr lang="en-US" dirty="0"/>
              <a:t> on </a:t>
            </a:r>
            <a:r>
              <a:rPr lang="en-US" dirty="0" err="1"/>
              <a:t>autotroofsete</a:t>
            </a:r>
            <a:r>
              <a:rPr lang="en-US" dirty="0"/>
              <a:t> </a:t>
            </a:r>
            <a:r>
              <a:rPr lang="en-US" dirty="0" err="1"/>
              <a:t>omast</a:t>
            </a:r>
            <a:r>
              <a:rPr lang="en-US" dirty="0"/>
              <a:t> </a:t>
            </a:r>
            <a:r>
              <a:rPr lang="en-US" dirty="0" err="1"/>
              <a:t>suurem</a:t>
            </a:r>
            <a:r>
              <a:rPr lang="en-US" dirty="0"/>
              <a:t>). </a:t>
            </a:r>
            <a:r>
              <a:rPr lang="en-US" dirty="0" err="1"/>
              <a:t>Väga</a:t>
            </a:r>
            <a:r>
              <a:rPr lang="en-US" dirty="0"/>
              <a:t> </a:t>
            </a:r>
            <a:r>
              <a:rPr lang="en-US" dirty="0" err="1"/>
              <a:t>oluline</a:t>
            </a:r>
            <a:r>
              <a:rPr lang="en-US" dirty="0"/>
              <a:t> ka </a:t>
            </a:r>
            <a:r>
              <a:rPr lang="en-US" dirty="0" err="1"/>
              <a:t>puhastusprotsessi</a:t>
            </a:r>
            <a:r>
              <a:rPr lang="en-US" dirty="0"/>
              <a:t> </a:t>
            </a:r>
            <a:r>
              <a:rPr lang="en-US" dirty="0" err="1"/>
              <a:t>etapp</a:t>
            </a:r>
            <a:r>
              <a:rPr lang="en-US" dirty="0"/>
              <a:t> (kas </a:t>
            </a:r>
            <a:r>
              <a:rPr lang="en-US" dirty="0" err="1"/>
              <a:t>tegemist</a:t>
            </a:r>
            <a:r>
              <a:rPr lang="en-US" dirty="0"/>
              <a:t> on </a:t>
            </a:r>
            <a:r>
              <a:rPr lang="en-US" dirty="0" err="1"/>
              <a:t>põhi</a:t>
            </a:r>
            <a:r>
              <a:rPr lang="en-US" dirty="0"/>
              <a:t>- </a:t>
            </a:r>
            <a:r>
              <a:rPr lang="en-US" dirty="0" err="1"/>
              <a:t>või</a:t>
            </a:r>
            <a:r>
              <a:rPr lang="en-US" dirty="0"/>
              <a:t> </a:t>
            </a:r>
            <a:r>
              <a:rPr lang="en-US" dirty="0" err="1"/>
              <a:t>järelpuhastusega</a:t>
            </a:r>
            <a:r>
              <a:rPr lang="en-US" dirty="0"/>
              <a:t>)d </a:t>
            </a:r>
            <a:r>
              <a:rPr lang="en-US" dirty="0" err="1"/>
              <a:t>kandja</a:t>
            </a:r>
            <a:r>
              <a:rPr lang="en-US" dirty="0"/>
              <a:t> </a:t>
            </a:r>
            <a:r>
              <a:rPr lang="en-US" dirty="0" err="1"/>
              <a:t>paksust</a:t>
            </a:r>
            <a:r>
              <a:rPr lang="en-US" dirty="0"/>
              <a:t>. </a:t>
            </a:r>
          </a:p>
          <a:p>
            <a:endParaRPr lang="en-US" dirty="0"/>
          </a:p>
        </p:txBody>
      </p:sp>
      <p:sp>
        <p:nvSpPr>
          <p:cNvPr id="3" name="Pealkiri 2">
            <a:extLst>
              <a:ext uri="{FF2B5EF4-FFF2-40B4-BE49-F238E27FC236}">
                <a16:creationId xmlns:a16="http://schemas.microsoft.com/office/drawing/2014/main" id="{394F01BF-BC90-495A-66AA-2533360AA188}"/>
              </a:ext>
            </a:extLst>
          </p:cNvPr>
          <p:cNvSpPr>
            <a:spLocks noGrp="1"/>
          </p:cNvSpPr>
          <p:nvPr>
            <p:ph type="title"/>
          </p:nvPr>
        </p:nvSpPr>
        <p:spPr/>
        <p:txBody>
          <a:bodyPr/>
          <a:lstStyle/>
          <a:p>
            <a:r>
              <a:rPr lang="et-EE" dirty="0"/>
              <a:t>Biokilekandjad</a:t>
            </a:r>
            <a:endParaRPr lang="en-US" dirty="0"/>
          </a:p>
        </p:txBody>
      </p:sp>
    </p:spTree>
    <p:extLst>
      <p:ext uri="{BB962C8B-B14F-4D97-AF65-F5344CB8AC3E}">
        <p14:creationId xmlns:p14="http://schemas.microsoft.com/office/powerpoint/2010/main" val="274084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a:extLst>
              <a:ext uri="{FF2B5EF4-FFF2-40B4-BE49-F238E27FC236}">
                <a16:creationId xmlns:a16="http://schemas.microsoft.com/office/drawing/2014/main" id="{A0CB30C3-6032-F419-7663-8B8E81CED589}"/>
              </a:ext>
            </a:extLst>
          </p:cNvPr>
          <p:cNvPicPr>
            <a:picLocks noGrp="1" noChangeAspect="1"/>
          </p:cNvPicPr>
          <p:nvPr>
            <p:ph idx="1"/>
          </p:nvPr>
        </p:nvPicPr>
        <p:blipFill>
          <a:blip r:embed="rId3"/>
          <a:stretch>
            <a:fillRect/>
          </a:stretch>
        </p:blipFill>
        <p:spPr>
          <a:xfrm>
            <a:off x="2024028" y="1825625"/>
            <a:ext cx="8143944" cy="4351338"/>
          </a:xfrm>
        </p:spPr>
      </p:pic>
      <p:sp>
        <p:nvSpPr>
          <p:cNvPr id="3" name="Pealkiri 2">
            <a:extLst>
              <a:ext uri="{FF2B5EF4-FFF2-40B4-BE49-F238E27FC236}">
                <a16:creationId xmlns:a16="http://schemas.microsoft.com/office/drawing/2014/main" id="{CA173DCE-5E4C-719A-2165-D14D7111020D}"/>
              </a:ext>
            </a:extLst>
          </p:cNvPr>
          <p:cNvSpPr>
            <a:spLocks noGrp="1"/>
          </p:cNvSpPr>
          <p:nvPr>
            <p:ph type="title"/>
          </p:nvPr>
        </p:nvSpPr>
        <p:spPr/>
        <p:txBody>
          <a:bodyPr/>
          <a:lstStyle/>
          <a:p>
            <a:r>
              <a:rPr lang="et-EE" dirty="0"/>
              <a:t>Biokilekandjad</a:t>
            </a:r>
            <a:endParaRPr lang="en-US" dirty="0"/>
          </a:p>
        </p:txBody>
      </p:sp>
    </p:spTree>
    <p:extLst>
      <p:ext uri="{BB962C8B-B14F-4D97-AF65-F5344CB8AC3E}">
        <p14:creationId xmlns:p14="http://schemas.microsoft.com/office/powerpoint/2010/main" val="2073973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77A26B76-3025-2BEF-0932-3A20ABDFF18A}"/>
              </a:ext>
            </a:extLst>
          </p:cNvPr>
          <p:cNvSpPr>
            <a:spLocks noGrp="1"/>
          </p:cNvSpPr>
          <p:nvPr>
            <p:ph type="title"/>
          </p:nvPr>
        </p:nvSpPr>
        <p:spPr/>
        <p:txBody>
          <a:bodyPr/>
          <a:lstStyle/>
          <a:p>
            <a:r>
              <a:rPr lang="et-EE" dirty="0"/>
              <a:t>„Kaitstud alad“ ja ummistumine</a:t>
            </a:r>
            <a:endParaRPr lang="en-US" dirty="0"/>
          </a:p>
        </p:txBody>
      </p:sp>
      <p:pic>
        <p:nvPicPr>
          <p:cNvPr id="4" name="Picture 1154082195" descr="A close up of a cell&#10;&#10;Description automatically generated">
            <a:extLst>
              <a:ext uri="{FF2B5EF4-FFF2-40B4-BE49-F238E27FC236}">
                <a16:creationId xmlns:a16="http://schemas.microsoft.com/office/drawing/2014/main" id="{A1F3F1C1-1ED8-63E5-17BE-FE4DBF074D74}"/>
              </a:ext>
            </a:extLst>
          </p:cNvPr>
          <p:cNvPicPr>
            <a:picLocks noGrp="1" noChangeAspect="1"/>
          </p:cNvPicPr>
          <p:nvPr>
            <p:ph idx="1"/>
          </p:nvPr>
        </p:nvPicPr>
        <p:blipFill>
          <a:blip r:embed="rId3"/>
          <a:stretch>
            <a:fillRect/>
          </a:stretch>
        </p:blipFill>
        <p:spPr>
          <a:xfrm>
            <a:off x="919162" y="2153444"/>
            <a:ext cx="10353675" cy="3695700"/>
          </a:xfrm>
          <a:prstGeom prst="rect">
            <a:avLst/>
          </a:prstGeom>
        </p:spPr>
      </p:pic>
    </p:spTree>
    <p:extLst>
      <p:ext uri="{BB962C8B-B14F-4D97-AF65-F5344CB8AC3E}">
        <p14:creationId xmlns:p14="http://schemas.microsoft.com/office/powerpoint/2010/main" val="995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080FEB3B-3436-C1EB-D303-8A87851CEF98}"/>
              </a:ext>
            </a:extLst>
          </p:cNvPr>
          <p:cNvSpPr>
            <a:spLocks noGrp="1"/>
          </p:cNvSpPr>
          <p:nvPr>
            <p:ph type="title"/>
          </p:nvPr>
        </p:nvSpPr>
        <p:spPr/>
        <p:txBody>
          <a:bodyPr/>
          <a:lstStyle/>
          <a:p>
            <a:r>
              <a:rPr lang="et-EE" dirty="0"/>
              <a:t>Areng </a:t>
            </a:r>
            <a:r>
              <a:rPr lang="et-EE" i="1" dirty="0" err="1"/>
              <a:t>Veolia</a:t>
            </a:r>
            <a:r>
              <a:rPr lang="et-EE" i="1" dirty="0"/>
              <a:t> </a:t>
            </a:r>
            <a:r>
              <a:rPr lang="et-EE" i="1" dirty="0" err="1"/>
              <a:t>AnoxKaldnes</a:t>
            </a:r>
            <a:r>
              <a:rPr lang="et-EE" i="1" dirty="0"/>
              <a:t> </a:t>
            </a:r>
            <a:r>
              <a:rPr lang="et-EE" dirty="0"/>
              <a:t>näitel</a:t>
            </a:r>
            <a:endParaRPr lang="en-US" dirty="0"/>
          </a:p>
        </p:txBody>
      </p:sp>
      <p:pic>
        <p:nvPicPr>
          <p:cNvPr id="4" name="Picture 4" descr="A collage of different types of objects&#10;&#10;Description automatically generated">
            <a:extLst>
              <a:ext uri="{FF2B5EF4-FFF2-40B4-BE49-F238E27FC236}">
                <a16:creationId xmlns:a16="http://schemas.microsoft.com/office/drawing/2014/main" id="{B256DD58-BA0F-6CAB-8429-734F0F6307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9223041" cy="2225241"/>
          </a:xfrm>
          <a:prstGeom prst="rect">
            <a:avLst/>
          </a:prstGeom>
          <a:noFill/>
        </p:spPr>
      </p:pic>
    </p:spTree>
    <p:extLst>
      <p:ext uri="{BB962C8B-B14F-4D97-AF65-F5344CB8AC3E}">
        <p14:creationId xmlns:p14="http://schemas.microsoft.com/office/powerpoint/2010/main" val="114587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3858E65-F11F-6732-5B2C-FA5B3A38B542}"/>
              </a:ext>
            </a:extLst>
          </p:cNvPr>
          <p:cNvSpPr>
            <a:spLocks noGrp="1"/>
          </p:cNvSpPr>
          <p:nvPr>
            <p:ph idx="1"/>
          </p:nvPr>
        </p:nvSpPr>
        <p:spPr/>
        <p:txBody>
          <a:bodyPr/>
          <a:lstStyle/>
          <a:p>
            <a:r>
              <a:rPr lang="en-US" dirty="0" err="1"/>
              <a:t>Biokile</a:t>
            </a:r>
            <a:r>
              <a:rPr lang="en-US" dirty="0"/>
              <a:t> </a:t>
            </a:r>
            <a:r>
              <a:rPr lang="en-US" dirty="0" err="1"/>
              <a:t>tekkeks</a:t>
            </a:r>
            <a:r>
              <a:rPr lang="en-US" dirty="0"/>
              <a:t> on </a:t>
            </a:r>
            <a:r>
              <a:rPr lang="en-US" dirty="0" err="1"/>
              <a:t>vaja</a:t>
            </a:r>
            <a:r>
              <a:rPr lang="et-EE" dirty="0"/>
              <a:t>:</a:t>
            </a:r>
          </a:p>
          <a:p>
            <a:pPr lvl="1"/>
            <a:r>
              <a:rPr lang="en-US" dirty="0"/>
              <a:t> </a:t>
            </a:r>
            <a:r>
              <a:rPr lang="en-US" dirty="0" err="1"/>
              <a:t>substraatide</a:t>
            </a:r>
            <a:r>
              <a:rPr lang="en-US" dirty="0"/>
              <a:t> (</a:t>
            </a:r>
            <a:r>
              <a:rPr lang="en-US" dirty="0" err="1"/>
              <a:t>toitainete</a:t>
            </a:r>
            <a:r>
              <a:rPr lang="en-US" dirty="0"/>
              <a:t>) </a:t>
            </a:r>
            <a:r>
              <a:rPr lang="en-US" dirty="0" err="1"/>
              <a:t>olemasolu</a:t>
            </a:r>
            <a:r>
              <a:rPr lang="en-US" dirty="0"/>
              <a:t>, </a:t>
            </a:r>
            <a:endParaRPr lang="et-EE" dirty="0"/>
          </a:p>
          <a:p>
            <a:pPr lvl="1"/>
            <a:r>
              <a:rPr lang="en-US" dirty="0" err="1"/>
              <a:t>füüsiline</a:t>
            </a:r>
            <a:r>
              <a:rPr lang="en-US" dirty="0"/>
              <a:t> </a:t>
            </a:r>
            <a:r>
              <a:rPr lang="en-US" dirty="0" err="1"/>
              <a:t>pind</a:t>
            </a:r>
            <a:r>
              <a:rPr lang="en-US" dirty="0"/>
              <a:t> (</a:t>
            </a:r>
            <a:r>
              <a:rPr lang="en-US" dirty="0" err="1"/>
              <a:t>ehk</a:t>
            </a:r>
            <a:r>
              <a:rPr lang="en-US" dirty="0"/>
              <a:t> </a:t>
            </a:r>
            <a:r>
              <a:rPr lang="en-US" dirty="0" err="1"/>
              <a:t>kandja</a:t>
            </a:r>
            <a:r>
              <a:rPr lang="en-US" dirty="0"/>
              <a:t>), </a:t>
            </a:r>
            <a:r>
              <a:rPr lang="en-US" dirty="0" err="1"/>
              <a:t>millele</a:t>
            </a:r>
            <a:r>
              <a:rPr lang="en-US" dirty="0"/>
              <a:t> </a:t>
            </a:r>
            <a:r>
              <a:rPr lang="en-US" dirty="0" err="1"/>
              <a:t>bakterid</a:t>
            </a:r>
            <a:r>
              <a:rPr lang="en-US" dirty="0"/>
              <a:t> </a:t>
            </a:r>
            <a:r>
              <a:rPr lang="en-US" dirty="0" err="1"/>
              <a:t>saavad</a:t>
            </a:r>
            <a:r>
              <a:rPr lang="en-US" dirty="0"/>
              <a:t> </a:t>
            </a:r>
            <a:r>
              <a:rPr lang="en-US" dirty="0" err="1"/>
              <a:t>kinnituda</a:t>
            </a:r>
            <a:r>
              <a:rPr lang="en-US" dirty="0"/>
              <a:t>, </a:t>
            </a:r>
            <a:endParaRPr lang="et-EE" dirty="0"/>
          </a:p>
          <a:p>
            <a:pPr lvl="1"/>
            <a:r>
              <a:rPr lang="en-US" dirty="0" err="1"/>
              <a:t>kasvuks</a:t>
            </a:r>
            <a:r>
              <a:rPr lang="en-US" dirty="0"/>
              <a:t> ja </a:t>
            </a:r>
            <a:r>
              <a:rPr lang="en-US" dirty="0" err="1"/>
              <a:t>arenguks</a:t>
            </a:r>
            <a:r>
              <a:rPr lang="en-US" dirty="0"/>
              <a:t> </a:t>
            </a:r>
            <a:r>
              <a:rPr lang="en-US" dirty="0" err="1"/>
              <a:t>vajalik</a:t>
            </a:r>
            <a:r>
              <a:rPr lang="en-US" dirty="0"/>
              <a:t> </a:t>
            </a:r>
            <a:r>
              <a:rPr lang="en-US" dirty="0" err="1"/>
              <a:t>elukeskkond</a:t>
            </a:r>
            <a:r>
              <a:rPr lang="en-US" dirty="0"/>
              <a:t>. </a:t>
            </a:r>
            <a:endParaRPr lang="et-EE" dirty="0"/>
          </a:p>
          <a:p>
            <a:r>
              <a:rPr lang="en-US" dirty="0"/>
              <a:t>Oma </a:t>
            </a:r>
            <a:r>
              <a:rPr lang="en-US" dirty="0" err="1"/>
              <a:t>toimefaasi</a:t>
            </a:r>
            <a:r>
              <a:rPr lang="en-US" dirty="0"/>
              <a:t> </a:t>
            </a:r>
            <a:r>
              <a:rPr lang="en-US" dirty="0" err="1"/>
              <a:t>lõpus</a:t>
            </a:r>
            <a:r>
              <a:rPr lang="en-US" dirty="0"/>
              <a:t> </a:t>
            </a:r>
            <a:r>
              <a:rPr lang="en-US" dirty="0" err="1"/>
              <a:t>irdub</a:t>
            </a:r>
            <a:r>
              <a:rPr lang="en-US" dirty="0"/>
              <a:t> </a:t>
            </a:r>
            <a:r>
              <a:rPr lang="en-US" dirty="0" err="1"/>
              <a:t>surnud</a:t>
            </a:r>
            <a:r>
              <a:rPr lang="en-US" dirty="0"/>
              <a:t> </a:t>
            </a:r>
            <a:r>
              <a:rPr lang="en-US" dirty="0" err="1"/>
              <a:t>biokile</a:t>
            </a:r>
            <a:r>
              <a:rPr lang="en-US" dirty="0"/>
              <a:t> </a:t>
            </a:r>
            <a:r>
              <a:rPr lang="en-US" dirty="0" err="1"/>
              <a:t>kandjalt</a:t>
            </a:r>
            <a:r>
              <a:rPr lang="en-US" dirty="0"/>
              <a:t>, </a:t>
            </a:r>
            <a:r>
              <a:rPr lang="en-US" dirty="0" err="1"/>
              <a:t>osaliselt</a:t>
            </a:r>
            <a:r>
              <a:rPr lang="en-US" dirty="0"/>
              <a:t> </a:t>
            </a:r>
            <a:r>
              <a:rPr lang="en-US" dirty="0" err="1"/>
              <a:t>mineraliseerub</a:t>
            </a:r>
            <a:r>
              <a:rPr lang="en-US" dirty="0"/>
              <a:t> ja </a:t>
            </a:r>
            <a:r>
              <a:rPr lang="en-US" dirty="0" err="1"/>
              <a:t>kõrvaldatakse</a:t>
            </a:r>
            <a:r>
              <a:rPr lang="en-US" dirty="0"/>
              <a:t> </a:t>
            </a:r>
            <a:r>
              <a:rPr lang="en-US" dirty="0" err="1"/>
              <a:t>liigmudana</a:t>
            </a:r>
            <a:r>
              <a:rPr lang="en-US" dirty="0"/>
              <a:t> </a:t>
            </a:r>
            <a:r>
              <a:rPr lang="en-US" dirty="0" err="1"/>
              <a:t>reoveepuhastist</a:t>
            </a:r>
            <a:r>
              <a:rPr lang="en-US" dirty="0"/>
              <a:t>.</a:t>
            </a:r>
          </a:p>
          <a:p>
            <a:endParaRPr lang="en-US" dirty="0"/>
          </a:p>
        </p:txBody>
      </p:sp>
      <p:sp>
        <p:nvSpPr>
          <p:cNvPr id="3" name="Pealkiri 2">
            <a:extLst>
              <a:ext uri="{FF2B5EF4-FFF2-40B4-BE49-F238E27FC236}">
                <a16:creationId xmlns:a16="http://schemas.microsoft.com/office/drawing/2014/main" id="{F753FF13-CF8F-01E6-1221-698BDCAF6B91}"/>
              </a:ext>
            </a:extLst>
          </p:cNvPr>
          <p:cNvSpPr>
            <a:spLocks noGrp="1"/>
          </p:cNvSpPr>
          <p:nvPr>
            <p:ph type="title"/>
          </p:nvPr>
        </p:nvSpPr>
        <p:spPr/>
        <p:txBody>
          <a:bodyPr/>
          <a:lstStyle/>
          <a:p>
            <a:r>
              <a:rPr lang="et-EE" dirty="0"/>
              <a:t>Biokile teke</a:t>
            </a:r>
            <a:endParaRPr lang="en-US" dirty="0"/>
          </a:p>
        </p:txBody>
      </p:sp>
    </p:spTree>
    <p:extLst>
      <p:ext uri="{BB962C8B-B14F-4D97-AF65-F5344CB8AC3E}">
        <p14:creationId xmlns:p14="http://schemas.microsoft.com/office/powerpoint/2010/main" val="381544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54ED2CCE-46A7-BEB6-B712-D639925B48E7}"/>
              </a:ext>
            </a:extLst>
          </p:cNvPr>
          <p:cNvSpPr>
            <a:spLocks noGrp="1"/>
          </p:cNvSpPr>
          <p:nvPr>
            <p:ph idx="1"/>
          </p:nvPr>
        </p:nvSpPr>
        <p:spPr/>
        <p:txBody>
          <a:bodyPr>
            <a:normAutofit fontScale="92500" lnSpcReduction="20000"/>
          </a:bodyPr>
          <a:lstStyle/>
          <a:p>
            <a:r>
              <a:rPr lang="en-US" dirty="0" err="1"/>
              <a:t>liikuvkandjate</a:t>
            </a:r>
            <a:r>
              <a:rPr lang="en-US" dirty="0"/>
              <a:t> </a:t>
            </a:r>
            <a:r>
              <a:rPr lang="en-US" dirty="0" err="1"/>
              <a:t>puhul</a:t>
            </a:r>
            <a:r>
              <a:rPr lang="en-US" dirty="0"/>
              <a:t> </a:t>
            </a:r>
            <a:r>
              <a:rPr lang="en-US" dirty="0" err="1"/>
              <a:t>mahutite</a:t>
            </a:r>
            <a:r>
              <a:rPr lang="en-US" dirty="0"/>
              <a:t> </a:t>
            </a:r>
            <a:r>
              <a:rPr lang="en-US" dirty="0" err="1"/>
              <a:t>kuju</a:t>
            </a:r>
            <a:r>
              <a:rPr lang="en-US" dirty="0"/>
              <a:t>, </a:t>
            </a:r>
            <a:r>
              <a:rPr lang="en-US" dirty="0" err="1"/>
              <a:t>nurki</a:t>
            </a:r>
            <a:r>
              <a:rPr lang="en-US" dirty="0"/>
              <a:t> </a:t>
            </a:r>
            <a:r>
              <a:rPr lang="en-US" dirty="0" err="1"/>
              <a:t>ning</a:t>
            </a:r>
            <a:r>
              <a:rPr lang="en-US" dirty="0"/>
              <a:t> </a:t>
            </a:r>
            <a:r>
              <a:rPr lang="en-US" dirty="0" err="1"/>
              <a:t>seinte</a:t>
            </a:r>
            <a:r>
              <a:rPr lang="en-US" dirty="0"/>
              <a:t> (</a:t>
            </a:r>
            <a:r>
              <a:rPr lang="en-US" dirty="0" err="1"/>
              <a:t>nt</a:t>
            </a:r>
            <a:r>
              <a:rPr lang="en-US" dirty="0"/>
              <a:t> </a:t>
            </a:r>
            <a:r>
              <a:rPr lang="en-US" dirty="0" err="1"/>
              <a:t>betooni</a:t>
            </a:r>
            <a:r>
              <a:rPr lang="en-US" dirty="0"/>
              <a:t>) </a:t>
            </a:r>
            <a:r>
              <a:rPr lang="en-US" dirty="0" err="1"/>
              <a:t>kaetust</a:t>
            </a:r>
            <a:r>
              <a:rPr lang="en-US" dirty="0"/>
              <a:t> </a:t>
            </a:r>
            <a:r>
              <a:rPr lang="en-US" dirty="0" err="1"/>
              <a:t>plasti</a:t>
            </a:r>
            <a:r>
              <a:rPr lang="en-US" dirty="0"/>
              <a:t> </a:t>
            </a:r>
            <a:r>
              <a:rPr lang="en-US" dirty="0" err="1"/>
              <a:t>või</a:t>
            </a:r>
            <a:r>
              <a:rPr lang="en-US" dirty="0"/>
              <a:t> </a:t>
            </a:r>
            <a:r>
              <a:rPr lang="en-US" dirty="0" err="1"/>
              <a:t>muu</a:t>
            </a:r>
            <a:r>
              <a:rPr lang="en-US" dirty="0"/>
              <a:t> </a:t>
            </a:r>
            <a:r>
              <a:rPr lang="en-US" dirty="0" err="1"/>
              <a:t>abrasiivsust</a:t>
            </a:r>
            <a:r>
              <a:rPr lang="en-US" dirty="0"/>
              <a:t> </a:t>
            </a:r>
            <a:r>
              <a:rPr lang="en-US" dirty="0" err="1"/>
              <a:t>vähendava</a:t>
            </a:r>
            <a:r>
              <a:rPr lang="en-US" dirty="0"/>
              <a:t> </a:t>
            </a:r>
            <a:r>
              <a:rPr lang="en-US" dirty="0" err="1"/>
              <a:t>kaitsevõõbaga</a:t>
            </a:r>
            <a:r>
              <a:rPr lang="en-US" dirty="0"/>
              <a:t> </a:t>
            </a:r>
            <a:r>
              <a:rPr lang="en-US" dirty="0" err="1"/>
              <a:t>selleks</a:t>
            </a:r>
            <a:r>
              <a:rPr lang="en-US" dirty="0"/>
              <a:t>, et </a:t>
            </a:r>
            <a:r>
              <a:rPr lang="en-US" dirty="0" err="1"/>
              <a:t>pikendada</a:t>
            </a:r>
            <a:r>
              <a:rPr lang="en-US" dirty="0"/>
              <a:t> </a:t>
            </a:r>
            <a:r>
              <a:rPr lang="en-US" dirty="0" err="1"/>
              <a:t>kandjate</a:t>
            </a:r>
            <a:r>
              <a:rPr lang="en-US" dirty="0"/>
              <a:t> </a:t>
            </a:r>
            <a:r>
              <a:rPr lang="en-US" dirty="0" err="1"/>
              <a:t>eluiga</a:t>
            </a:r>
            <a:r>
              <a:rPr lang="en-US" dirty="0"/>
              <a:t>, mis </a:t>
            </a:r>
            <a:r>
              <a:rPr lang="en-US" dirty="0" err="1"/>
              <a:t>antakse</a:t>
            </a:r>
            <a:r>
              <a:rPr lang="en-US" dirty="0"/>
              <a:t> </a:t>
            </a:r>
            <a:r>
              <a:rPr lang="en-US" dirty="0" err="1"/>
              <a:t>tavaliselt</a:t>
            </a:r>
            <a:r>
              <a:rPr lang="en-US" dirty="0"/>
              <a:t> </a:t>
            </a:r>
            <a:r>
              <a:rPr lang="en-US" dirty="0" err="1"/>
              <a:t>tootjapoolse</a:t>
            </a:r>
            <a:r>
              <a:rPr lang="en-US" dirty="0"/>
              <a:t> </a:t>
            </a:r>
            <a:r>
              <a:rPr lang="en-US" dirty="0" err="1"/>
              <a:t>garantiiga</a:t>
            </a:r>
            <a:r>
              <a:rPr lang="en-US" dirty="0"/>
              <a:t>;</a:t>
            </a:r>
          </a:p>
          <a:p>
            <a:r>
              <a:rPr lang="en-US" dirty="0" err="1"/>
              <a:t>biokilekandjate</a:t>
            </a:r>
            <a:r>
              <a:rPr lang="en-US" dirty="0"/>
              <a:t> </a:t>
            </a:r>
            <a:r>
              <a:rPr lang="en-US" dirty="0" err="1"/>
              <a:t>hoiustamise</a:t>
            </a:r>
            <a:r>
              <a:rPr lang="en-US" dirty="0"/>
              <a:t> ja </a:t>
            </a:r>
            <a:r>
              <a:rPr lang="en-US" dirty="0" err="1"/>
              <a:t>reaktorisse</a:t>
            </a:r>
            <a:r>
              <a:rPr lang="en-US" dirty="0"/>
              <a:t> </a:t>
            </a:r>
            <a:r>
              <a:rPr lang="en-US" dirty="0" err="1"/>
              <a:t>paigaldamise</a:t>
            </a:r>
            <a:r>
              <a:rPr lang="en-US" dirty="0"/>
              <a:t> </a:t>
            </a:r>
            <a:r>
              <a:rPr lang="en-US" dirty="0" err="1"/>
              <a:t>tingimusi</a:t>
            </a:r>
            <a:r>
              <a:rPr lang="en-US" dirty="0"/>
              <a:t>. </a:t>
            </a:r>
            <a:r>
              <a:rPr lang="en-US" dirty="0" err="1"/>
              <a:t>Veest</a:t>
            </a:r>
            <a:r>
              <a:rPr lang="en-US" dirty="0"/>
              <a:t> </a:t>
            </a:r>
            <a:r>
              <a:rPr lang="en-US" dirty="0" err="1"/>
              <a:t>kergemad</a:t>
            </a:r>
            <a:r>
              <a:rPr lang="en-US" dirty="0"/>
              <a:t> </a:t>
            </a:r>
            <a:r>
              <a:rPr lang="en-US" dirty="0" err="1"/>
              <a:t>kandjad</a:t>
            </a:r>
            <a:r>
              <a:rPr lang="en-US" dirty="0"/>
              <a:t> </a:t>
            </a:r>
            <a:r>
              <a:rPr lang="en-US" dirty="0" err="1"/>
              <a:t>jäävad</a:t>
            </a:r>
            <a:r>
              <a:rPr lang="en-US" dirty="0"/>
              <a:t> </a:t>
            </a:r>
            <a:r>
              <a:rPr lang="en-US" dirty="0" err="1"/>
              <a:t>algul</a:t>
            </a:r>
            <a:r>
              <a:rPr lang="en-US" dirty="0"/>
              <a:t> vee </a:t>
            </a:r>
            <a:r>
              <a:rPr lang="en-US" dirty="0" err="1"/>
              <a:t>pinnale</a:t>
            </a:r>
            <a:r>
              <a:rPr lang="en-US" dirty="0"/>
              <a:t> </a:t>
            </a:r>
            <a:r>
              <a:rPr lang="en-US" dirty="0" err="1"/>
              <a:t>ujuma</a:t>
            </a:r>
            <a:r>
              <a:rPr lang="en-US" dirty="0"/>
              <a:t>, </a:t>
            </a:r>
            <a:r>
              <a:rPr lang="en-US" dirty="0" err="1"/>
              <a:t>mistõttu</a:t>
            </a:r>
            <a:r>
              <a:rPr lang="en-US" dirty="0"/>
              <a:t> </a:t>
            </a:r>
            <a:r>
              <a:rPr lang="en-US" dirty="0" err="1"/>
              <a:t>tootja</a:t>
            </a:r>
            <a:r>
              <a:rPr lang="en-US" dirty="0"/>
              <a:t> </a:t>
            </a:r>
            <a:r>
              <a:rPr lang="en-US" dirty="0" err="1"/>
              <a:t>annab</a:t>
            </a:r>
            <a:r>
              <a:rPr lang="en-US" dirty="0"/>
              <a:t> </a:t>
            </a:r>
            <a:r>
              <a:rPr lang="en-US" dirty="0" err="1"/>
              <a:t>juhised</a:t>
            </a:r>
            <a:r>
              <a:rPr lang="en-US" dirty="0"/>
              <a:t>, </a:t>
            </a:r>
            <a:r>
              <a:rPr lang="en-US" dirty="0" err="1"/>
              <a:t>kui</a:t>
            </a:r>
            <a:r>
              <a:rPr lang="en-US" dirty="0"/>
              <a:t> </a:t>
            </a:r>
            <a:r>
              <a:rPr lang="en-US" dirty="0" err="1"/>
              <a:t>palju</a:t>
            </a:r>
            <a:r>
              <a:rPr lang="en-US" dirty="0"/>
              <a:t> </a:t>
            </a:r>
            <a:r>
              <a:rPr lang="en-US" dirty="0" err="1"/>
              <a:t>võib</a:t>
            </a:r>
            <a:r>
              <a:rPr lang="en-US" dirty="0"/>
              <a:t> </a:t>
            </a:r>
            <a:r>
              <a:rPr lang="en-US" dirty="0" err="1"/>
              <a:t>neid</a:t>
            </a:r>
            <a:r>
              <a:rPr lang="en-US" dirty="0"/>
              <a:t> </a:t>
            </a:r>
            <a:r>
              <a:rPr lang="en-US" dirty="0" err="1"/>
              <a:t>korraga</a:t>
            </a:r>
            <a:r>
              <a:rPr lang="en-US" dirty="0"/>
              <a:t> </a:t>
            </a:r>
            <a:r>
              <a:rPr lang="en-US" dirty="0" err="1"/>
              <a:t>reaktorisse</a:t>
            </a:r>
            <a:r>
              <a:rPr lang="en-US" dirty="0"/>
              <a:t> panna ja </a:t>
            </a:r>
            <a:r>
              <a:rPr lang="en-US" dirty="0" err="1"/>
              <a:t>millised</a:t>
            </a:r>
            <a:r>
              <a:rPr lang="en-US" dirty="0"/>
              <a:t> </a:t>
            </a:r>
            <a:r>
              <a:rPr lang="en-US" dirty="0" err="1"/>
              <a:t>peavad</a:t>
            </a:r>
            <a:r>
              <a:rPr lang="en-US" dirty="0"/>
              <a:t> </a:t>
            </a:r>
            <a:r>
              <a:rPr lang="en-US" dirty="0" err="1"/>
              <a:t>olema</a:t>
            </a:r>
            <a:r>
              <a:rPr lang="en-US" dirty="0"/>
              <a:t> </a:t>
            </a:r>
            <a:r>
              <a:rPr lang="en-US" dirty="0" err="1"/>
              <a:t>sisestamistingimused</a:t>
            </a:r>
            <a:r>
              <a:rPr lang="en-US" dirty="0"/>
              <a:t> (</a:t>
            </a:r>
            <a:r>
              <a:rPr lang="en-US" dirty="0" err="1"/>
              <a:t>sh</a:t>
            </a:r>
            <a:r>
              <a:rPr lang="en-US" dirty="0"/>
              <a:t> </a:t>
            </a:r>
            <a:r>
              <a:rPr lang="en-US" dirty="0" err="1"/>
              <a:t>reovee</a:t>
            </a:r>
            <a:r>
              <a:rPr lang="en-US" dirty="0"/>
              <a:t> </a:t>
            </a:r>
            <a:r>
              <a:rPr lang="en-US" dirty="0" err="1"/>
              <a:t>temperatuur</a:t>
            </a:r>
            <a:r>
              <a:rPr lang="en-US" dirty="0"/>
              <a:t>); </a:t>
            </a:r>
          </a:p>
          <a:p>
            <a:r>
              <a:rPr lang="en-US" dirty="0"/>
              <a:t>on </a:t>
            </a:r>
            <a:r>
              <a:rPr lang="en-US" dirty="0" err="1"/>
              <a:t>vaja</a:t>
            </a:r>
            <a:r>
              <a:rPr lang="en-US" dirty="0"/>
              <a:t> </a:t>
            </a:r>
            <a:r>
              <a:rPr lang="en-US" dirty="0" err="1"/>
              <a:t>teada</a:t>
            </a:r>
            <a:r>
              <a:rPr lang="en-US" dirty="0"/>
              <a:t>, milline on </a:t>
            </a:r>
            <a:r>
              <a:rPr lang="en-US" dirty="0" err="1"/>
              <a:t>biokilekandjate</a:t>
            </a:r>
            <a:r>
              <a:rPr lang="en-US" dirty="0"/>
              <a:t> </a:t>
            </a:r>
            <a:r>
              <a:rPr lang="en-US" dirty="0" err="1"/>
              <a:t>kõrvaldamiseks</a:t>
            </a:r>
            <a:r>
              <a:rPr lang="en-US" dirty="0"/>
              <a:t> </a:t>
            </a:r>
            <a:r>
              <a:rPr lang="en-US" dirty="0" err="1"/>
              <a:t>vajalik</a:t>
            </a:r>
            <a:r>
              <a:rPr lang="en-US" dirty="0"/>
              <a:t> </a:t>
            </a:r>
            <a:r>
              <a:rPr lang="en-US" dirty="0" err="1"/>
              <a:t>seadmestik</a:t>
            </a:r>
            <a:r>
              <a:rPr lang="en-US" dirty="0"/>
              <a:t> ja </a:t>
            </a:r>
            <a:r>
              <a:rPr lang="en-US" dirty="0" err="1"/>
              <a:t>nende</a:t>
            </a:r>
            <a:r>
              <a:rPr lang="en-US" dirty="0"/>
              <a:t> </a:t>
            </a:r>
            <a:r>
              <a:rPr lang="en-US" dirty="0" err="1"/>
              <a:t>hoiustamistingimused</a:t>
            </a:r>
            <a:r>
              <a:rPr lang="en-US" dirty="0"/>
              <a:t> </a:t>
            </a:r>
            <a:r>
              <a:rPr lang="en-US" dirty="0" err="1"/>
              <a:t>reaktorite</a:t>
            </a:r>
            <a:r>
              <a:rPr lang="en-US" dirty="0"/>
              <a:t> </a:t>
            </a:r>
            <a:r>
              <a:rPr lang="en-US" dirty="0" err="1"/>
              <a:t>hoolduse</a:t>
            </a:r>
            <a:r>
              <a:rPr lang="en-US" dirty="0"/>
              <a:t> </a:t>
            </a:r>
            <a:r>
              <a:rPr lang="en-US" dirty="0" err="1"/>
              <a:t>ajal</a:t>
            </a:r>
            <a:r>
              <a:rPr lang="en-US" dirty="0"/>
              <a:t>. </a:t>
            </a:r>
            <a:r>
              <a:rPr lang="en-US" dirty="0" err="1"/>
              <a:t>Reaktorisisese</a:t>
            </a:r>
            <a:r>
              <a:rPr lang="en-US" dirty="0"/>
              <a:t> </a:t>
            </a:r>
            <a:r>
              <a:rPr lang="en-US" dirty="0" err="1"/>
              <a:t>hoolduse</a:t>
            </a:r>
            <a:r>
              <a:rPr lang="en-US" dirty="0"/>
              <a:t> </a:t>
            </a:r>
            <a:r>
              <a:rPr lang="en-US" dirty="0" err="1"/>
              <a:t>intervall</a:t>
            </a:r>
            <a:r>
              <a:rPr lang="en-US" dirty="0"/>
              <a:t> </a:t>
            </a:r>
            <a:r>
              <a:rPr lang="en-US" dirty="0" err="1"/>
              <a:t>peab</a:t>
            </a:r>
            <a:r>
              <a:rPr lang="en-US" dirty="0"/>
              <a:t> </a:t>
            </a:r>
            <a:r>
              <a:rPr lang="en-US" dirty="0" err="1"/>
              <a:t>olema</a:t>
            </a:r>
            <a:r>
              <a:rPr lang="en-US" dirty="0"/>
              <a:t> </a:t>
            </a:r>
            <a:r>
              <a:rPr lang="en-US" dirty="0" err="1"/>
              <a:t>võimalikult</a:t>
            </a:r>
            <a:r>
              <a:rPr lang="en-US" dirty="0"/>
              <a:t> </a:t>
            </a:r>
            <a:r>
              <a:rPr lang="en-US" dirty="0" err="1"/>
              <a:t>pikk</a:t>
            </a:r>
            <a:r>
              <a:rPr lang="en-US" dirty="0"/>
              <a:t>. </a:t>
            </a:r>
          </a:p>
          <a:p>
            <a:endParaRPr lang="en-US" dirty="0"/>
          </a:p>
        </p:txBody>
      </p:sp>
      <p:sp>
        <p:nvSpPr>
          <p:cNvPr id="3" name="Pealkiri 2">
            <a:extLst>
              <a:ext uri="{FF2B5EF4-FFF2-40B4-BE49-F238E27FC236}">
                <a16:creationId xmlns:a16="http://schemas.microsoft.com/office/drawing/2014/main" id="{814DC5DE-ED97-7F2E-9444-50F5233AE228}"/>
              </a:ext>
            </a:extLst>
          </p:cNvPr>
          <p:cNvSpPr>
            <a:spLocks noGrp="1"/>
          </p:cNvSpPr>
          <p:nvPr>
            <p:ph type="title"/>
          </p:nvPr>
        </p:nvSpPr>
        <p:spPr/>
        <p:txBody>
          <a:bodyPr/>
          <a:lstStyle/>
          <a:p>
            <a:r>
              <a:rPr lang="et-EE" dirty="0"/>
              <a:t>Mida peab veel arvestama?</a:t>
            </a:r>
            <a:endParaRPr lang="en-US" dirty="0"/>
          </a:p>
        </p:txBody>
      </p:sp>
    </p:spTree>
    <p:extLst>
      <p:ext uri="{BB962C8B-B14F-4D97-AF65-F5344CB8AC3E}">
        <p14:creationId xmlns:p14="http://schemas.microsoft.com/office/powerpoint/2010/main" val="184694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874E13F-A1B0-06A1-A8AB-54266BA0DEE2}"/>
              </a:ext>
            </a:extLst>
          </p:cNvPr>
          <p:cNvSpPr>
            <a:spLocks noGrp="1"/>
          </p:cNvSpPr>
          <p:nvPr>
            <p:ph type="title"/>
          </p:nvPr>
        </p:nvSpPr>
        <p:spPr/>
        <p:txBody>
          <a:bodyPr/>
          <a:lstStyle/>
          <a:p>
            <a:r>
              <a:rPr lang="et-EE" dirty="0"/>
              <a:t>Pinnakoormus ehk filtrimiskiirus</a:t>
            </a:r>
            <a:endParaRPr lang="en-US" dirty="0"/>
          </a:p>
        </p:txBody>
      </p:sp>
      <p:graphicFrame>
        <p:nvGraphicFramePr>
          <p:cNvPr id="4" name="Sisu kohatäide 4">
            <a:extLst>
              <a:ext uri="{FF2B5EF4-FFF2-40B4-BE49-F238E27FC236}">
                <a16:creationId xmlns:a16="http://schemas.microsoft.com/office/drawing/2014/main" id="{2E24F8D4-1711-3AE4-9A43-8800E26B9301}"/>
              </a:ext>
            </a:extLst>
          </p:cNvPr>
          <p:cNvGraphicFramePr>
            <a:graphicFrameLocks/>
          </p:cNvGraphicFramePr>
          <p:nvPr>
            <p:extLst>
              <p:ext uri="{D42A27DB-BD31-4B8C-83A1-F6EECF244321}">
                <p14:modId xmlns:p14="http://schemas.microsoft.com/office/powerpoint/2010/main" val="2122632540"/>
              </p:ext>
            </p:extLst>
          </p:nvPr>
        </p:nvGraphicFramePr>
        <p:xfrm>
          <a:off x="3851565" y="3662680"/>
          <a:ext cx="7826086" cy="3169920"/>
        </p:xfrm>
        <a:graphic>
          <a:graphicData uri="http://schemas.openxmlformats.org/drawingml/2006/table">
            <a:tbl>
              <a:tblPr firstRow="1" firstCol="1" bandRow="1"/>
              <a:tblGrid>
                <a:gridCol w="2840869">
                  <a:extLst>
                    <a:ext uri="{9D8B030D-6E8A-4147-A177-3AD203B41FA5}">
                      <a16:colId xmlns:a16="http://schemas.microsoft.com/office/drawing/2014/main" val="85359429"/>
                    </a:ext>
                  </a:extLst>
                </a:gridCol>
                <a:gridCol w="1897043">
                  <a:extLst>
                    <a:ext uri="{9D8B030D-6E8A-4147-A177-3AD203B41FA5}">
                      <a16:colId xmlns:a16="http://schemas.microsoft.com/office/drawing/2014/main" val="3789849434"/>
                    </a:ext>
                  </a:extLst>
                </a:gridCol>
                <a:gridCol w="3088174">
                  <a:extLst>
                    <a:ext uri="{9D8B030D-6E8A-4147-A177-3AD203B41FA5}">
                      <a16:colId xmlns:a16="http://schemas.microsoft.com/office/drawing/2014/main" val="235749233"/>
                    </a:ext>
                  </a:extLst>
                </a:gridCol>
              </a:tblGrid>
              <a:tr h="212547">
                <a:tc>
                  <a:txBody>
                    <a:bodyPr/>
                    <a:lstStyle/>
                    <a:p>
                      <a:pPr marL="457200" algn="just">
                        <a:lnSpc>
                          <a:spcPct val="100000"/>
                        </a:lnSpc>
                      </a:pPr>
                      <a:r>
                        <a:rPr lang="et-EE" sz="1600" b="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Reaktori tüüp</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457200" algn="just">
                        <a:lnSpc>
                          <a:spcPct val="100000"/>
                        </a:lnSpc>
                      </a:pPr>
                      <a:r>
                        <a:rPr lang="et-EE" sz="1600" b="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Kandja materjal</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457200" algn="just">
                        <a:lnSpc>
                          <a:spcPct val="100000"/>
                        </a:lnSpc>
                        <a:spcAft>
                          <a:spcPts val="1200"/>
                        </a:spcAft>
                      </a:pPr>
                      <a:r>
                        <a:rPr lang="et-EE" sz="1600" b="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Filtreerumiskiirus (q</a:t>
                      </a:r>
                      <a:r>
                        <a:rPr lang="et-EE" sz="1600" b="1"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600" b="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(m/h)</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583797865"/>
                  </a:ext>
                </a:extLst>
              </a:tr>
              <a:tr h="425094">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Nõrgbiofilter</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Kivikillustik</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Plast</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0,4–1,0</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spcAft>
                          <a:spcPts val="1200"/>
                        </a:spcAft>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0,6–1,8</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572798"/>
                  </a:ext>
                </a:extLst>
              </a:tr>
              <a:tr h="212547">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Graanulmudareaktor (AGS)</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buFont typeface="Calibri" panose="020F0502020204030204" pitchFamily="34" charset="0"/>
                        <a:buChar char="-"/>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spcAft>
                          <a:spcPts val="1200"/>
                        </a:spcAft>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052566"/>
                  </a:ext>
                </a:extLst>
              </a:tr>
              <a:tr h="425094">
                <a:tc>
                  <a:txBody>
                    <a:bodyPr/>
                    <a:lstStyle/>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Keevkihiga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biokilereaktor</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Liiv või basaldipuru</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spcAft>
                          <a:spcPts val="1200"/>
                        </a:spcAft>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20</a:t>
                      </a:r>
                      <a:r>
                        <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976487"/>
                  </a:ext>
                </a:extLst>
              </a:tr>
              <a:tr h="1487827">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Sukeltugimaterjaliga biofilter</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Poorne savi</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Poorne kiltkivi</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Polüstüreen</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Kvartsliiv</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Antratsiit</a:t>
                      </a:r>
                      <a:endParaRPr lang="en-US" sz="16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6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max</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10) süsinikuärastus</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10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nitrifikatsioon</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14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denitrifikatsioon</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max</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10)</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6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max</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10)</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0000"/>
                        </a:lnSpc>
                        <a:spcAft>
                          <a:spcPts val="1200"/>
                        </a:spcAft>
                      </a:pP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730635"/>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A514809-E1A1-5C08-2D9F-D7A7BC05C373}"/>
                  </a:ext>
                </a:extLst>
              </p:cNvPr>
              <p:cNvSpPr txBox="1"/>
              <p:nvPr/>
            </p:nvSpPr>
            <p:spPr>
              <a:xfrm>
                <a:off x="927378" y="1597892"/>
                <a:ext cx="10750273" cy="2380588"/>
              </a:xfrm>
              <a:prstGeom prst="rect">
                <a:avLst/>
              </a:prstGeom>
              <a:noFill/>
            </p:spPr>
            <p:txBody>
              <a:bodyPr wrap="square" rtlCol="0">
                <a:spAutoFit/>
              </a:bodyPr>
              <a:lstStyle/>
              <a:p>
                <a:pPr algn="just">
                  <a:lnSpc>
                    <a:spcPct val="150000"/>
                  </a:lnSpc>
                  <a:spcAft>
                    <a:spcPts val="1200"/>
                  </a:spcAft>
                </a:pP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Hüdrauliline pinnakoormus, mida mõnikord nimetatakse </a:t>
                </a:r>
                <a:r>
                  <a:rPr lang="et-EE" sz="1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flitreerumiskiiruseks</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m:t>
                            </m:r>
                          </m:sub>
                        </m:s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𝑅</m:t>
                            </m:r>
                          </m:sub>
                        </m:sSub>
                      </m:num>
                      <m:den>
                        <m:sSub>
                          <m:sSubPr>
                            <m:ctrlPr>
                              <a:rPr lang="en-US"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t-EE"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𝑟</m:t>
                            </m:r>
                          </m:sub>
                        </m:sSub>
                      </m:den>
                    </m:f>
                  </m:oMath>
                </a14:m>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või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 </a:t>
                </a:r>
                <a:r>
                  <a:rPr lang="et-EE" sz="1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4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a:t>
                </a:r>
                <a:r>
                  <a:rPr lang="et-EE" sz="1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biokilereaktori</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ristlõikepind (voolu suunas)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on ümara </a:t>
                </a:r>
                <a:r>
                  <a:rPr lang="et-EE" sz="1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nõrgfiltri</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puhul arvutatav reaktori raadiuse kaudu: </a:t>
                </a:r>
                <a:r>
                  <a:rPr lang="et-EE" sz="1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4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πr</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Q</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SV</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reovee sissevooluhulk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või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ning Q</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ringlusvooluhulk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või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p:txBody>
          </p:sp>
        </mc:Choice>
        <mc:Fallback>
          <p:sp>
            <p:nvSpPr>
              <p:cNvPr id="5" name="TextBox 4">
                <a:extLst>
                  <a:ext uri="{FF2B5EF4-FFF2-40B4-BE49-F238E27FC236}">
                    <a16:creationId xmlns:a16="http://schemas.microsoft.com/office/drawing/2014/main" id="{5A514809-E1A1-5C08-2D9F-D7A7BC05C373}"/>
                  </a:ext>
                </a:extLst>
              </p:cNvPr>
              <p:cNvSpPr txBox="1">
                <a:spLocks noRot="1" noChangeAspect="1" noMove="1" noResize="1" noEditPoints="1" noAdjustHandles="1" noChangeArrowheads="1" noChangeShapeType="1" noTextEdit="1"/>
              </p:cNvSpPr>
              <p:nvPr/>
            </p:nvSpPr>
            <p:spPr>
              <a:xfrm>
                <a:off x="927378" y="1597892"/>
                <a:ext cx="10750273" cy="2380588"/>
              </a:xfrm>
              <a:prstGeom prst="rect">
                <a:avLst/>
              </a:prstGeom>
              <a:blipFill>
                <a:blip r:embed="rId3"/>
                <a:stretch>
                  <a:fillRect l="-170" r="-113"/>
                </a:stretch>
              </a:blipFill>
            </p:spPr>
            <p:txBody>
              <a:bodyPr/>
              <a:lstStyle/>
              <a:p>
                <a:r>
                  <a:rPr lang="en-US">
                    <a:noFill/>
                  </a:rPr>
                  <a:t> </a:t>
                </a:r>
              </a:p>
            </p:txBody>
          </p:sp>
        </mc:Fallback>
      </mc:AlternateContent>
    </p:spTree>
    <p:extLst>
      <p:ext uri="{BB962C8B-B14F-4D97-AF65-F5344CB8AC3E}">
        <p14:creationId xmlns:p14="http://schemas.microsoft.com/office/powerpoint/2010/main" val="241478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3C0FC4D-77CA-898E-363C-4947E0C2B0F1}"/>
              </a:ext>
            </a:extLst>
          </p:cNvPr>
          <p:cNvSpPr>
            <a:spLocks noGrp="1"/>
          </p:cNvSpPr>
          <p:nvPr>
            <p:ph idx="1"/>
          </p:nvPr>
        </p:nvSpPr>
        <p:spPr/>
        <p:txBody>
          <a:bodyPr>
            <a:normAutofit fontScale="92500" lnSpcReduction="10000"/>
          </a:bodyPr>
          <a:lstStyle/>
          <a:p>
            <a:r>
              <a:rPr lang="en-US" dirty="0" err="1"/>
              <a:t>Biokilesüsteemides</a:t>
            </a:r>
            <a:r>
              <a:rPr lang="en-US" dirty="0"/>
              <a:t> on </a:t>
            </a:r>
            <a:r>
              <a:rPr lang="en-US" dirty="0" err="1"/>
              <a:t>sõltuvalt</a:t>
            </a:r>
            <a:r>
              <a:rPr lang="en-US" dirty="0"/>
              <a:t> </a:t>
            </a:r>
            <a:r>
              <a:rPr lang="en-US" dirty="0" err="1"/>
              <a:t>puhastustehnoloogiast</a:t>
            </a:r>
            <a:r>
              <a:rPr lang="en-US" dirty="0"/>
              <a:t> ja </a:t>
            </a:r>
            <a:r>
              <a:rPr lang="en-US" dirty="0" err="1"/>
              <a:t>reaktori</a:t>
            </a:r>
            <a:r>
              <a:rPr lang="en-US" dirty="0"/>
              <a:t> </a:t>
            </a:r>
            <a:r>
              <a:rPr lang="en-US" dirty="0" err="1"/>
              <a:t>tüübist</a:t>
            </a:r>
            <a:r>
              <a:rPr lang="en-US" dirty="0"/>
              <a:t> </a:t>
            </a:r>
            <a:r>
              <a:rPr lang="en-US" dirty="0" err="1"/>
              <a:t>levinud</a:t>
            </a:r>
            <a:r>
              <a:rPr lang="en-US" dirty="0"/>
              <a:t> </a:t>
            </a:r>
            <a:r>
              <a:rPr lang="en-US" dirty="0" err="1"/>
              <a:t>nii</a:t>
            </a:r>
            <a:r>
              <a:rPr lang="en-US" dirty="0"/>
              <a:t> </a:t>
            </a:r>
            <a:r>
              <a:rPr lang="en-US" dirty="0" err="1"/>
              <a:t>loomulik</a:t>
            </a:r>
            <a:r>
              <a:rPr lang="en-US" dirty="0"/>
              <a:t> (</a:t>
            </a:r>
            <a:r>
              <a:rPr lang="en-US" dirty="0" err="1"/>
              <a:t>ehk</a:t>
            </a:r>
            <a:r>
              <a:rPr lang="en-US" dirty="0"/>
              <a:t> </a:t>
            </a:r>
            <a:r>
              <a:rPr lang="en-US" dirty="0" err="1"/>
              <a:t>iseeneslik</a:t>
            </a:r>
            <a:r>
              <a:rPr lang="en-US" dirty="0"/>
              <a:t>) </a:t>
            </a:r>
            <a:r>
              <a:rPr lang="en-US" dirty="0" err="1"/>
              <a:t>õhustamine</a:t>
            </a:r>
            <a:r>
              <a:rPr lang="en-US" dirty="0"/>
              <a:t> (</a:t>
            </a:r>
            <a:r>
              <a:rPr lang="en-US" dirty="0" err="1"/>
              <a:t>nõrgbiofiltrid</a:t>
            </a:r>
            <a:r>
              <a:rPr lang="en-US" dirty="0"/>
              <a:t> ja </a:t>
            </a:r>
            <a:r>
              <a:rPr lang="en-US" dirty="0" err="1"/>
              <a:t>biorootor</a:t>
            </a:r>
            <a:r>
              <a:rPr lang="en-US" dirty="0"/>
              <a:t>) </a:t>
            </a:r>
            <a:r>
              <a:rPr lang="en-US" dirty="0" err="1"/>
              <a:t>kui</a:t>
            </a:r>
            <a:r>
              <a:rPr lang="en-US" dirty="0"/>
              <a:t> ka </a:t>
            </a:r>
            <a:r>
              <a:rPr lang="en-US" dirty="0" err="1"/>
              <a:t>sundõhustamine</a:t>
            </a:r>
            <a:r>
              <a:rPr lang="et-EE" dirty="0"/>
              <a:t> (peamiselt jäme- ja </a:t>
            </a:r>
            <a:r>
              <a:rPr lang="et-EE" dirty="0" err="1"/>
              <a:t>keskmull</a:t>
            </a:r>
            <a:r>
              <a:rPr lang="et-EE" dirty="0"/>
              <a:t>)</a:t>
            </a:r>
            <a:r>
              <a:rPr lang="en-US" dirty="0"/>
              <a:t>. </a:t>
            </a:r>
            <a:endParaRPr lang="et-EE" dirty="0"/>
          </a:p>
          <a:p>
            <a:r>
              <a:rPr lang="en-US" dirty="0"/>
              <a:t>Et </a:t>
            </a:r>
            <a:r>
              <a:rPr lang="en-US" dirty="0" err="1"/>
              <a:t>nõrgbiofiltrid</a:t>
            </a:r>
            <a:r>
              <a:rPr lang="en-US" dirty="0"/>
              <a:t> ja </a:t>
            </a:r>
            <a:r>
              <a:rPr lang="en-US" dirty="0" err="1"/>
              <a:t>biorootorid</a:t>
            </a:r>
            <a:r>
              <a:rPr lang="en-US" dirty="0"/>
              <a:t> </a:t>
            </a:r>
            <a:r>
              <a:rPr lang="en-US" dirty="0" err="1"/>
              <a:t>suudaksid</a:t>
            </a:r>
            <a:r>
              <a:rPr lang="en-US" dirty="0"/>
              <a:t> </a:t>
            </a:r>
            <a:r>
              <a:rPr lang="en-US" dirty="0" err="1"/>
              <a:t>eesmärgipäraselt</a:t>
            </a:r>
            <a:r>
              <a:rPr lang="en-US" dirty="0"/>
              <a:t> </a:t>
            </a:r>
            <a:r>
              <a:rPr lang="en-US" dirty="0" err="1"/>
              <a:t>toimida</a:t>
            </a:r>
            <a:r>
              <a:rPr lang="en-US" dirty="0"/>
              <a:t> (et </a:t>
            </a:r>
            <a:r>
              <a:rPr lang="en-US" dirty="0" err="1"/>
              <a:t>loomulikust</a:t>
            </a:r>
            <a:r>
              <a:rPr lang="en-US" dirty="0"/>
              <a:t> </a:t>
            </a:r>
            <a:r>
              <a:rPr lang="en-US" dirty="0" err="1"/>
              <a:t>õhustamisest</a:t>
            </a:r>
            <a:r>
              <a:rPr lang="en-US" dirty="0"/>
              <a:t> </a:t>
            </a:r>
            <a:r>
              <a:rPr lang="en-US" dirty="0" err="1"/>
              <a:t>piisaks</a:t>
            </a:r>
            <a:r>
              <a:rPr lang="en-US" dirty="0"/>
              <a:t>), on </a:t>
            </a:r>
            <a:r>
              <a:rPr lang="en-US" dirty="0" err="1"/>
              <a:t>koormused</a:t>
            </a:r>
            <a:r>
              <a:rPr lang="en-US" dirty="0"/>
              <a:t> </a:t>
            </a:r>
            <a:r>
              <a:rPr lang="en-US" dirty="0" err="1"/>
              <a:t>piiratud</a:t>
            </a:r>
            <a:r>
              <a:rPr lang="en-US" dirty="0"/>
              <a:t> </a:t>
            </a:r>
            <a:r>
              <a:rPr lang="en-US" dirty="0" err="1"/>
              <a:t>ning</a:t>
            </a:r>
            <a:r>
              <a:rPr lang="en-US" dirty="0"/>
              <a:t> </a:t>
            </a:r>
            <a:r>
              <a:rPr lang="en-US" dirty="0" err="1"/>
              <a:t>täidise</a:t>
            </a:r>
            <a:r>
              <a:rPr lang="en-US" dirty="0"/>
              <a:t> </a:t>
            </a:r>
            <a:r>
              <a:rPr lang="en-US" dirty="0" err="1"/>
              <a:t>struktuur</a:t>
            </a:r>
            <a:r>
              <a:rPr lang="en-US" dirty="0"/>
              <a:t> </a:t>
            </a:r>
            <a:r>
              <a:rPr lang="en-US" dirty="0" err="1"/>
              <a:t>peab</a:t>
            </a:r>
            <a:r>
              <a:rPr lang="en-US" dirty="0"/>
              <a:t> </a:t>
            </a:r>
            <a:r>
              <a:rPr lang="en-US" dirty="0" err="1"/>
              <a:t>olema</a:t>
            </a:r>
            <a:r>
              <a:rPr lang="en-US" dirty="0"/>
              <a:t> </a:t>
            </a:r>
            <a:r>
              <a:rPr lang="en-US" dirty="0" err="1"/>
              <a:t>õhuline</a:t>
            </a:r>
            <a:r>
              <a:rPr lang="en-US" dirty="0"/>
              <a:t> (</a:t>
            </a:r>
            <a:r>
              <a:rPr lang="en-US" dirty="0" err="1"/>
              <a:t>nt</a:t>
            </a:r>
            <a:r>
              <a:rPr lang="en-US" dirty="0"/>
              <a:t> </a:t>
            </a:r>
            <a:r>
              <a:rPr lang="en-US" dirty="0" err="1"/>
              <a:t>kandjaid</a:t>
            </a:r>
            <a:r>
              <a:rPr lang="en-US" dirty="0"/>
              <a:t> </a:t>
            </a:r>
            <a:r>
              <a:rPr lang="en-US" dirty="0" err="1"/>
              <a:t>valides</a:t>
            </a:r>
            <a:r>
              <a:rPr lang="en-US" dirty="0"/>
              <a:t>, </a:t>
            </a:r>
            <a:r>
              <a:rPr lang="en-US" dirty="0" err="1"/>
              <a:t>reovett</a:t>
            </a:r>
            <a:r>
              <a:rPr lang="en-US" dirty="0"/>
              <a:t> </a:t>
            </a:r>
            <a:r>
              <a:rPr lang="en-US" dirty="0" err="1"/>
              <a:t>piisavalt</a:t>
            </a:r>
            <a:r>
              <a:rPr lang="en-US" dirty="0"/>
              <a:t> </a:t>
            </a:r>
            <a:r>
              <a:rPr lang="en-US" dirty="0" err="1"/>
              <a:t>eelpuhastades</a:t>
            </a:r>
            <a:r>
              <a:rPr lang="en-US" dirty="0"/>
              <a:t> </a:t>
            </a:r>
            <a:r>
              <a:rPr lang="en-US" dirty="0" err="1"/>
              <a:t>võõrisesisalduse</a:t>
            </a:r>
            <a:r>
              <a:rPr lang="en-US" dirty="0"/>
              <a:t> </a:t>
            </a:r>
            <a:r>
              <a:rPr lang="en-US" dirty="0" err="1"/>
              <a:t>vähendamiseks</a:t>
            </a:r>
            <a:r>
              <a:rPr lang="en-US" dirty="0"/>
              <a:t>). </a:t>
            </a:r>
            <a:endParaRPr lang="et-EE" dirty="0"/>
          </a:p>
          <a:p>
            <a:r>
              <a:rPr lang="en-US" dirty="0" err="1"/>
              <a:t>Nõrgbiofiltreid</a:t>
            </a:r>
            <a:r>
              <a:rPr lang="en-US" dirty="0"/>
              <a:t> ja </a:t>
            </a:r>
            <a:r>
              <a:rPr lang="en-US" dirty="0" err="1"/>
              <a:t>biorootoreid</a:t>
            </a:r>
            <a:r>
              <a:rPr lang="en-US" dirty="0"/>
              <a:t> on </a:t>
            </a:r>
            <a:r>
              <a:rPr lang="en-US" dirty="0" err="1"/>
              <a:t>mõnikord</a:t>
            </a:r>
            <a:r>
              <a:rPr lang="en-US" dirty="0"/>
              <a:t> ka </a:t>
            </a:r>
            <a:r>
              <a:rPr lang="en-US" dirty="0" err="1"/>
              <a:t>sundõhustatud</a:t>
            </a:r>
            <a:r>
              <a:rPr lang="en-US" dirty="0"/>
              <a:t>. </a:t>
            </a:r>
          </a:p>
          <a:p>
            <a:r>
              <a:rPr lang="et-EE" dirty="0"/>
              <a:t>Tootespetsiifiline lähenemine</a:t>
            </a:r>
          </a:p>
          <a:p>
            <a:endParaRPr lang="en-US" dirty="0"/>
          </a:p>
        </p:txBody>
      </p:sp>
      <p:sp>
        <p:nvSpPr>
          <p:cNvPr id="3" name="Pealkiri 2">
            <a:extLst>
              <a:ext uri="{FF2B5EF4-FFF2-40B4-BE49-F238E27FC236}">
                <a16:creationId xmlns:a16="http://schemas.microsoft.com/office/drawing/2014/main" id="{F8C341F4-91A3-B969-73DE-6B0B35521DFE}"/>
              </a:ext>
            </a:extLst>
          </p:cNvPr>
          <p:cNvSpPr>
            <a:spLocks noGrp="1"/>
          </p:cNvSpPr>
          <p:nvPr>
            <p:ph type="title"/>
          </p:nvPr>
        </p:nvSpPr>
        <p:spPr/>
        <p:txBody>
          <a:bodyPr/>
          <a:lstStyle/>
          <a:p>
            <a:r>
              <a:rPr lang="et-EE" dirty="0"/>
              <a:t>Õhustamine ja segamine</a:t>
            </a:r>
            <a:endParaRPr lang="en-US" dirty="0"/>
          </a:p>
        </p:txBody>
      </p:sp>
    </p:spTree>
    <p:extLst>
      <p:ext uri="{BB962C8B-B14F-4D97-AF65-F5344CB8AC3E}">
        <p14:creationId xmlns:p14="http://schemas.microsoft.com/office/powerpoint/2010/main" val="231961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704809DB-0BAB-2073-6053-ECB3C47C579A}"/>
              </a:ext>
            </a:extLst>
          </p:cNvPr>
          <p:cNvSpPr>
            <a:spLocks noGrp="1"/>
          </p:cNvSpPr>
          <p:nvPr>
            <p:ph idx="1"/>
          </p:nvPr>
        </p:nvSpPr>
        <p:spPr>
          <a:xfrm>
            <a:off x="838200" y="1825625"/>
            <a:ext cx="5606143" cy="4351338"/>
          </a:xfrm>
        </p:spPr>
        <p:txBody>
          <a:bodyPr>
            <a:normAutofit lnSpcReduction="10000"/>
          </a:bodyPr>
          <a:lstStyle/>
          <a:p>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Mida suurem on reovee lahustunud hapniku sisaldus, seda tõhusamad on </a:t>
            </a:r>
            <a:r>
              <a:rPr lang="et-EE" sz="28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biokileprotsessid</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ning seda väiksemat reaktorit ja </a:t>
            </a:r>
            <a:r>
              <a:rPr lang="et-EE" sz="28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biokilekandjate</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hulka on vaja.</a:t>
            </a:r>
          </a:p>
          <a:p>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Suurem lahustunud hapniku sisaldus (uuemate kandjate puhul on orgaanilise aine ärastusel soovitatav see hoida vahemikus 2–4 mgO</a:t>
            </a:r>
            <a:r>
              <a:rPr lang="et-EE" sz="28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2</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 </a:t>
            </a:r>
            <a:r>
              <a:rPr lang="et-EE" sz="2800" dirty="0" err="1">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nitrifikatsioonil</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vähemalt 5 mgO</a:t>
            </a:r>
            <a:r>
              <a:rPr lang="et-EE" sz="2800" baseline="-25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2</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/l) tähendab aga märksa suuremat energiakulu.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Pealkiri 2">
            <a:extLst>
              <a:ext uri="{FF2B5EF4-FFF2-40B4-BE49-F238E27FC236}">
                <a16:creationId xmlns:a16="http://schemas.microsoft.com/office/drawing/2014/main" id="{75FD90E4-4CEF-2919-F2E2-1E20217D1402}"/>
              </a:ext>
            </a:extLst>
          </p:cNvPr>
          <p:cNvSpPr>
            <a:spLocks noGrp="1"/>
          </p:cNvSpPr>
          <p:nvPr>
            <p:ph type="title"/>
          </p:nvPr>
        </p:nvSpPr>
        <p:spPr/>
        <p:txBody>
          <a:bodyPr/>
          <a:lstStyle/>
          <a:p>
            <a:r>
              <a:rPr lang="et-EE" dirty="0"/>
              <a:t>Õhustamine ja difusioon</a:t>
            </a:r>
            <a:endParaRPr lang="en-US" dirty="0"/>
          </a:p>
        </p:txBody>
      </p:sp>
      <p:pic>
        <p:nvPicPr>
          <p:cNvPr id="4" name="Picture 13" descr="Chart, diagram&#10;&#10;Description automatically generated">
            <a:extLst>
              <a:ext uri="{FF2B5EF4-FFF2-40B4-BE49-F238E27FC236}">
                <a16:creationId xmlns:a16="http://schemas.microsoft.com/office/drawing/2014/main" id="{4B334D89-17E9-59C5-D51A-B98C24C6059B}"/>
              </a:ext>
            </a:extLst>
          </p:cNvPr>
          <p:cNvPicPr>
            <a:picLocks noChangeAspect="1"/>
          </p:cNvPicPr>
          <p:nvPr/>
        </p:nvPicPr>
        <p:blipFill>
          <a:blip r:embed="rId3"/>
          <a:stretch>
            <a:fillRect/>
          </a:stretch>
        </p:blipFill>
        <p:spPr>
          <a:xfrm>
            <a:off x="6738257" y="2126874"/>
            <a:ext cx="5181600" cy="2246611"/>
          </a:xfrm>
          <a:prstGeom prst="rect">
            <a:avLst/>
          </a:prstGeom>
          <a:ln>
            <a:solidFill>
              <a:schemeClr val="tx1"/>
            </a:solidFill>
          </a:ln>
        </p:spPr>
      </p:pic>
    </p:spTree>
    <p:extLst>
      <p:ext uri="{BB962C8B-B14F-4D97-AF65-F5344CB8AC3E}">
        <p14:creationId xmlns:p14="http://schemas.microsoft.com/office/powerpoint/2010/main" val="176020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8B5A670C-1E2A-2864-6564-7E346F357C74}"/>
              </a:ext>
            </a:extLst>
          </p:cNvPr>
          <p:cNvSpPr>
            <a:spLocks noGrp="1"/>
          </p:cNvSpPr>
          <p:nvPr>
            <p:ph idx="1"/>
          </p:nvPr>
        </p:nvSpPr>
        <p:spPr>
          <a:xfrm>
            <a:off x="838200" y="1980406"/>
            <a:ext cx="10515600" cy="4351338"/>
          </a:xfrm>
        </p:spPr>
        <p:txBody>
          <a:bodyPr/>
          <a:lstStyle/>
          <a:p>
            <a:r>
              <a:rPr lang="et-EE" dirty="0"/>
              <a:t>Biokilesüsteemides on sageli vaja tekitada mehaaniliselt segatavaid tsoone või mahuteid.</a:t>
            </a:r>
          </a:p>
          <a:p>
            <a:r>
              <a:rPr lang="et-EE" dirty="0"/>
              <a:t>Segada saab </a:t>
            </a:r>
            <a:r>
              <a:rPr lang="et-EE" dirty="0" err="1"/>
              <a:t>seguritega</a:t>
            </a:r>
            <a:r>
              <a:rPr lang="et-EE" dirty="0"/>
              <a:t> ja õhu abil.</a:t>
            </a:r>
          </a:p>
          <a:p>
            <a:r>
              <a:rPr lang="et-EE" dirty="0"/>
              <a:t>Kandjaid, mille tihedus on lähedane vee omale, on lihtsam segada, sest segamisenergia on väiksem kui suurema tihedusega kandjate puhul. </a:t>
            </a:r>
          </a:p>
          <a:p>
            <a:r>
              <a:rPr lang="et-EE" dirty="0"/>
              <a:t>Oluline roll on ka kandjate hulgal – mida hõredamalt nad paiknevad, seda paremini nad segunevad </a:t>
            </a:r>
          </a:p>
          <a:p>
            <a:endParaRPr lang="en-US" dirty="0"/>
          </a:p>
        </p:txBody>
      </p:sp>
      <p:sp>
        <p:nvSpPr>
          <p:cNvPr id="3" name="Pealkiri 2">
            <a:extLst>
              <a:ext uri="{FF2B5EF4-FFF2-40B4-BE49-F238E27FC236}">
                <a16:creationId xmlns:a16="http://schemas.microsoft.com/office/drawing/2014/main" id="{9AAA2300-4D39-0FF1-B512-1315BB8E4A08}"/>
              </a:ext>
            </a:extLst>
          </p:cNvPr>
          <p:cNvSpPr>
            <a:spLocks noGrp="1"/>
          </p:cNvSpPr>
          <p:nvPr>
            <p:ph type="title"/>
          </p:nvPr>
        </p:nvSpPr>
        <p:spPr/>
        <p:txBody>
          <a:bodyPr/>
          <a:lstStyle/>
          <a:p>
            <a:r>
              <a:rPr lang="et-EE" dirty="0"/>
              <a:t>Segamine</a:t>
            </a:r>
            <a:endParaRPr lang="en-US" dirty="0"/>
          </a:p>
        </p:txBody>
      </p:sp>
      <p:pic>
        <p:nvPicPr>
          <p:cNvPr id="4" name="Pilt 3">
            <a:extLst>
              <a:ext uri="{FF2B5EF4-FFF2-40B4-BE49-F238E27FC236}">
                <a16:creationId xmlns:a16="http://schemas.microsoft.com/office/drawing/2014/main" id="{87DD3D17-80CB-68F1-065B-F903E759B52D}"/>
              </a:ext>
            </a:extLst>
          </p:cNvPr>
          <p:cNvPicPr>
            <a:picLocks noChangeAspect="1"/>
          </p:cNvPicPr>
          <p:nvPr/>
        </p:nvPicPr>
        <p:blipFill>
          <a:blip r:embed="rId2"/>
          <a:stretch>
            <a:fillRect/>
          </a:stretch>
        </p:blipFill>
        <p:spPr>
          <a:xfrm>
            <a:off x="4975860" y="75406"/>
            <a:ext cx="5038725" cy="1905000"/>
          </a:xfrm>
          <a:prstGeom prst="rect">
            <a:avLst/>
          </a:prstGeom>
        </p:spPr>
      </p:pic>
    </p:spTree>
    <p:extLst>
      <p:ext uri="{BB962C8B-B14F-4D97-AF65-F5344CB8AC3E}">
        <p14:creationId xmlns:p14="http://schemas.microsoft.com/office/powerpoint/2010/main" val="3182141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49521D2-0D48-09D9-4227-0F585B2B57F4}"/>
              </a:ext>
            </a:extLst>
          </p:cNvPr>
          <p:cNvSpPr>
            <a:spLocks noGrp="1"/>
          </p:cNvSpPr>
          <p:nvPr>
            <p:ph idx="1"/>
          </p:nvPr>
        </p:nvSpPr>
        <p:spPr/>
        <p:txBody>
          <a:bodyPr>
            <a:normAutofit fontScale="92500" lnSpcReduction="20000"/>
          </a:bodyPr>
          <a:lstStyle/>
          <a:p>
            <a:r>
              <a:rPr lang="en-US" dirty="0" err="1"/>
              <a:t>Biokileprotsesside</a:t>
            </a:r>
            <a:r>
              <a:rPr lang="en-US" dirty="0"/>
              <a:t> </a:t>
            </a:r>
            <a:r>
              <a:rPr lang="en-US" dirty="0" err="1"/>
              <a:t>tõhusaks</a:t>
            </a:r>
            <a:r>
              <a:rPr lang="en-US" dirty="0"/>
              <a:t> </a:t>
            </a:r>
            <a:r>
              <a:rPr lang="en-US" dirty="0" err="1"/>
              <a:t>toimimiseks</a:t>
            </a:r>
            <a:r>
              <a:rPr lang="en-US" dirty="0"/>
              <a:t> </a:t>
            </a:r>
            <a:r>
              <a:rPr lang="en-US" dirty="0" err="1"/>
              <a:t>tuleb</a:t>
            </a:r>
            <a:r>
              <a:rPr lang="en-US" dirty="0"/>
              <a:t> </a:t>
            </a:r>
            <a:r>
              <a:rPr lang="en-US" dirty="0" err="1"/>
              <a:t>tagada</a:t>
            </a:r>
            <a:r>
              <a:rPr lang="en-US" dirty="0"/>
              <a:t> </a:t>
            </a:r>
            <a:r>
              <a:rPr lang="en-US" dirty="0" err="1"/>
              <a:t>optimaalne</a:t>
            </a:r>
            <a:r>
              <a:rPr lang="en-US" dirty="0"/>
              <a:t> </a:t>
            </a:r>
            <a:r>
              <a:rPr lang="en-US" dirty="0" err="1"/>
              <a:t>biokile</a:t>
            </a:r>
            <a:r>
              <a:rPr lang="en-US" dirty="0"/>
              <a:t> </a:t>
            </a:r>
            <a:r>
              <a:rPr lang="en-US" dirty="0" err="1"/>
              <a:t>paksus</a:t>
            </a:r>
            <a:r>
              <a:rPr lang="en-US" dirty="0"/>
              <a:t>, mis </a:t>
            </a:r>
            <a:r>
              <a:rPr lang="en-US" dirty="0" err="1"/>
              <a:t>peale</a:t>
            </a:r>
            <a:r>
              <a:rPr lang="en-US" dirty="0"/>
              <a:t> </a:t>
            </a:r>
            <a:r>
              <a:rPr lang="en-US" dirty="0" err="1"/>
              <a:t>süsteemi</a:t>
            </a:r>
            <a:r>
              <a:rPr lang="en-US" dirty="0"/>
              <a:t> </a:t>
            </a:r>
            <a:r>
              <a:rPr lang="en-US" dirty="0" err="1"/>
              <a:t>ökonoomsuse</a:t>
            </a:r>
            <a:r>
              <a:rPr lang="en-US" dirty="0"/>
              <a:t> </a:t>
            </a:r>
            <a:r>
              <a:rPr lang="en-US" dirty="0" err="1"/>
              <a:t>soodustab</a:t>
            </a:r>
            <a:r>
              <a:rPr lang="en-US" dirty="0"/>
              <a:t> </a:t>
            </a:r>
            <a:r>
              <a:rPr lang="en-US" dirty="0" err="1"/>
              <a:t>selle</a:t>
            </a:r>
            <a:r>
              <a:rPr lang="en-US" dirty="0"/>
              <a:t> </a:t>
            </a:r>
            <a:r>
              <a:rPr lang="en-US" dirty="0" err="1"/>
              <a:t>töökindlust</a:t>
            </a:r>
            <a:r>
              <a:rPr lang="en-US" dirty="0"/>
              <a:t>. </a:t>
            </a:r>
            <a:endParaRPr lang="et-EE" dirty="0"/>
          </a:p>
          <a:p>
            <a:r>
              <a:rPr lang="et-EE" dirty="0"/>
              <a:t>Ainete liikumine difusiooni teel on paksus </a:t>
            </a:r>
            <a:r>
              <a:rPr lang="et-EE" dirty="0" err="1"/>
              <a:t>biokiles</a:t>
            </a:r>
            <a:r>
              <a:rPr lang="et-EE" dirty="0"/>
              <a:t> väga aeglane ning põhjustab mikrobioloogilise koosluse muutumist (nt </a:t>
            </a:r>
            <a:r>
              <a:rPr lang="et-EE" dirty="0" err="1"/>
              <a:t>denitrifikatsiooni</a:t>
            </a:r>
            <a:r>
              <a:rPr lang="et-EE" dirty="0"/>
              <a:t> lakkamist) ja puhastustõhususe vähenemist </a:t>
            </a:r>
          </a:p>
          <a:p>
            <a:r>
              <a:rPr lang="et-EE" dirty="0"/>
              <a:t>Praktikas püütakse vältida anaeroobse tsooni tekkimist (võib liiga paksus </a:t>
            </a:r>
            <a:r>
              <a:rPr lang="et-EE" dirty="0" err="1"/>
              <a:t>biokiles</a:t>
            </a:r>
            <a:r>
              <a:rPr lang="et-EE" dirty="0"/>
              <a:t> tekkida massiülekande piirangute tõttu), kuna siis võib </a:t>
            </a:r>
            <a:r>
              <a:rPr lang="et-EE" dirty="0" err="1"/>
              <a:t>biokile</a:t>
            </a:r>
            <a:r>
              <a:rPr lang="et-EE" dirty="0"/>
              <a:t> eralduvate gaaside tõttu ulatuslikult irduda.</a:t>
            </a:r>
          </a:p>
          <a:p>
            <a:r>
              <a:rPr lang="et-EE" dirty="0"/>
              <a:t>Biokile liikuvkandjate areng on liikunud selles suunas, et </a:t>
            </a:r>
            <a:r>
              <a:rPr lang="et-EE" dirty="0" err="1"/>
              <a:t>biokile</a:t>
            </a:r>
            <a:r>
              <a:rPr lang="et-EE" dirty="0"/>
              <a:t> optimaalne paksus oleks tagatud võimalikult tavapärase käitamisega, s.o mahuti segamise (õhustus ja </a:t>
            </a:r>
            <a:r>
              <a:rPr lang="et-EE" dirty="0" err="1"/>
              <a:t>segurid</a:t>
            </a:r>
            <a:r>
              <a:rPr lang="et-EE" dirty="0"/>
              <a:t>) ja voogude liikumisega. </a:t>
            </a:r>
          </a:p>
          <a:p>
            <a:endParaRPr lang="en-US" dirty="0"/>
          </a:p>
        </p:txBody>
      </p:sp>
      <p:sp>
        <p:nvSpPr>
          <p:cNvPr id="3" name="Pealkiri 2">
            <a:extLst>
              <a:ext uri="{FF2B5EF4-FFF2-40B4-BE49-F238E27FC236}">
                <a16:creationId xmlns:a16="http://schemas.microsoft.com/office/drawing/2014/main" id="{1ECB6EF8-CAB7-14C6-E2A8-B8E501CB60A9}"/>
              </a:ext>
            </a:extLst>
          </p:cNvPr>
          <p:cNvSpPr>
            <a:spLocks noGrp="1"/>
          </p:cNvSpPr>
          <p:nvPr>
            <p:ph type="title"/>
          </p:nvPr>
        </p:nvSpPr>
        <p:spPr/>
        <p:txBody>
          <a:bodyPr/>
          <a:lstStyle/>
          <a:p>
            <a:r>
              <a:rPr lang="et-EE" dirty="0"/>
              <a:t>Biokile irdumine</a:t>
            </a:r>
            <a:endParaRPr lang="en-US" dirty="0"/>
          </a:p>
        </p:txBody>
      </p:sp>
    </p:spTree>
    <p:extLst>
      <p:ext uri="{BB962C8B-B14F-4D97-AF65-F5344CB8AC3E}">
        <p14:creationId xmlns:p14="http://schemas.microsoft.com/office/powerpoint/2010/main" val="178980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4F802C75-2CD8-B76A-3E93-325CAEFC377F}"/>
              </a:ext>
            </a:extLst>
          </p:cNvPr>
          <p:cNvSpPr>
            <a:spLocks noGrp="1"/>
          </p:cNvSpPr>
          <p:nvPr>
            <p:ph type="title"/>
          </p:nvPr>
        </p:nvSpPr>
        <p:spPr/>
        <p:txBody>
          <a:bodyPr/>
          <a:lstStyle/>
          <a:p>
            <a:r>
              <a:rPr lang="et-EE" dirty="0" err="1"/>
              <a:t>Järelpuhastus</a:t>
            </a:r>
            <a:endParaRPr lang="en-US" dirty="0"/>
          </a:p>
        </p:txBody>
      </p:sp>
      <p:sp>
        <p:nvSpPr>
          <p:cNvPr id="4" name="Sisu kohatäide 2">
            <a:extLst>
              <a:ext uri="{FF2B5EF4-FFF2-40B4-BE49-F238E27FC236}">
                <a16:creationId xmlns:a16="http://schemas.microsoft.com/office/drawing/2014/main" id="{0365081F-18BC-6CDE-5D20-014E4F5C2284}"/>
              </a:ext>
            </a:extLst>
          </p:cNvPr>
          <p:cNvSpPr txBox="1">
            <a:spLocks/>
          </p:cNvSpPr>
          <p:nvPr/>
        </p:nvSpPr>
        <p:spPr>
          <a:xfrm>
            <a:off x="883732" y="2141537"/>
            <a:ext cx="5528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Et </a:t>
            </a:r>
            <a:r>
              <a:rPr lang="en-US" dirty="0" err="1"/>
              <a:t>biokile</a:t>
            </a:r>
            <a:r>
              <a:rPr lang="en-US" dirty="0"/>
              <a:t> </a:t>
            </a:r>
            <a:r>
              <a:rPr lang="en-US" dirty="0" err="1"/>
              <a:t>reoveega</a:t>
            </a:r>
            <a:r>
              <a:rPr lang="en-US" dirty="0"/>
              <a:t> </a:t>
            </a:r>
            <a:r>
              <a:rPr lang="en-US" dirty="0" err="1"/>
              <a:t>sisenevat</a:t>
            </a:r>
            <a:r>
              <a:rPr lang="en-US" dirty="0"/>
              <a:t> </a:t>
            </a:r>
            <a:r>
              <a:rPr lang="en-US" dirty="0" err="1"/>
              <a:t>heljumit</a:t>
            </a:r>
            <a:r>
              <a:rPr lang="en-US" dirty="0"/>
              <a:t> </a:t>
            </a:r>
            <a:r>
              <a:rPr lang="en-US" dirty="0" err="1"/>
              <a:t>ei</a:t>
            </a:r>
            <a:r>
              <a:rPr lang="en-US" dirty="0"/>
              <a:t> </a:t>
            </a:r>
            <a:r>
              <a:rPr lang="en-US" dirty="0" err="1"/>
              <a:t>seo</a:t>
            </a:r>
            <a:r>
              <a:rPr lang="et-EE" dirty="0"/>
              <a:t>, </a:t>
            </a:r>
            <a:r>
              <a:rPr lang="en-US" dirty="0"/>
              <a:t>on </a:t>
            </a:r>
            <a:r>
              <a:rPr lang="en-US" dirty="0" err="1"/>
              <a:t>järelpuhastus</a:t>
            </a:r>
            <a:r>
              <a:rPr lang="et-EE" dirty="0"/>
              <a:t> (nt </a:t>
            </a:r>
            <a:r>
              <a:rPr lang="et-EE" dirty="0" err="1"/>
              <a:t>järelsetiti</a:t>
            </a:r>
            <a:r>
              <a:rPr lang="et-EE" dirty="0"/>
              <a:t>)</a:t>
            </a:r>
            <a:r>
              <a:rPr lang="en-US" dirty="0"/>
              <a:t> </a:t>
            </a:r>
            <a:r>
              <a:rPr lang="en-US" dirty="0" err="1"/>
              <a:t>väga</a:t>
            </a:r>
            <a:r>
              <a:rPr lang="en-US" dirty="0"/>
              <a:t> </a:t>
            </a:r>
            <a:r>
              <a:rPr lang="en-US" dirty="0" err="1"/>
              <a:t>oluline</a:t>
            </a:r>
            <a:r>
              <a:rPr lang="en-US" dirty="0"/>
              <a:t> </a:t>
            </a:r>
            <a:r>
              <a:rPr lang="en-US" dirty="0" err="1"/>
              <a:t>etapp</a:t>
            </a:r>
            <a:endParaRPr lang="et-EE" dirty="0"/>
          </a:p>
          <a:p>
            <a:r>
              <a:rPr lang="et-EE" dirty="0"/>
              <a:t>Heljumi halbade settimisomaduste tõttu (suur SVI) on levinud </a:t>
            </a:r>
            <a:r>
              <a:rPr lang="et-EE" dirty="0" err="1"/>
              <a:t>flokuleerimine</a:t>
            </a:r>
            <a:r>
              <a:rPr lang="et-EE" dirty="0"/>
              <a:t> ja koaguleerimine, </a:t>
            </a:r>
            <a:r>
              <a:rPr lang="et-EE" dirty="0" err="1"/>
              <a:t>flotatsioon</a:t>
            </a:r>
            <a:r>
              <a:rPr lang="et-EE" dirty="0"/>
              <a:t> ja mitmesugused peenfiltrid </a:t>
            </a:r>
          </a:p>
          <a:p>
            <a:endParaRPr lang="et-EE" dirty="0"/>
          </a:p>
          <a:p>
            <a:endParaRPr lang="en-US" dirty="0"/>
          </a:p>
        </p:txBody>
      </p:sp>
      <p:pic>
        <p:nvPicPr>
          <p:cNvPr id="5" name="Pilt 4">
            <a:extLst>
              <a:ext uri="{FF2B5EF4-FFF2-40B4-BE49-F238E27FC236}">
                <a16:creationId xmlns:a16="http://schemas.microsoft.com/office/drawing/2014/main" id="{6C747961-CB7B-B0E4-DADF-1CA8D979BA7A}"/>
              </a:ext>
            </a:extLst>
          </p:cNvPr>
          <p:cNvPicPr>
            <a:picLocks noChangeAspect="1"/>
          </p:cNvPicPr>
          <p:nvPr/>
        </p:nvPicPr>
        <p:blipFill>
          <a:blip r:embed="rId2"/>
          <a:stretch>
            <a:fillRect/>
          </a:stretch>
        </p:blipFill>
        <p:spPr>
          <a:xfrm>
            <a:off x="6625401" y="376555"/>
            <a:ext cx="4359018" cy="4804064"/>
          </a:xfrm>
          <a:prstGeom prst="rect">
            <a:avLst/>
          </a:prstGeom>
        </p:spPr>
      </p:pic>
      <p:sp>
        <p:nvSpPr>
          <p:cNvPr id="6" name="TextBox 5">
            <a:extLst>
              <a:ext uri="{FF2B5EF4-FFF2-40B4-BE49-F238E27FC236}">
                <a16:creationId xmlns:a16="http://schemas.microsoft.com/office/drawing/2014/main" id="{4E8C7E76-1263-07C9-19CD-CB899DAC2AF9}"/>
              </a:ext>
            </a:extLst>
          </p:cNvPr>
          <p:cNvSpPr txBox="1"/>
          <p:nvPr/>
        </p:nvSpPr>
        <p:spPr>
          <a:xfrm>
            <a:off x="6793229" y="5326380"/>
            <a:ext cx="4865370" cy="1077218"/>
          </a:xfrm>
          <a:prstGeom prst="rect">
            <a:avLst/>
          </a:prstGeom>
          <a:noFill/>
        </p:spPr>
        <p:txBody>
          <a:bodyPr wrap="square" rtlCol="0">
            <a:spAutoFit/>
          </a:bodyPr>
          <a:lstStyle/>
          <a:p>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 – tavapärane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 –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koagulaatoriga</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c – </a:t>
            </a:r>
            <a:r>
              <a:rPr lang="et-EE" sz="1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flotatsioon</a:t>
            </a:r>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d – peenfiltrid (nt liivfilter); e – mikrovõred; f – membraanfiltrid </a:t>
            </a:r>
          </a:p>
          <a:p>
            <a:r>
              <a:rPr lang="et-EE" sz="1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Punane nool näitab kemikaalide annustamist. </a:t>
            </a:r>
            <a:endParaRPr lang="en-US" sz="1600" dirty="0"/>
          </a:p>
        </p:txBody>
      </p:sp>
    </p:spTree>
    <p:extLst>
      <p:ext uri="{BB962C8B-B14F-4D97-AF65-F5344CB8AC3E}">
        <p14:creationId xmlns:p14="http://schemas.microsoft.com/office/powerpoint/2010/main" val="1276476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CFB80C19-5709-A3DB-C9FD-3E5B3773CC10}"/>
              </a:ext>
            </a:extLst>
          </p:cNvPr>
          <p:cNvSpPr>
            <a:spLocks noGrp="1"/>
          </p:cNvSpPr>
          <p:nvPr>
            <p:ph idx="1"/>
          </p:nvPr>
        </p:nvSpPr>
        <p:spPr/>
        <p:txBody>
          <a:bodyPr>
            <a:normAutofit fontScale="92500" lnSpcReduction="20000"/>
          </a:bodyPr>
          <a:lstStyle/>
          <a:p>
            <a:r>
              <a:rPr lang="en-US" dirty="0" err="1"/>
              <a:t>kõrvalvoogude</a:t>
            </a:r>
            <a:r>
              <a:rPr lang="en-US" dirty="0"/>
              <a:t> (</a:t>
            </a:r>
            <a:r>
              <a:rPr lang="en-US" dirty="0" err="1"/>
              <a:t>nt</a:t>
            </a:r>
            <a:r>
              <a:rPr lang="en-US" dirty="0"/>
              <a:t> </a:t>
            </a:r>
            <a:r>
              <a:rPr lang="en-US" dirty="0" err="1"/>
              <a:t>settevee</a:t>
            </a:r>
            <a:r>
              <a:rPr lang="en-US" dirty="0"/>
              <a:t>) </a:t>
            </a:r>
            <a:r>
              <a:rPr lang="en-US" dirty="0" err="1"/>
              <a:t>käitlemisel</a:t>
            </a:r>
            <a:r>
              <a:rPr lang="en-US" dirty="0"/>
              <a:t>, </a:t>
            </a:r>
            <a:r>
              <a:rPr lang="en-US" dirty="0" err="1"/>
              <a:t>kus</a:t>
            </a:r>
            <a:r>
              <a:rPr lang="en-US" dirty="0"/>
              <a:t> </a:t>
            </a:r>
            <a:r>
              <a:rPr lang="en-US" dirty="0" err="1"/>
              <a:t>väljavooluvesi</a:t>
            </a:r>
            <a:r>
              <a:rPr lang="en-US" dirty="0"/>
              <a:t> </a:t>
            </a:r>
            <a:r>
              <a:rPr lang="en-US" dirty="0" err="1"/>
              <a:t>jõuab</a:t>
            </a:r>
            <a:r>
              <a:rPr lang="en-US" dirty="0"/>
              <a:t> </a:t>
            </a:r>
            <a:r>
              <a:rPr lang="en-US" dirty="0" err="1"/>
              <a:t>koos</a:t>
            </a:r>
            <a:r>
              <a:rPr lang="en-US" dirty="0"/>
              <a:t> </a:t>
            </a:r>
            <a:r>
              <a:rPr lang="en-US" dirty="0" err="1"/>
              <a:t>heljumiga</a:t>
            </a:r>
            <a:r>
              <a:rPr lang="en-US" dirty="0"/>
              <a:t> </a:t>
            </a:r>
            <a:r>
              <a:rPr lang="en-US" dirty="0" err="1"/>
              <a:t>põhipuhastisse</a:t>
            </a:r>
            <a:r>
              <a:rPr lang="en-US" dirty="0"/>
              <a:t> ja </a:t>
            </a:r>
            <a:r>
              <a:rPr lang="en-US" dirty="0" err="1"/>
              <a:t>kõrvaldatakse</a:t>
            </a:r>
            <a:r>
              <a:rPr lang="en-US" dirty="0"/>
              <a:t> seal;</a:t>
            </a:r>
          </a:p>
          <a:p>
            <a:r>
              <a:rPr lang="en-US" dirty="0" err="1"/>
              <a:t>neis</a:t>
            </a:r>
            <a:r>
              <a:rPr lang="en-US" dirty="0"/>
              <a:t> </a:t>
            </a:r>
            <a:r>
              <a:rPr lang="en-US" dirty="0" err="1"/>
              <a:t>järelpuhastustehnoloogiates</a:t>
            </a:r>
            <a:r>
              <a:rPr lang="en-US" dirty="0"/>
              <a:t> (</a:t>
            </a:r>
            <a:r>
              <a:rPr lang="en-US" dirty="0" err="1"/>
              <a:t>nt</a:t>
            </a:r>
            <a:r>
              <a:rPr lang="en-US" dirty="0"/>
              <a:t> </a:t>
            </a:r>
            <a:r>
              <a:rPr lang="en-US" dirty="0" err="1"/>
              <a:t>Tallinna</a:t>
            </a:r>
            <a:r>
              <a:rPr lang="en-US" dirty="0"/>
              <a:t> RVP-s </a:t>
            </a:r>
            <a:r>
              <a:rPr lang="en-US" dirty="0" err="1"/>
              <a:t>kasutatava</a:t>
            </a:r>
            <a:r>
              <a:rPr lang="en-US" dirty="0"/>
              <a:t> </a:t>
            </a:r>
            <a:r>
              <a:rPr lang="en-US" dirty="0" err="1"/>
              <a:t>tehnoloogia</a:t>
            </a:r>
            <a:r>
              <a:rPr lang="en-US" dirty="0"/>
              <a:t> Veolia </a:t>
            </a:r>
            <a:r>
              <a:rPr lang="en-US" dirty="0" err="1"/>
              <a:t>Biostyr</a:t>
            </a:r>
            <a:r>
              <a:rPr lang="en-US" dirty="0"/>
              <a:t> </a:t>
            </a:r>
            <a:r>
              <a:rPr lang="en-US" dirty="0" err="1"/>
              <a:t>puhul</a:t>
            </a:r>
            <a:r>
              <a:rPr lang="en-US" dirty="0"/>
              <a:t> </a:t>
            </a:r>
            <a:r>
              <a:rPr lang="en-US" dirty="0" err="1"/>
              <a:t>kõrvaldatakse</a:t>
            </a:r>
            <a:r>
              <a:rPr lang="en-US" dirty="0"/>
              <a:t> </a:t>
            </a:r>
            <a:r>
              <a:rPr lang="en-US" dirty="0" err="1"/>
              <a:t>heljum</a:t>
            </a:r>
            <a:r>
              <a:rPr lang="en-US" dirty="0"/>
              <a:t> </a:t>
            </a:r>
            <a:r>
              <a:rPr lang="en-US" dirty="0" err="1"/>
              <a:t>tagasipesuga</a:t>
            </a:r>
            <a:r>
              <a:rPr lang="en-US" dirty="0"/>
              <a:t>), </a:t>
            </a:r>
            <a:r>
              <a:rPr lang="en-US" dirty="0" err="1"/>
              <a:t>milles</a:t>
            </a:r>
            <a:r>
              <a:rPr lang="en-US" dirty="0"/>
              <a:t> </a:t>
            </a:r>
            <a:r>
              <a:rPr lang="en-US" dirty="0" err="1"/>
              <a:t>väljavooluvees</a:t>
            </a:r>
            <a:r>
              <a:rPr lang="en-US" dirty="0"/>
              <a:t> on </a:t>
            </a:r>
            <a:r>
              <a:rPr lang="en-US" dirty="0" err="1"/>
              <a:t>heljumit</a:t>
            </a:r>
            <a:r>
              <a:rPr lang="en-US" dirty="0"/>
              <a:t> </a:t>
            </a:r>
            <a:r>
              <a:rPr lang="en-US" dirty="0" err="1"/>
              <a:t>märksa</a:t>
            </a:r>
            <a:r>
              <a:rPr lang="en-US" dirty="0"/>
              <a:t> </a:t>
            </a:r>
            <a:r>
              <a:rPr lang="en-US" dirty="0" err="1"/>
              <a:t>vähem</a:t>
            </a:r>
            <a:r>
              <a:rPr lang="en-US" dirty="0"/>
              <a:t> </a:t>
            </a:r>
            <a:r>
              <a:rPr lang="en-US" dirty="0" err="1"/>
              <a:t>kui</a:t>
            </a:r>
            <a:r>
              <a:rPr lang="en-US" dirty="0"/>
              <a:t> </a:t>
            </a:r>
            <a:r>
              <a:rPr lang="en-US" dirty="0" err="1"/>
              <a:t>heitveenormid</a:t>
            </a:r>
            <a:r>
              <a:rPr lang="en-US" dirty="0"/>
              <a:t> </a:t>
            </a:r>
            <a:r>
              <a:rPr lang="en-US" dirty="0" err="1"/>
              <a:t>nõuavad</a:t>
            </a:r>
            <a:r>
              <a:rPr lang="en-US" dirty="0"/>
              <a:t>; </a:t>
            </a:r>
          </a:p>
          <a:p>
            <a:r>
              <a:rPr lang="en-US" dirty="0" err="1"/>
              <a:t>mitmeastmeliste</a:t>
            </a:r>
            <a:r>
              <a:rPr lang="en-US" dirty="0"/>
              <a:t> </a:t>
            </a:r>
            <a:r>
              <a:rPr lang="en-US" dirty="0" err="1"/>
              <a:t>süsteemide</a:t>
            </a:r>
            <a:r>
              <a:rPr lang="en-US" dirty="0"/>
              <a:t> </a:t>
            </a:r>
            <a:r>
              <a:rPr lang="en-US" dirty="0" err="1"/>
              <a:t>astmete</a:t>
            </a:r>
            <a:r>
              <a:rPr lang="en-US" dirty="0"/>
              <a:t> </a:t>
            </a:r>
            <a:r>
              <a:rPr lang="en-US" dirty="0" err="1"/>
              <a:t>vahel</a:t>
            </a:r>
            <a:r>
              <a:rPr lang="en-US" dirty="0"/>
              <a:t>, </a:t>
            </a:r>
            <a:r>
              <a:rPr lang="en-US" dirty="0" err="1"/>
              <a:t>kui</a:t>
            </a:r>
            <a:r>
              <a:rPr lang="en-US" dirty="0"/>
              <a:t> </a:t>
            </a:r>
            <a:r>
              <a:rPr lang="en-US" dirty="0" err="1"/>
              <a:t>heljum</a:t>
            </a:r>
            <a:r>
              <a:rPr lang="en-US" dirty="0"/>
              <a:t> </a:t>
            </a:r>
            <a:r>
              <a:rPr lang="en-US" dirty="0" err="1"/>
              <a:t>järgnevas</a:t>
            </a:r>
            <a:r>
              <a:rPr lang="en-US" dirty="0"/>
              <a:t> </a:t>
            </a:r>
            <a:r>
              <a:rPr lang="en-US" dirty="0" err="1"/>
              <a:t>puhastusetapis</a:t>
            </a:r>
            <a:r>
              <a:rPr lang="en-US" dirty="0"/>
              <a:t> </a:t>
            </a:r>
            <a:r>
              <a:rPr lang="en-US" dirty="0" err="1"/>
              <a:t>probleeme</a:t>
            </a:r>
            <a:r>
              <a:rPr lang="en-US" dirty="0"/>
              <a:t> </a:t>
            </a:r>
            <a:r>
              <a:rPr lang="en-US" dirty="0" err="1"/>
              <a:t>ei</a:t>
            </a:r>
            <a:r>
              <a:rPr lang="en-US" dirty="0"/>
              <a:t> </a:t>
            </a:r>
            <a:r>
              <a:rPr lang="en-US" dirty="0" err="1"/>
              <a:t>põhjusta</a:t>
            </a:r>
            <a:r>
              <a:rPr lang="en-US" dirty="0"/>
              <a:t>;</a:t>
            </a:r>
          </a:p>
          <a:p>
            <a:r>
              <a:rPr lang="en-US" dirty="0" err="1"/>
              <a:t>kalakasvandustes</a:t>
            </a:r>
            <a:r>
              <a:rPr lang="en-US" dirty="0"/>
              <a:t> (</a:t>
            </a:r>
            <a:r>
              <a:rPr lang="en-US" dirty="0" err="1"/>
              <a:t>tavapäraselt</a:t>
            </a:r>
            <a:r>
              <a:rPr lang="en-US" dirty="0"/>
              <a:t>), </a:t>
            </a:r>
            <a:r>
              <a:rPr lang="en-US" dirty="0" err="1"/>
              <a:t>kus</a:t>
            </a:r>
            <a:r>
              <a:rPr lang="en-US" dirty="0"/>
              <a:t> </a:t>
            </a:r>
            <a:r>
              <a:rPr lang="en-US" dirty="0" err="1"/>
              <a:t>heljumit</a:t>
            </a:r>
            <a:r>
              <a:rPr lang="en-US" dirty="0"/>
              <a:t> on </a:t>
            </a:r>
            <a:r>
              <a:rPr lang="en-US" dirty="0" err="1"/>
              <a:t>väga</a:t>
            </a:r>
            <a:r>
              <a:rPr lang="en-US" dirty="0"/>
              <a:t> </a:t>
            </a:r>
            <a:r>
              <a:rPr lang="en-US" dirty="0" err="1"/>
              <a:t>vähe</a:t>
            </a:r>
            <a:r>
              <a:rPr lang="en-US" dirty="0"/>
              <a:t> (</a:t>
            </a:r>
            <a:r>
              <a:rPr lang="en-US" dirty="0" err="1"/>
              <a:t>kõrvaldatakse</a:t>
            </a:r>
            <a:r>
              <a:rPr lang="en-US" dirty="0"/>
              <a:t> juba </a:t>
            </a:r>
            <a:r>
              <a:rPr lang="en-US" dirty="0" err="1"/>
              <a:t>kasvatusbasseinidest</a:t>
            </a:r>
            <a:r>
              <a:rPr lang="en-US" dirty="0"/>
              <a:t>) </a:t>
            </a:r>
            <a:r>
              <a:rPr lang="en-US" dirty="0" err="1"/>
              <a:t>ning</a:t>
            </a:r>
            <a:r>
              <a:rPr lang="en-US" dirty="0"/>
              <a:t> </a:t>
            </a:r>
            <a:r>
              <a:rPr lang="en-US" dirty="0" err="1"/>
              <a:t>biofiltreid</a:t>
            </a:r>
            <a:r>
              <a:rPr lang="en-US" dirty="0"/>
              <a:t> </a:t>
            </a:r>
            <a:r>
              <a:rPr lang="en-US" dirty="0" err="1"/>
              <a:t>regulaarselt</a:t>
            </a:r>
            <a:r>
              <a:rPr lang="en-US" dirty="0"/>
              <a:t> </a:t>
            </a:r>
            <a:r>
              <a:rPr lang="en-US" dirty="0" err="1"/>
              <a:t>tagasi</a:t>
            </a:r>
            <a:r>
              <a:rPr lang="en-US" dirty="0"/>
              <a:t> </a:t>
            </a:r>
            <a:r>
              <a:rPr lang="en-US" dirty="0" err="1"/>
              <a:t>pestakse</a:t>
            </a:r>
            <a:r>
              <a:rPr lang="en-US" dirty="0"/>
              <a:t>;  </a:t>
            </a:r>
          </a:p>
          <a:p>
            <a:r>
              <a:rPr lang="en-US" dirty="0" err="1"/>
              <a:t>väga</a:t>
            </a:r>
            <a:r>
              <a:rPr lang="en-US" dirty="0"/>
              <a:t> </a:t>
            </a:r>
            <a:r>
              <a:rPr lang="en-US" dirty="0" err="1"/>
              <a:t>väikese</a:t>
            </a:r>
            <a:r>
              <a:rPr lang="en-US" dirty="0"/>
              <a:t> </a:t>
            </a:r>
            <a:r>
              <a:rPr lang="en-US" dirty="0" err="1"/>
              <a:t>ainesisaldusega</a:t>
            </a:r>
            <a:r>
              <a:rPr lang="en-US" dirty="0"/>
              <a:t> vee (</a:t>
            </a:r>
            <a:r>
              <a:rPr lang="en-US" dirty="0" err="1"/>
              <a:t>sh</a:t>
            </a:r>
            <a:r>
              <a:rPr lang="en-US" dirty="0"/>
              <a:t> </a:t>
            </a:r>
            <a:r>
              <a:rPr lang="en-US" dirty="0" err="1"/>
              <a:t>sademevee</a:t>
            </a:r>
            <a:r>
              <a:rPr lang="en-US" dirty="0"/>
              <a:t>), </a:t>
            </a:r>
            <a:r>
              <a:rPr lang="en-US" dirty="0" err="1"/>
              <a:t>mille</a:t>
            </a:r>
            <a:r>
              <a:rPr lang="en-US" dirty="0"/>
              <a:t> </a:t>
            </a:r>
            <a:r>
              <a:rPr lang="en-US" dirty="0" err="1"/>
              <a:t>heljumisisaldus</a:t>
            </a:r>
            <a:r>
              <a:rPr lang="en-US" dirty="0"/>
              <a:t> on </a:t>
            </a:r>
            <a:r>
              <a:rPr lang="en-US" dirty="0" err="1"/>
              <a:t>piirnormist</a:t>
            </a:r>
            <a:r>
              <a:rPr lang="en-US" dirty="0"/>
              <a:t> </a:t>
            </a:r>
            <a:r>
              <a:rPr lang="en-US" dirty="0" err="1"/>
              <a:t>väiksem</a:t>
            </a:r>
            <a:r>
              <a:rPr lang="en-US" dirty="0"/>
              <a:t>, </a:t>
            </a:r>
            <a:r>
              <a:rPr lang="en-US" dirty="0" err="1"/>
              <a:t>puhastamisel</a:t>
            </a:r>
            <a:r>
              <a:rPr lang="en-US" dirty="0"/>
              <a:t>. </a:t>
            </a:r>
          </a:p>
          <a:p>
            <a:endParaRPr lang="en-US" dirty="0"/>
          </a:p>
        </p:txBody>
      </p:sp>
      <p:sp>
        <p:nvSpPr>
          <p:cNvPr id="3" name="Pealkiri 2">
            <a:extLst>
              <a:ext uri="{FF2B5EF4-FFF2-40B4-BE49-F238E27FC236}">
                <a16:creationId xmlns:a16="http://schemas.microsoft.com/office/drawing/2014/main" id="{8CD24A7D-F550-6996-F947-8A6754B7EFE5}"/>
              </a:ext>
            </a:extLst>
          </p:cNvPr>
          <p:cNvSpPr>
            <a:spLocks noGrp="1"/>
          </p:cNvSpPr>
          <p:nvPr>
            <p:ph type="title"/>
          </p:nvPr>
        </p:nvSpPr>
        <p:spPr/>
        <p:txBody>
          <a:bodyPr/>
          <a:lstStyle/>
          <a:p>
            <a:r>
              <a:rPr lang="et-EE" dirty="0" err="1"/>
              <a:t>Järelpuhastust</a:t>
            </a:r>
            <a:r>
              <a:rPr lang="et-EE" dirty="0"/>
              <a:t> pole vaja, kui:</a:t>
            </a:r>
            <a:endParaRPr lang="en-US" dirty="0"/>
          </a:p>
        </p:txBody>
      </p:sp>
    </p:spTree>
    <p:extLst>
      <p:ext uri="{BB962C8B-B14F-4D97-AF65-F5344CB8AC3E}">
        <p14:creationId xmlns:p14="http://schemas.microsoft.com/office/powerpoint/2010/main" val="362059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A0608602-BBB5-9606-F5A9-2F2FF1F606E6}"/>
              </a:ext>
            </a:extLst>
          </p:cNvPr>
          <p:cNvSpPr>
            <a:spLocks noGrp="1"/>
          </p:cNvSpPr>
          <p:nvPr>
            <p:ph type="title"/>
          </p:nvPr>
        </p:nvSpPr>
        <p:spPr/>
        <p:txBody>
          <a:bodyPr/>
          <a:lstStyle/>
          <a:p>
            <a:r>
              <a:rPr lang="et-EE" dirty="0"/>
              <a:t>Biokile teke</a:t>
            </a:r>
            <a:endParaRPr lang="en-US" dirty="0"/>
          </a:p>
        </p:txBody>
      </p:sp>
      <p:pic>
        <p:nvPicPr>
          <p:cNvPr id="4" name="Content Placeholder 3" descr="A pile of metal objects&#10;&#10;Description automatically generated with medium confidence">
            <a:extLst>
              <a:ext uri="{FF2B5EF4-FFF2-40B4-BE49-F238E27FC236}">
                <a16:creationId xmlns:a16="http://schemas.microsoft.com/office/drawing/2014/main" id="{00E6C567-4DCA-3E29-8D39-AC40ECB1C1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52968" y="1825625"/>
            <a:ext cx="10286063" cy="4351338"/>
          </a:xfrm>
          <a:prstGeom prst="rect">
            <a:avLst/>
          </a:prstGeom>
          <a:noFill/>
        </p:spPr>
      </p:pic>
    </p:spTree>
    <p:extLst>
      <p:ext uri="{BB962C8B-B14F-4D97-AF65-F5344CB8AC3E}">
        <p14:creationId xmlns:p14="http://schemas.microsoft.com/office/powerpoint/2010/main" val="348326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9F806D9-7F26-6906-5130-C8D5DBF016F5}"/>
              </a:ext>
            </a:extLst>
          </p:cNvPr>
          <p:cNvSpPr>
            <a:spLocks noGrp="1"/>
          </p:cNvSpPr>
          <p:nvPr>
            <p:ph idx="1"/>
          </p:nvPr>
        </p:nvSpPr>
        <p:spPr/>
        <p:txBody>
          <a:bodyPr>
            <a:normAutofit/>
          </a:bodyPr>
          <a:lstStyle/>
          <a:p>
            <a:r>
              <a:rPr lang="et-EE" dirty="0"/>
              <a:t>Bioloogiliste reoveepuhastusprotsesside toimimiseks on vaja: </a:t>
            </a:r>
          </a:p>
          <a:p>
            <a:pPr lvl="1"/>
            <a:r>
              <a:rPr lang="et-EE" dirty="0"/>
              <a:t>reaktoris tekitada sobilike tingimustega (hapnik, </a:t>
            </a:r>
            <a:r>
              <a:rPr lang="et-EE" dirty="0" err="1"/>
              <a:t>pH</a:t>
            </a:r>
            <a:r>
              <a:rPr lang="et-EE" dirty="0"/>
              <a:t>, temperatuur) keskkond ning sellesse kontsentreerida (kasvatada) piisavas koguses aktiivseid mikroorganisme;</a:t>
            </a:r>
          </a:p>
          <a:p>
            <a:pPr lvl="1"/>
            <a:r>
              <a:rPr lang="et-EE" dirty="0"/>
              <a:t>need aktiivsed mikroorganismid tuleb veest kõrvaldada enne, kui puhastatud heitvesi süsteemist väljub</a:t>
            </a:r>
          </a:p>
          <a:p>
            <a:r>
              <a:rPr lang="et-EE" dirty="0"/>
              <a:t>See, kas süsteemis hakkab kasvama </a:t>
            </a:r>
            <a:r>
              <a:rPr lang="et-EE" dirty="0" err="1"/>
              <a:t>biokile</a:t>
            </a:r>
            <a:r>
              <a:rPr lang="et-EE" dirty="0"/>
              <a:t> või suspensioonis olev </a:t>
            </a:r>
            <a:r>
              <a:rPr lang="et-EE" dirty="0" err="1"/>
              <a:t>biomass</a:t>
            </a:r>
            <a:r>
              <a:rPr lang="et-EE" dirty="0"/>
              <a:t>, sõltub väljauhtumisest ehk tahke aine viibeajast süsteemis. </a:t>
            </a:r>
          </a:p>
          <a:p>
            <a:pPr marL="0" indent="0">
              <a:buNone/>
            </a:pPr>
            <a:endParaRPr lang="en-US" dirty="0"/>
          </a:p>
        </p:txBody>
      </p:sp>
      <p:sp>
        <p:nvSpPr>
          <p:cNvPr id="3" name="Pealkiri 2">
            <a:extLst>
              <a:ext uri="{FF2B5EF4-FFF2-40B4-BE49-F238E27FC236}">
                <a16:creationId xmlns:a16="http://schemas.microsoft.com/office/drawing/2014/main" id="{A3CDD2FE-8AE0-C7A7-269B-8EB32007EE78}"/>
              </a:ext>
            </a:extLst>
          </p:cNvPr>
          <p:cNvSpPr>
            <a:spLocks noGrp="1"/>
          </p:cNvSpPr>
          <p:nvPr>
            <p:ph type="title"/>
          </p:nvPr>
        </p:nvSpPr>
        <p:spPr/>
        <p:txBody>
          <a:bodyPr/>
          <a:lstStyle/>
          <a:p>
            <a:r>
              <a:rPr lang="et-EE" dirty="0"/>
              <a:t>Biokiletehnoloogia</a:t>
            </a:r>
            <a:endParaRPr lang="en-US" dirty="0"/>
          </a:p>
        </p:txBody>
      </p:sp>
    </p:spTree>
    <p:extLst>
      <p:ext uri="{BB962C8B-B14F-4D97-AF65-F5344CB8AC3E}">
        <p14:creationId xmlns:p14="http://schemas.microsoft.com/office/powerpoint/2010/main" val="232059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45446C56-F6BA-3E9A-98F3-F2FECA422D06}"/>
              </a:ext>
            </a:extLst>
          </p:cNvPr>
          <p:cNvSpPr>
            <a:spLocks noGrp="1"/>
          </p:cNvSpPr>
          <p:nvPr>
            <p:ph idx="1"/>
          </p:nvPr>
        </p:nvSpPr>
        <p:spPr/>
        <p:txBody>
          <a:bodyPr>
            <a:normAutofit fontScale="92500" lnSpcReduction="10000"/>
          </a:bodyPr>
          <a:lstStyle/>
          <a:p>
            <a:r>
              <a:rPr lang="et-EE" dirty="0"/>
              <a:t>Olenevalt tehnoloogiast võib </a:t>
            </a:r>
            <a:r>
              <a:rPr lang="et-EE" dirty="0" err="1"/>
              <a:t>biokilepuhastites</a:t>
            </a:r>
            <a:r>
              <a:rPr lang="et-EE" dirty="0"/>
              <a:t> mittelahustuvate osakeste sidumine olla väiksem, st et osa heljumist liigub reaktorist läbi ja jääb vette. Heljumi veest kõrvaldamiseks on siiski üldjuhul vaja omaette puhastusetappi </a:t>
            </a:r>
          </a:p>
          <a:p>
            <a:r>
              <a:rPr lang="et-EE" dirty="0"/>
              <a:t>Peamiselt kõrvaldatakse lahustunud toitaineid – üldjuhul on vaja reovett tõhusalt </a:t>
            </a:r>
            <a:r>
              <a:rPr lang="et-EE" dirty="0" err="1"/>
              <a:t>eelpuhastada</a:t>
            </a:r>
            <a:r>
              <a:rPr lang="et-EE" dirty="0"/>
              <a:t>, s.o kõrvaldada mittelahustunud osised enne vee jõudmist </a:t>
            </a:r>
            <a:r>
              <a:rPr lang="et-EE" dirty="0" err="1"/>
              <a:t>bioreaktorisse</a:t>
            </a:r>
            <a:r>
              <a:rPr lang="et-EE" dirty="0"/>
              <a:t>.</a:t>
            </a:r>
          </a:p>
          <a:p>
            <a:r>
              <a:rPr lang="et-EE" dirty="0"/>
              <a:t>Biomassi viibeaeg (SRT) on teoreetiliselt lõputu, praktikas sõltub irdumisest</a:t>
            </a:r>
          </a:p>
          <a:p>
            <a:pPr lvl="1"/>
            <a:r>
              <a:rPr lang="et-EE" dirty="0"/>
              <a:t>Võimaldab hästi isoleerida ja sihiteadlikult läbi viia huvipakkuvaid protsesse (nt </a:t>
            </a:r>
            <a:r>
              <a:rPr lang="et-EE" dirty="0" err="1"/>
              <a:t>nitrifikatsiooni</a:t>
            </a:r>
            <a:r>
              <a:rPr lang="et-EE" dirty="0"/>
              <a:t>) ja seeläbi teatud juhtudel kasuta väiksemaid mahuteid (nt </a:t>
            </a:r>
            <a:r>
              <a:rPr lang="et-EE" dirty="0" err="1"/>
              <a:t>nitrifikatsiooniks</a:t>
            </a:r>
            <a:r>
              <a:rPr lang="et-EE" dirty="0"/>
              <a:t>)</a:t>
            </a:r>
          </a:p>
          <a:p>
            <a:endParaRPr lang="en-US" dirty="0"/>
          </a:p>
        </p:txBody>
      </p:sp>
      <p:sp>
        <p:nvSpPr>
          <p:cNvPr id="3" name="Pealkiri 2">
            <a:extLst>
              <a:ext uri="{FF2B5EF4-FFF2-40B4-BE49-F238E27FC236}">
                <a16:creationId xmlns:a16="http://schemas.microsoft.com/office/drawing/2014/main" id="{7275A60F-C250-658B-7648-F68168D86E3C}"/>
              </a:ext>
            </a:extLst>
          </p:cNvPr>
          <p:cNvSpPr>
            <a:spLocks noGrp="1"/>
          </p:cNvSpPr>
          <p:nvPr>
            <p:ph type="title"/>
          </p:nvPr>
        </p:nvSpPr>
        <p:spPr/>
        <p:txBody>
          <a:bodyPr/>
          <a:lstStyle/>
          <a:p>
            <a:r>
              <a:rPr lang="et-EE" dirty="0"/>
              <a:t>BT eripärad</a:t>
            </a:r>
            <a:endParaRPr lang="en-US" dirty="0"/>
          </a:p>
        </p:txBody>
      </p:sp>
    </p:spTree>
    <p:extLst>
      <p:ext uri="{BB962C8B-B14F-4D97-AF65-F5344CB8AC3E}">
        <p14:creationId xmlns:p14="http://schemas.microsoft.com/office/powerpoint/2010/main" val="57046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B730344-197A-A026-0C94-229483E86868}"/>
              </a:ext>
            </a:extLst>
          </p:cNvPr>
          <p:cNvSpPr>
            <a:spLocks noGrp="1"/>
          </p:cNvSpPr>
          <p:nvPr>
            <p:ph idx="1"/>
          </p:nvPr>
        </p:nvSpPr>
        <p:spPr>
          <a:xfrm>
            <a:off x="838200" y="1825625"/>
            <a:ext cx="10515600" cy="2953204"/>
          </a:xfrm>
        </p:spPr>
        <p:txBody>
          <a:bodyPr>
            <a:normAutofit fontScale="92500"/>
          </a:bodyPr>
          <a:lstStyle/>
          <a:p>
            <a:r>
              <a:rPr lang="en-US" dirty="0" err="1"/>
              <a:t>Biokileprotsesside</a:t>
            </a:r>
            <a:r>
              <a:rPr lang="en-US" dirty="0"/>
              <a:t> </a:t>
            </a:r>
            <a:r>
              <a:rPr lang="en-US" dirty="0" err="1"/>
              <a:t>kineetikat</a:t>
            </a:r>
            <a:r>
              <a:rPr lang="en-US" dirty="0"/>
              <a:t> </a:t>
            </a:r>
            <a:r>
              <a:rPr lang="en-US" dirty="0" err="1"/>
              <a:t>mõjutavad</a:t>
            </a:r>
            <a:r>
              <a:rPr lang="en-US" dirty="0"/>
              <a:t> </a:t>
            </a:r>
            <a:r>
              <a:rPr lang="en-US" dirty="0" err="1"/>
              <a:t>väga</a:t>
            </a:r>
            <a:r>
              <a:rPr lang="en-US" dirty="0"/>
              <a:t> </a:t>
            </a:r>
            <a:r>
              <a:rPr lang="en-US" dirty="0" err="1"/>
              <a:t>oluliselt</a:t>
            </a:r>
            <a:r>
              <a:rPr lang="en-US" dirty="0"/>
              <a:t> </a:t>
            </a:r>
            <a:r>
              <a:rPr lang="en-US" dirty="0" err="1"/>
              <a:t>difusioon</a:t>
            </a:r>
            <a:r>
              <a:rPr lang="en-US" dirty="0"/>
              <a:t>, </a:t>
            </a:r>
            <a:r>
              <a:rPr lang="en-US" dirty="0" err="1"/>
              <a:t>s.o</a:t>
            </a:r>
            <a:r>
              <a:rPr lang="en-US" dirty="0"/>
              <a:t> </a:t>
            </a:r>
            <a:r>
              <a:rPr lang="en-US" dirty="0" err="1"/>
              <a:t>ainete</a:t>
            </a:r>
            <a:r>
              <a:rPr lang="en-US" dirty="0"/>
              <a:t> </a:t>
            </a:r>
            <a:r>
              <a:rPr lang="en-US" dirty="0" err="1"/>
              <a:t>liikumine</a:t>
            </a:r>
            <a:r>
              <a:rPr lang="en-US" dirty="0"/>
              <a:t> </a:t>
            </a:r>
            <a:r>
              <a:rPr lang="en-US" dirty="0" err="1"/>
              <a:t>nende</a:t>
            </a:r>
            <a:r>
              <a:rPr lang="en-US" dirty="0"/>
              <a:t> </a:t>
            </a:r>
            <a:r>
              <a:rPr lang="en-US" dirty="0" err="1"/>
              <a:t>sisalduste</a:t>
            </a:r>
            <a:r>
              <a:rPr lang="en-US" dirty="0"/>
              <a:t> </a:t>
            </a:r>
            <a:r>
              <a:rPr lang="en-US" dirty="0" err="1"/>
              <a:t>erinevuse</a:t>
            </a:r>
            <a:r>
              <a:rPr lang="en-US" dirty="0"/>
              <a:t> (</a:t>
            </a:r>
            <a:r>
              <a:rPr lang="en-US" dirty="0" err="1"/>
              <a:t>gradiendi</a:t>
            </a:r>
            <a:r>
              <a:rPr lang="en-US" dirty="0"/>
              <a:t>) </a:t>
            </a:r>
            <a:r>
              <a:rPr lang="en-US" dirty="0" err="1"/>
              <a:t>tõttu</a:t>
            </a:r>
            <a:endParaRPr lang="et-EE" dirty="0"/>
          </a:p>
          <a:p>
            <a:r>
              <a:rPr lang="et-EE" dirty="0"/>
              <a:t>Rusikareegliks võib pidada, et ainete difusioonikiirus </a:t>
            </a:r>
            <a:r>
              <a:rPr lang="et-EE" dirty="0" err="1"/>
              <a:t>biokiles</a:t>
            </a:r>
            <a:r>
              <a:rPr lang="et-EE" dirty="0"/>
              <a:t> moodustab vaid 80% nende difusioonikiirusest vees</a:t>
            </a:r>
          </a:p>
          <a:p>
            <a:pPr lvl="1"/>
            <a:r>
              <a:rPr lang="et-EE" dirty="0" err="1"/>
              <a:t>biokiles</a:t>
            </a:r>
            <a:r>
              <a:rPr lang="et-EE" dirty="0"/>
              <a:t> võivad areneda eri keskkonnatingimuste ja </a:t>
            </a:r>
            <a:r>
              <a:rPr lang="et-EE" dirty="0" err="1"/>
              <a:t>toitainetesisaldustega</a:t>
            </a:r>
            <a:r>
              <a:rPr lang="et-EE" dirty="0"/>
              <a:t> tsoonid, sest mikroorganismid jõuavad substraadi ja elektrondoonorid kiiremini ära tarbida, kui uusi difusiooni toimel juurde kandub. </a:t>
            </a:r>
          </a:p>
          <a:p>
            <a:endParaRPr lang="en-US" dirty="0"/>
          </a:p>
        </p:txBody>
      </p:sp>
      <p:sp>
        <p:nvSpPr>
          <p:cNvPr id="3" name="Pealkiri 2">
            <a:extLst>
              <a:ext uri="{FF2B5EF4-FFF2-40B4-BE49-F238E27FC236}">
                <a16:creationId xmlns:a16="http://schemas.microsoft.com/office/drawing/2014/main" id="{9A8A832E-B1FE-9B9C-2422-57B9CD01CE29}"/>
              </a:ext>
            </a:extLst>
          </p:cNvPr>
          <p:cNvSpPr>
            <a:spLocks noGrp="1"/>
          </p:cNvSpPr>
          <p:nvPr>
            <p:ph type="title"/>
          </p:nvPr>
        </p:nvSpPr>
        <p:spPr/>
        <p:txBody>
          <a:bodyPr/>
          <a:lstStyle/>
          <a:p>
            <a:r>
              <a:rPr lang="et-EE" dirty="0"/>
              <a:t>Massiülekande piirangud</a:t>
            </a:r>
            <a:endParaRPr lang="en-US" dirty="0"/>
          </a:p>
        </p:txBody>
      </p:sp>
      <p:pic>
        <p:nvPicPr>
          <p:cNvPr id="4" name="Picture 3" descr="A close-up of a chart&#10;&#10;Description automatically generated">
            <a:extLst>
              <a:ext uri="{FF2B5EF4-FFF2-40B4-BE49-F238E27FC236}">
                <a16:creationId xmlns:a16="http://schemas.microsoft.com/office/drawing/2014/main" id="{5139D6AE-4380-DEBF-5902-B530E4BBB0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97" y="4508164"/>
            <a:ext cx="2879090" cy="1866900"/>
          </a:xfrm>
          <a:prstGeom prst="rect">
            <a:avLst/>
          </a:prstGeom>
          <a:noFill/>
        </p:spPr>
      </p:pic>
      <p:pic>
        <p:nvPicPr>
          <p:cNvPr id="5" name="Picture 4" descr="A diagram of a chemical reaction&#10;&#10;Description automatically generated">
            <a:extLst>
              <a:ext uri="{FF2B5EF4-FFF2-40B4-BE49-F238E27FC236}">
                <a16:creationId xmlns:a16="http://schemas.microsoft.com/office/drawing/2014/main" id="{A996A71A-B6FF-BCF1-EB14-72859FB08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333" y="4508799"/>
            <a:ext cx="2741295" cy="1866265"/>
          </a:xfrm>
          <a:prstGeom prst="rect">
            <a:avLst/>
          </a:prstGeom>
          <a:noFill/>
        </p:spPr>
      </p:pic>
    </p:spTree>
    <p:extLst>
      <p:ext uri="{BB962C8B-B14F-4D97-AF65-F5344CB8AC3E}">
        <p14:creationId xmlns:p14="http://schemas.microsoft.com/office/powerpoint/2010/main" val="281600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CC6F356C-7531-CF34-FADB-30634A41279B}"/>
              </a:ext>
            </a:extLst>
          </p:cNvPr>
          <p:cNvSpPr>
            <a:spLocks noGrp="1"/>
          </p:cNvSpPr>
          <p:nvPr>
            <p:ph type="title"/>
          </p:nvPr>
        </p:nvSpPr>
        <p:spPr/>
        <p:txBody>
          <a:bodyPr>
            <a:normAutofit fontScale="90000"/>
          </a:bodyPr>
          <a:lstStyle/>
          <a:p>
            <a:r>
              <a:rPr lang="et-EE" dirty="0"/>
              <a:t>Difusiooni mõju ehk kui kaugele vesilahusest ained </a:t>
            </a:r>
            <a:r>
              <a:rPr lang="et-EE" dirty="0" err="1"/>
              <a:t>biokile</a:t>
            </a:r>
            <a:r>
              <a:rPr lang="et-EE" dirty="0"/>
              <a:t> sees võivad jõuda?</a:t>
            </a:r>
            <a:endParaRPr lang="en-US" dirty="0"/>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1868DDFD-5752-CDF7-2B3C-6BAB8AD1495B}"/>
                  </a:ext>
                </a:extLst>
              </p:cNvPr>
              <p:cNvSpPr>
                <a:spLocks noGrp="1"/>
              </p:cNvSpPr>
              <p:nvPr>
                <p:ph idx="1"/>
              </p:nvPr>
            </p:nvSpPr>
            <p:spPr>
              <a:xfrm>
                <a:off x="838200" y="1825625"/>
                <a:ext cx="10515600" cy="4351338"/>
              </a:xfrm>
            </p:spPr>
            <p:txBody>
              <a:bodyPr>
                <a:normAutofit fontScale="92500" lnSpcReduction="10000"/>
              </a:bodyPr>
              <a:lstStyle/>
              <a:p>
                <a:pPr indent="0" algn="just">
                  <a:lnSpc>
                    <a:spcPct val="150000"/>
                  </a:lnSpc>
                  <a:spcAft>
                    <a:spcPts val="1200"/>
                  </a:spcAft>
                  <a:buNone/>
                </a:pPr>
                <a14:m>
                  <m:oMath xmlns:m="http://schemas.openxmlformats.org/officeDocument/2006/math">
                    <m:sSub>
                      <m:sSubPr>
                        <m:ctrlPr>
                          <a:rPr lang="en-US" sz="1800" i="1" smtClean="0">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𝑘𝑟𝑖𝑡</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𝑏𝑘</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num>
                          <m:den>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𝑌</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𝑏𝑘</m:t>
                                </m:r>
                              </m:sub>
                            </m:sSub>
                          </m:den>
                        </m:f>
                      </m:e>
                    </m:rad>
                  </m:oMath>
                </a14:m>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								</a:t>
                </a:r>
              </a:p>
              <a:p>
                <a:pPr indent="0" algn="just">
                  <a:lnSpc>
                    <a:spcPct val="150000"/>
                  </a:lnSpc>
                  <a:spcAft>
                    <a:spcPts val="1200"/>
                  </a:spcAft>
                  <a:buNone/>
                </a:pP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 L</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krit</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kriitiline kaugus (m), D</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bk</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aine difusioonikiirus biokiles (m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a:t>
                </a:r>
                <a:r>
                  <a:rPr lang="et-EE" sz="14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µ</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max</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mikroorganismide maksimaalne kasvukiirus (d</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Y – saagisetegur, mis iseloomustab aine (substraadi) tarbimist uute mikroorganismide kasvuks (g/g), K</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substraadi küllastustegur (g/m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X</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bk</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mikroorganismide hulk biokiles (g/m</a:t>
                </a:r>
                <a:r>
                  <a:rPr lang="et-EE" sz="14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Seda, kas biokile sees tekib piirkondi, kuhu ained vesilahusest ei jõua, saab hinnata biokile paksuse (L</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bk</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kriitilise kauguse (L</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suhte kaudu:</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 L</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bk</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krit</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&lt;0,4, jõuab substraat kõigisse biokile osadesse ning difusioonist tingitud piiranguid ei ole;</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spcAft>
                    <a:spcPts val="1200"/>
                  </a:spcAft>
                  <a:buFont typeface="Symbol" panose="05050102010706020507" pitchFamily="18" charset="2"/>
                  <a:buChar char=""/>
                </a:pP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 L</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bk</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t>
                </a:r>
                <a:r>
                  <a:rPr lang="et-EE" sz="14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krit </a:t>
                </a:r>
                <a:r>
                  <a:rPr lang="et-EE"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&gt;4, on biokile niivõrd paks, et eeldada võib difusioonipiirangut ning biokiles tekivad erineva toitaine- ja hapnikusisaldustega tsoonid, milles kasvavad mikroorganismid, kelle nõuded nii elutegevuseks vajalike toitainete kui ka hapniku suhtes on erinevad.</a:t>
                </a:r>
                <a:endParaRPr lang="en-US" sz="1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p:sp>
            <p:nvSpPr>
              <p:cNvPr id="4" name="Content Placeholder 2">
                <a:extLst>
                  <a:ext uri="{FF2B5EF4-FFF2-40B4-BE49-F238E27FC236}">
                    <a16:creationId xmlns:a16="http://schemas.microsoft.com/office/drawing/2014/main" id="{1868DDFD-5752-CDF7-2B3C-6BAB8AD1495B}"/>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290" r="-348"/>
                </a:stretch>
              </a:blipFill>
            </p:spPr>
            <p:txBody>
              <a:bodyPr/>
              <a:lstStyle/>
              <a:p>
                <a:r>
                  <a:rPr lang="en-US">
                    <a:noFill/>
                  </a:rPr>
                  <a:t> </a:t>
                </a:r>
              </a:p>
            </p:txBody>
          </p:sp>
        </mc:Fallback>
      </mc:AlternateContent>
    </p:spTree>
    <p:extLst>
      <p:ext uri="{BB962C8B-B14F-4D97-AF65-F5344CB8AC3E}">
        <p14:creationId xmlns:p14="http://schemas.microsoft.com/office/powerpoint/2010/main" val="143648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7E03C459-5CD1-C84C-6579-117407BD1613}"/>
              </a:ext>
            </a:extLst>
          </p:cNvPr>
          <p:cNvSpPr>
            <a:spLocks noGrp="1"/>
          </p:cNvSpPr>
          <p:nvPr>
            <p:ph type="title"/>
          </p:nvPr>
        </p:nvSpPr>
        <p:spPr/>
        <p:txBody>
          <a:bodyPr/>
          <a:lstStyle/>
          <a:p>
            <a:r>
              <a:rPr lang="et-EE" dirty="0"/>
              <a:t>Biokilereaktorid</a:t>
            </a:r>
            <a:endParaRPr lang="en-US" dirty="0"/>
          </a:p>
        </p:txBody>
      </p:sp>
      <p:pic>
        <p:nvPicPr>
          <p:cNvPr id="4" name="Picture 5" descr="A diagram of a cell&#10;&#10;Description automatically generated with medium confidence">
            <a:extLst>
              <a:ext uri="{FF2B5EF4-FFF2-40B4-BE49-F238E27FC236}">
                <a16:creationId xmlns:a16="http://schemas.microsoft.com/office/drawing/2014/main" id="{B648DA94-E20A-FA6D-FEE0-92EB32E1B6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18205"/>
            <a:ext cx="6804595" cy="3432766"/>
          </a:xfrm>
          <a:prstGeom prst="rect">
            <a:avLst/>
          </a:prstGeom>
          <a:noFill/>
          <a:ln>
            <a:solidFill>
              <a:schemeClr val="bg1"/>
            </a:solidFill>
          </a:ln>
        </p:spPr>
      </p:pic>
      <p:sp>
        <p:nvSpPr>
          <p:cNvPr id="5" name="TextBox 4">
            <a:extLst>
              <a:ext uri="{FF2B5EF4-FFF2-40B4-BE49-F238E27FC236}">
                <a16:creationId xmlns:a16="http://schemas.microsoft.com/office/drawing/2014/main" id="{D34CB843-E793-8943-138B-150EF71E03B9}"/>
              </a:ext>
            </a:extLst>
          </p:cNvPr>
          <p:cNvSpPr txBox="1"/>
          <p:nvPr/>
        </p:nvSpPr>
        <p:spPr>
          <a:xfrm>
            <a:off x="7727794" y="1690688"/>
            <a:ext cx="3234119" cy="4247317"/>
          </a:xfrm>
          <a:prstGeom prst="rect">
            <a:avLst/>
          </a:prstGeom>
          <a:noFill/>
        </p:spPr>
        <p:txBody>
          <a:bodyPr wrap="square" rtlCol="0">
            <a:spAutoFit/>
          </a:bodyPr>
          <a:lstStyle/>
          <a:p>
            <a:r>
              <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Biokilereaktorid: a −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nõrgbiofilter</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(ei ole uputatud), b − fikseeritud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biokilekandjaga</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sukelbiofilter</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milles vool liigub alt üles (</a:t>
            </a:r>
            <a:r>
              <a:rPr lang="et-EE"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ingl</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upflow</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või c – ülalt alla (</a:t>
            </a:r>
            <a:r>
              <a:rPr lang="et-EE"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ingl</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downflow</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d − membraan-</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biokilereaktor</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e –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biorootor</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 – liikuva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biokilekandjaga</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reaktor, g − keevkihiga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biokilereaktorid</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ingl</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expanded</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(EBBR) and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fluidized</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(FBBR)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bed</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bioreactor</a:t>
            </a:r>
            <a:r>
              <a:rPr lang="et-EE"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h − õhktõstukiga graanulmudasüsteem.</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177816216"/>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handatud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4590</Words>
  <Application>Microsoft Office PowerPoint</Application>
  <PresentationFormat>Laiekraan</PresentationFormat>
  <Paragraphs>225</Paragraphs>
  <Slides>37</Slides>
  <Notes>13</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37</vt:i4>
      </vt:variant>
    </vt:vector>
  </HeadingPairs>
  <TitlesOfParts>
    <vt:vector size="44" baseType="lpstr">
      <vt:lpstr>Arial</vt:lpstr>
      <vt:lpstr>Calibri</vt:lpstr>
      <vt:lpstr>Cambria Math</vt:lpstr>
      <vt:lpstr>Open Sans</vt:lpstr>
      <vt:lpstr>Segoe UI</vt:lpstr>
      <vt:lpstr>Symbol</vt:lpstr>
      <vt:lpstr>Office'i kujundus</vt:lpstr>
      <vt:lpstr>Biokilepuhastus</vt:lpstr>
      <vt:lpstr>Biokile</vt:lpstr>
      <vt:lpstr>Biokile teke</vt:lpstr>
      <vt:lpstr>Biokile teke</vt:lpstr>
      <vt:lpstr>Biokiletehnoloogia</vt:lpstr>
      <vt:lpstr>BT eripärad</vt:lpstr>
      <vt:lpstr>Massiülekande piirangud</vt:lpstr>
      <vt:lpstr>Difusiooni mõju ehk kui kaugele vesilahusest ained biokile sees võivad jõuda?</vt:lpstr>
      <vt:lpstr>Biokilereaktorid</vt:lpstr>
      <vt:lpstr>Nõrgbiofilter</vt:lpstr>
      <vt:lpstr>Nõrgbiofilter</vt:lpstr>
      <vt:lpstr>Nõrgbiofilter</vt:lpstr>
      <vt:lpstr>Sukelbiofilter</vt:lpstr>
      <vt:lpstr>Sukelbiofilter</vt:lpstr>
      <vt:lpstr>Sukeltugimaterjaliga biofilter</vt:lpstr>
      <vt:lpstr>Sukelbiofilter</vt:lpstr>
      <vt:lpstr>Kinnistugimaterialiga sundõhustatavad biokilereaktorid – SFBBR </vt:lpstr>
      <vt:lpstr>Sukelgraanulfilter (BAF või SAB)</vt:lpstr>
      <vt:lpstr>Heljuvtugimaterjaliga biofilter, MBBR</vt:lpstr>
      <vt:lpstr>MBBR</vt:lpstr>
      <vt:lpstr>MBBR – orgaanilise aine kõrvaldamine</vt:lpstr>
      <vt:lpstr>MBBR – lämmastiku kõrvaldamine</vt:lpstr>
      <vt:lpstr>Hübriidsüsteemid</vt:lpstr>
      <vt:lpstr>Hübriidsüsteemid</vt:lpstr>
      <vt:lpstr>Millal valida biokilepuhasti?</vt:lpstr>
      <vt:lpstr>Biokilekandjad</vt:lpstr>
      <vt:lpstr>Biokilekandjad</vt:lpstr>
      <vt:lpstr>„Kaitstud alad“ ja ummistumine</vt:lpstr>
      <vt:lpstr>Areng Veolia AnoxKaldnes näitel</vt:lpstr>
      <vt:lpstr>Mida peab veel arvestama?</vt:lpstr>
      <vt:lpstr>Pinnakoormus ehk filtrimiskiirus</vt:lpstr>
      <vt:lpstr>Õhustamine ja segamine</vt:lpstr>
      <vt:lpstr>Õhustamine ja difusioon</vt:lpstr>
      <vt:lpstr>Segamine</vt:lpstr>
      <vt:lpstr>Biokile irdumine</vt:lpstr>
      <vt:lpstr>Järelpuhastus</vt:lpstr>
      <vt:lpstr>Järelpuhastust pole vaja, kui: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Vallo Kõrgmaa</dc:creator>
  <cp:lastModifiedBy>Vallo Kõrgmaa</cp:lastModifiedBy>
  <cp:revision>3</cp:revision>
  <dcterms:created xsi:type="dcterms:W3CDTF">2023-11-13T11:57:45Z</dcterms:created>
  <dcterms:modified xsi:type="dcterms:W3CDTF">2023-11-13T12:27:09Z</dcterms:modified>
</cp:coreProperties>
</file>