
<file path=[Content_Types].xml><?xml version="1.0" encoding="utf-8"?>
<Types xmlns="http://schemas.openxmlformats.org/package/2006/content-types">
  <Default Extension="bin" ContentType="application/vnd.openxmlformats-officedocument.oleObject"/>
  <Default Extension="emf" ContentType="image/x-emf"/>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0" r:id="rId1"/>
  </p:sldMasterIdLst>
  <p:notesMasterIdLst>
    <p:notesMasterId r:id="rId100"/>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349" r:id="rId37"/>
    <p:sldId id="350" r:id="rId38"/>
    <p:sldId id="293"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2" r:id="rId67"/>
    <p:sldId id="323" r:id="rId68"/>
    <p:sldId id="324" r:id="rId69"/>
    <p:sldId id="325" r:id="rId70"/>
    <p:sldId id="326" r:id="rId71"/>
    <p:sldId id="327" r:id="rId72"/>
    <p:sldId id="328" r:id="rId73"/>
    <p:sldId id="329" r:id="rId74"/>
    <p:sldId id="330" r:id="rId75"/>
    <p:sldId id="331" r:id="rId76"/>
    <p:sldId id="332" r:id="rId77"/>
    <p:sldId id="333" r:id="rId78"/>
    <p:sldId id="334" r:id="rId79"/>
    <p:sldId id="335" r:id="rId80"/>
    <p:sldId id="336" r:id="rId81"/>
    <p:sldId id="337" r:id="rId82"/>
    <p:sldId id="338" r:id="rId83"/>
    <p:sldId id="339" r:id="rId84"/>
    <p:sldId id="340" r:id="rId85"/>
    <p:sldId id="341" r:id="rId86"/>
    <p:sldId id="342" r:id="rId87"/>
    <p:sldId id="343" r:id="rId88"/>
    <p:sldId id="344" r:id="rId89"/>
    <p:sldId id="345" r:id="rId90"/>
    <p:sldId id="346" r:id="rId91"/>
    <p:sldId id="347" r:id="rId92"/>
    <p:sldId id="351" r:id="rId93"/>
    <p:sldId id="352" r:id="rId94"/>
    <p:sldId id="353" r:id="rId95"/>
    <p:sldId id="354" r:id="rId96"/>
    <p:sldId id="355" r:id="rId97"/>
    <p:sldId id="356" r:id="rId98"/>
    <p:sldId id="348" r:id="rId99"/>
  </p:sldIdLst>
  <p:sldSz cx="12192000" cy="6858000"/>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51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viewProps" Target="view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5659" cy="496332"/>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50443" y="0"/>
            <a:ext cx="2945659" cy="496332"/>
          </a:xfrm>
          <a:prstGeom prst="rect">
            <a:avLst/>
          </a:prstGeom>
          <a:noFill/>
          <a:ln>
            <a:noFill/>
          </a:ln>
        </p:spPr>
        <p:txBody>
          <a:bodyPr spcFirstLastPara="1" wrap="square" lIns="91425" tIns="91425" rIns="91425" bIns="91425" anchor="t" anchorCtr="0"/>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28583"/>
            <a:ext cx="2945659" cy="496332"/>
          </a:xfrm>
          <a:prstGeom prst="rect">
            <a:avLst/>
          </a:prstGeom>
          <a:noFill/>
          <a:ln>
            <a:noFill/>
          </a:ln>
        </p:spPr>
        <p:txBody>
          <a:bodyPr spcFirstLastPara="1" wrap="square" lIns="91425" tIns="91425" rIns="91425" bIns="91425" anchor="b"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50443" y="9428583"/>
            <a:ext cx="2945659" cy="496332"/>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t-EE"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3:notes"/>
          <p:cNvSpPr txBox="1">
            <a:spLocks noGrp="1"/>
          </p:cNvSpPr>
          <p:nvPr>
            <p:ph type="body" idx="1"/>
          </p:nvPr>
        </p:nvSpPr>
        <p:spPr>
          <a:xfrm>
            <a:off x="679768" y="4715153"/>
            <a:ext cx="5438140" cy="446698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64" name="Google Shape;64;p3: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t-EE" sz="1200" b="0" i="0" u="none" strike="noStrike" cap="none" smtClean="0">
                <a:solidFill>
                  <a:schemeClr val="dk1"/>
                </a:solidFill>
                <a:latin typeface="Calibri"/>
                <a:ea typeface="Calibri"/>
                <a:cs typeface="Calibri"/>
                <a:sym typeface="Calibri"/>
              </a:rPr>
              <a:t>65</a:t>
            </a:fld>
            <a:endParaRPr lang="et-EE"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4719902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2_Title Slide" type="title">
  <p:cSld name="TITLE">
    <p:bg>
      <p:bgPr>
        <a:blipFill>
          <a:blip r:embed="rId2">
            <a:alphaModFix/>
          </a:blip>
          <a:stretch>
            <a:fillRect/>
          </a:stretch>
        </a:blipFill>
        <a:effectLst/>
      </p:bgPr>
    </p:bg>
    <p:spTree>
      <p:nvGrpSpPr>
        <p:cNvPr id="1" name="Shape 14"/>
        <p:cNvGrpSpPr/>
        <p:nvPr/>
      </p:nvGrpSpPr>
      <p:grpSpPr>
        <a:xfrm>
          <a:off x="0" y="0"/>
          <a:ext cx="0" cy="0"/>
          <a:chOff x="0" y="0"/>
          <a:chExt cx="0" cy="0"/>
        </a:xfrm>
      </p:grpSpPr>
      <p:sp>
        <p:nvSpPr>
          <p:cNvPr id="15" name="Google Shape;15;p2"/>
          <p:cNvSpPr txBox="1">
            <a:spLocks noGrp="1"/>
          </p:cNvSpPr>
          <p:nvPr>
            <p:ph type="ctrTitle"/>
          </p:nvPr>
        </p:nvSpPr>
        <p:spPr>
          <a:xfrm>
            <a:off x="4487821" y="3382144"/>
            <a:ext cx="7224803" cy="1542033"/>
          </a:xfrm>
          <a:prstGeom prst="rect">
            <a:avLst/>
          </a:prstGeom>
          <a:noFill/>
          <a:ln>
            <a:noFill/>
          </a:ln>
        </p:spPr>
        <p:txBody>
          <a:bodyPr spcFirstLastPara="1" wrap="square" lIns="91425" tIns="91425" rIns="91425" bIns="91425" anchor="t" anchorCtr="0"/>
          <a:lstStyle>
            <a:lvl1pPr marR="0" lvl="0" algn="l" rtl="0">
              <a:spcBef>
                <a:spcPts val="0"/>
              </a:spcBef>
              <a:spcAft>
                <a:spcPts val="0"/>
              </a:spcAft>
              <a:buClr>
                <a:schemeClr val="dk1"/>
              </a:buClr>
              <a:buSzPts val="3200"/>
              <a:buFont typeface="Verdana"/>
              <a:buNone/>
              <a:defRPr sz="3200" b="0" i="0" u="none" strike="noStrike" cap="none">
                <a:solidFill>
                  <a:schemeClr val="dk1"/>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6" name="Google Shape;16;p2"/>
          <p:cNvSpPr txBox="1">
            <a:spLocks noGrp="1"/>
          </p:cNvSpPr>
          <p:nvPr>
            <p:ph type="subTitle" idx="1"/>
          </p:nvPr>
        </p:nvSpPr>
        <p:spPr>
          <a:xfrm>
            <a:off x="4487820" y="5038328"/>
            <a:ext cx="7224804" cy="1126976"/>
          </a:xfrm>
          <a:prstGeom prst="rect">
            <a:avLst/>
          </a:prstGeom>
          <a:noFill/>
          <a:ln>
            <a:noFill/>
          </a:ln>
        </p:spPr>
        <p:txBody>
          <a:bodyPr spcFirstLastPara="1" wrap="square" lIns="91425" tIns="91425" rIns="91425" bIns="91425" anchor="t" anchorCtr="0"/>
          <a:lstStyle>
            <a:lvl1pPr marR="0" lvl="0" algn="l" rtl="0">
              <a:spcBef>
                <a:spcPts val="560"/>
              </a:spcBef>
              <a:spcAft>
                <a:spcPts val="0"/>
              </a:spcAft>
              <a:buClr>
                <a:srgbClr val="00B050"/>
              </a:buClr>
              <a:buSzPts val="2800"/>
              <a:buFont typeface="Verdana"/>
              <a:buNone/>
              <a:defRPr sz="2800" b="0" i="0" u="none" strike="noStrike" cap="none">
                <a:solidFill>
                  <a:srgbClr val="00B050"/>
                </a:solidFill>
                <a:latin typeface="Verdana"/>
                <a:ea typeface="Verdana"/>
                <a:cs typeface="Verdana"/>
                <a:sym typeface="Verdana"/>
              </a:defRPr>
            </a:lvl1pPr>
            <a:lvl2pPr marR="0" lvl="1" algn="ctr" rtl="0">
              <a:spcBef>
                <a:spcPts val="560"/>
              </a:spcBef>
              <a:spcAft>
                <a:spcPts val="0"/>
              </a:spcAft>
              <a:buClr>
                <a:srgbClr val="888888"/>
              </a:buClr>
              <a:buSzPts val="2800"/>
              <a:buFont typeface="Arial"/>
              <a:buNone/>
              <a:defRPr sz="2800" b="0" i="0" u="none" strike="noStrike" cap="none">
                <a:solidFill>
                  <a:srgbClr val="888888"/>
                </a:solidFill>
                <a:latin typeface="Verdana"/>
                <a:ea typeface="Verdana"/>
                <a:cs typeface="Verdana"/>
                <a:sym typeface="Verdana"/>
              </a:defRPr>
            </a:lvl2pPr>
            <a:lvl3pPr marR="0" lvl="2" algn="ctr" rtl="0">
              <a:spcBef>
                <a:spcPts val="480"/>
              </a:spcBef>
              <a:spcAft>
                <a:spcPts val="0"/>
              </a:spcAft>
              <a:buClr>
                <a:srgbClr val="888888"/>
              </a:buClr>
              <a:buSzPts val="2400"/>
              <a:buFont typeface="Arial"/>
              <a:buNone/>
              <a:defRPr sz="2400" b="0" i="0" u="none" strike="noStrike" cap="none">
                <a:solidFill>
                  <a:srgbClr val="888888"/>
                </a:solidFill>
                <a:latin typeface="Verdana"/>
                <a:ea typeface="Verdana"/>
                <a:cs typeface="Verdana"/>
                <a:sym typeface="Verdana"/>
              </a:defRPr>
            </a:lvl3pPr>
            <a:lvl4pPr marR="0" lvl="3" algn="ctr" rtl="0">
              <a:spcBef>
                <a:spcPts val="400"/>
              </a:spcBef>
              <a:spcAft>
                <a:spcPts val="0"/>
              </a:spcAft>
              <a:buClr>
                <a:srgbClr val="888888"/>
              </a:buClr>
              <a:buSzPts val="2000"/>
              <a:buFont typeface="Arial"/>
              <a:buNone/>
              <a:defRPr sz="2000" b="0" i="0" u="none" strike="noStrike" cap="none">
                <a:solidFill>
                  <a:srgbClr val="888888"/>
                </a:solidFill>
                <a:latin typeface="Verdana"/>
                <a:ea typeface="Verdana"/>
                <a:cs typeface="Verdana"/>
                <a:sym typeface="Verdana"/>
              </a:defRPr>
            </a:lvl4pPr>
            <a:lvl5pPr marR="0" lvl="4" algn="ctr" rtl="0">
              <a:spcBef>
                <a:spcPts val="400"/>
              </a:spcBef>
              <a:spcAft>
                <a:spcPts val="0"/>
              </a:spcAft>
              <a:buClr>
                <a:srgbClr val="888888"/>
              </a:buClr>
              <a:buSzPts val="2000"/>
              <a:buFont typeface="Arial"/>
              <a:buNone/>
              <a:defRPr sz="2000" b="0" i="0" u="none" strike="noStrike" cap="none">
                <a:solidFill>
                  <a:srgbClr val="888888"/>
                </a:solidFill>
                <a:latin typeface="Verdana"/>
                <a:ea typeface="Verdana"/>
                <a:cs typeface="Verdana"/>
                <a:sym typeface="Verdana"/>
              </a:defRPr>
            </a:lvl5pPr>
            <a:lvl6pPr marR="0" lvl="5"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6pPr>
            <a:lvl7pPr marR="0" lvl="6"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7pPr>
            <a:lvl8pPr marR="0" lvl="7"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8pPr>
            <a:lvl9pPr marR="0" lvl="8"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icture with Caption">
  <p:cSld name="Picture with Caption">
    <p:bg>
      <p:bgPr>
        <a:blipFill>
          <a:blip r:embed="rId2">
            <a:alphaModFix/>
          </a:blip>
          <a:stretch>
            <a:fillRect/>
          </a:stretch>
        </a:blipFill>
        <a:effectLst/>
      </p:bgPr>
    </p:bg>
    <p:spTree>
      <p:nvGrpSpPr>
        <p:cNvPr id="1" name="Shape 50"/>
        <p:cNvGrpSpPr/>
        <p:nvPr/>
      </p:nvGrpSpPr>
      <p:grpSpPr>
        <a:xfrm>
          <a:off x="0" y="0"/>
          <a:ext cx="0" cy="0"/>
          <a:chOff x="0" y="0"/>
          <a:chExt cx="0" cy="0"/>
        </a:xfrm>
      </p:grpSpPr>
      <p:sp>
        <p:nvSpPr>
          <p:cNvPr id="51" name="Google Shape;51;p11"/>
          <p:cNvSpPr>
            <a:spLocks noGrp="1"/>
          </p:cNvSpPr>
          <p:nvPr>
            <p:ph type="pic" idx="2"/>
          </p:nvPr>
        </p:nvSpPr>
        <p:spPr>
          <a:xfrm>
            <a:off x="527381" y="980729"/>
            <a:ext cx="11041227" cy="5328591"/>
          </a:xfrm>
          <a:prstGeom prst="rect">
            <a:avLst/>
          </a:prstGeom>
          <a:noFill/>
          <a:ln>
            <a:noFill/>
          </a:ln>
        </p:spPr>
        <p:txBody>
          <a:bodyPr spcFirstLastPara="1" wrap="square" lIns="91425" tIns="91425" rIns="91425" bIns="91425" anchor="t" anchorCtr="0"/>
          <a:lstStyle>
            <a:lvl1pPr marR="0" lvl="0" algn="l" rtl="0">
              <a:spcBef>
                <a:spcPts val="640"/>
              </a:spcBef>
              <a:spcAft>
                <a:spcPts val="0"/>
              </a:spcAft>
              <a:buClr>
                <a:schemeClr val="dk1"/>
              </a:buClr>
              <a:buSzPts val="3200"/>
              <a:buFont typeface="Verdana"/>
              <a:buNone/>
              <a:defRPr sz="3200" b="0" i="0" u="none" strike="noStrike" cap="none">
                <a:solidFill>
                  <a:schemeClr val="dk1"/>
                </a:solidFill>
                <a:latin typeface="Verdana"/>
                <a:ea typeface="Verdana"/>
                <a:cs typeface="Verdana"/>
                <a:sym typeface="Verdana"/>
              </a:defRPr>
            </a:lvl1pPr>
            <a:lvl2pPr marR="0" lvl="1" algn="l" rtl="0">
              <a:spcBef>
                <a:spcPts val="560"/>
              </a:spcBef>
              <a:spcAft>
                <a:spcPts val="0"/>
              </a:spcAft>
              <a:buClr>
                <a:schemeClr val="dk1"/>
              </a:buClr>
              <a:buSzPts val="2800"/>
              <a:buFont typeface="Arial"/>
              <a:buNone/>
              <a:defRPr sz="2800" b="0" i="0" u="none" strike="noStrike" cap="none">
                <a:solidFill>
                  <a:schemeClr val="dk1"/>
                </a:solidFill>
                <a:latin typeface="Verdana"/>
                <a:ea typeface="Verdana"/>
                <a:cs typeface="Verdana"/>
                <a:sym typeface="Verdana"/>
              </a:defRPr>
            </a:lvl2pPr>
            <a:lvl3pPr marR="0" lvl="2" algn="l" rtl="0">
              <a:spcBef>
                <a:spcPts val="480"/>
              </a:spcBef>
              <a:spcAft>
                <a:spcPts val="0"/>
              </a:spcAft>
              <a:buClr>
                <a:schemeClr val="dk1"/>
              </a:buClr>
              <a:buSzPts val="2400"/>
              <a:buFont typeface="Arial"/>
              <a:buNone/>
              <a:defRPr sz="2400" b="0" i="0" u="none" strike="noStrike" cap="none">
                <a:solidFill>
                  <a:schemeClr val="dk1"/>
                </a:solidFill>
                <a:latin typeface="Verdana"/>
                <a:ea typeface="Verdana"/>
                <a:cs typeface="Verdana"/>
                <a:sym typeface="Verdana"/>
              </a:defRPr>
            </a:lvl3pPr>
            <a:lvl4pPr marR="0" lvl="3" algn="l" rtl="0">
              <a:spcBef>
                <a:spcPts val="400"/>
              </a:spcBef>
              <a:spcAft>
                <a:spcPts val="0"/>
              </a:spcAft>
              <a:buClr>
                <a:schemeClr val="dk1"/>
              </a:buClr>
              <a:buSzPts val="2000"/>
              <a:buFont typeface="Arial"/>
              <a:buNone/>
              <a:defRPr sz="2000" b="0" i="0" u="none" strike="noStrike" cap="none">
                <a:solidFill>
                  <a:schemeClr val="dk1"/>
                </a:solidFill>
                <a:latin typeface="Verdana"/>
                <a:ea typeface="Verdana"/>
                <a:cs typeface="Verdana"/>
                <a:sym typeface="Verdana"/>
              </a:defRPr>
            </a:lvl4pPr>
            <a:lvl5pPr marR="0" lvl="4" algn="l" rtl="0">
              <a:spcBef>
                <a:spcPts val="400"/>
              </a:spcBef>
              <a:spcAft>
                <a:spcPts val="0"/>
              </a:spcAft>
              <a:buClr>
                <a:schemeClr val="dk1"/>
              </a:buClr>
              <a:buSzPts val="2000"/>
              <a:buFont typeface="Arial"/>
              <a:buNone/>
              <a:defRPr sz="2000" b="0" i="0" u="none" strike="noStrike" cap="none">
                <a:solidFill>
                  <a:schemeClr val="dk1"/>
                </a:solidFill>
                <a:latin typeface="Verdana"/>
                <a:ea typeface="Verdana"/>
                <a:cs typeface="Verdana"/>
                <a:sym typeface="Verdana"/>
              </a:defRPr>
            </a:lvl5pPr>
            <a:lvl6pPr marR="0" lvl="5"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52" name="Google Shape;52;p11"/>
          <p:cNvSpPr txBox="1">
            <a:spLocks noGrp="1"/>
          </p:cNvSpPr>
          <p:nvPr>
            <p:ph type="body" idx="1"/>
          </p:nvPr>
        </p:nvSpPr>
        <p:spPr>
          <a:xfrm>
            <a:off x="527381" y="6375450"/>
            <a:ext cx="7315200" cy="365918"/>
          </a:xfrm>
          <a:prstGeom prst="rect">
            <a:avLst/>
          </a:prstGeom>
          <a:noFill/>
          <a:ln>
            <a:noFill/>
          </a:ln>
        </p:spPr>
        <p:txBody>
          <a:bodyPr spcFirstLastPara="1" wrap="square" lIns="91425" tIns="91425" rIns="91425" bIns="91425" anchor="ctr" anchorCtr="0"/>
          <a:lstStyle>
            <a:lvl1pPr marL="457200" marR="0" lvl="0" indent="-228600" algn="l" rtl="0">
              <a:spcBef>
                <a:spcPts val="280"/>
              </a:spcBef>
              <a:spcAft>
                <a:spcPts val="0"/>
              </a:spcAft>
              <a:buClr>
                <a:schemeClr val="dk1"/>
              </a:buClr>
              <a:buSzPts val="1400"/>
              <a:buFont typeface="Verdana"/>
              <a:buNone/>
              <a:defRPr sz="1400" b="0" i="0" u="none" strike="noStrike" cap="none">
                <a:solidFill>
                  <a:schemeClr val="dk1"/>
                </a:solidFill>
                <a:latin typeface="Verdana"/>
                <a:ea typeface="Verdana"/>
                <a:cs typeface="Verdana"/>
                <a:sym typeface="Verdana"/>
              </a:defRPr>
            </a:lvl1pPr>
            <a:lvl2pPr marL="914400" marR="0" lvl="1" indent="-228600" algn="l" rtl="0">
              <a:spcBef>
                <a:spcPts val="240"/>
              </a:spcBef>
              <a:spcAft>
                <a:spcPts val="0"/>
              </a:spcAft>
              <a:buClr>
                <a:schemeClr val="dk1"/>
              </a:buClr>
              <a:buSzPts val="1200"/>
              <a:buFont typeface="Arial"/>
              <a:buNone/>
              <a:defRPr sz="1200" b="0" i="0" u="none" strike="noStrike" cap="none">
                <a:solidFill>
                  <a:schemeClr val="dk1"/>
                </a:solidFill>
                <a:latin typeface="Verdana"/>
                <a:ea typeface="Verdana"/>
                <a:cs typeface="Verdana"/>
                <a:sym typeface="Verdana"/>
              </a:defRPr>
            </a:lvl2pPr>
            <a:lvl3pPr marL="1371600" marR="0" lvl="2" indent="-228600" algn="l" rtl="0">
              <a:spcBef>
                <a:spcPts val="200"/>
              </a:spcBef>
              <a:spcAft>
                <a:spcPts val="0"/>
              </a:spcAft>
              <a:buClr>
                <a:schemeClr val="dk1"/>
              </a:buClr>
              <a:buSzPts val="1000"/>
              <a:buFont typeface="Arial"/>
              <a:buNone/>
              <a:defRPr sz="1000" b="0" i="0" u="none" strike="noStrike" cap="none">
                <a:solidFill>
                  <a:schemeClr val="dk1"/>
                </a:solidFill>
                <a:latin typeface="Verdana"/>
                <a:ea typeface="Verdana"/>
                <a:cs typeface="Verdana"/>
                <a:sym typeface="Verdana"/>
              </a:defRPr>
            </a:lvl3pPr>
            <a:lvl4pPr marL="1828800" marR="0" lvl="3" indent="-228600" algn="l" rtl="0">
              <a:spcBef>
                <a:spcPts val="180"/>
              </a:spcBef>
              <a:spcAft>
                <a:spcPts val="0"/>
              </a:spcAft>
              <a:buClr>
                <a:schemeClr val="dk1"/>
              </a:buClr>
              <a:buSzPts val="900"/>
              <a:buFont typeface="Arial"/>
              <a:buNone/>
              <a:defRPr sz="900" b="0" i="0" u="none" strike="noStrike" cap="none">
                <a:solidFill>
                  <a:schemeClr val="dk1"/>
                </a:solidFill>
                <a:latin typeface="Verdana"/>
                <a:ea typeface="Verdana"/>
                <a:cs typeface="Verdana"/>
                <a:sym typeface="Verdana"/>
              </a:defRPr>
            </a:lvl4pPr>
            <a:lvl5pPr marL="2286000" marR="0" lvl="4" indent="-228600" algn="l" rtl="0">
              <a:spcBef>
                <a:spcPts val="180"/>
              </a:spcBef>
              <a:spcAft>
                <a:spcPts val="0"/>
              </a:spcAft>
              <a:buClr>
                <a:schemeClr val="dk1"/>
              </a:buClr>
              <a:buSzPts val="900"/>
              <a:buFont typeface="Arial"/>
              <a:buNone/>
              <a:defRPr sz="900" b="0" i="0" u="none" strike="noStrike" cap="none">
                <a:solidFill>
                  <a:schemeClr val="dk1"/>
                </a:solidFill>
                <a:latin typeface="Verdana"/>
                <a:ea typeface="Verdana"/>
                <a:cs typeface="Verdana"/>
                <a:sym typeface="Verdana"/>
              </a:defRPr>
            </a:lvl5pPr>
            <a:lvl6pPr marL="2743200" marR="0" lvl="5"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6pPr>
            <a:lvl7pPr marL="3200400" marR="0" lvl="6"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7pPr>
            <a:lvl8pPr marL="3657600" marR="0" lvl="7"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8pPr>
            <a:lvl9pPr marL="4114800" marR="0" lvl="8"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53" name="Google Shape;53;p11"/>
          <p:cNvSpPr txBox="1">
            <a:spLocks noGrp="1"/>
          </p:cNvSpPr>
          <p:nvPr>
            <p:ph type="sldNum" idx="12"/>
          </p:nvPr>
        </p:nvSpPr>
        <p:spPr>
          <a:xfrm>
            <a:off x="11088555" y="6356351"/>
            <a:ext cx="493845"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t-E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bg>
      <p:bgPr>
        <a:blipFill>
          <a:blip r:embed="rId2">
            <a:alphaModFix/>
          </a:blip>
          <a:stretch>
            <a:fillRect/>
          </a:stretch>
        </a:blipFill>
        <a:effectLst/>
      </p:bgPr>
    </p:bg>
    <p:spTree>
      <p:nvGrpSpPr>
        <p:cNvPr id="1" name="Shape 54"/>
        <p:cNvGrpSpPr/>
        <p:nvPr/>
      </p:nvGrpSpPr>
      <p:grpSpPr>
        <a:xfrm>
          <a:off x="0" y="0"/>
          <a:ext cx="0" cy="0"/>
          <a:chOff x="0" y="0"/>
          <a:chExt cx="0" cy="0"/>
        </a:xfrm>
      </p:grpSpPr>
      <p:sp>
        <p:nvSpPr>
          <p:cNvPr id="55" name="Google Shape;55;p12"/>
          <p:cNvSpPr txBox="1">
            <a:spLocks noGrp="1"/>
          </p:cNvSpPr>
          <p:nvPr>
            <p:ph type="title"/>
          </p:nvPr>
        </p:nvSpPr>
        <p:spPr>
          <a:xfrm>
            <a:off x="3791744" y="274638"/>
            <a:ext cx="7790656" cy="634082"/>
          </a:xfrm>
          <a:prstGeom prst="rect">
            <a:avLst/>
          </a:prstGeom>
          <a:noFill/>
          <a:ln>
            <a:noFill/>
          </a:ln>
        </p:spPr>
        <p:txBody>
          <a:bodyPr spcFirstLastPara="1" wrap="square" lIns="91425" tIns="91425" rIns="91425" bIns="91425" anchor="ctr" anchorCtr="0"/>
          <a:lstStyle>
            <a:lvl1pPr marR="0" lvl="0" algn="r" rtl="0">
              <a:spcBef>
                <a:spcPts val="0"/>
              </a:spcBef>
              <a:spcAft>
                <a:spcPts val="0"/>
              </a:spcAft>
              <a:buClr>
                <a:schemeClr val="dk1"/>
              </a:buClr>
              <a:buSzPts val="2800"/>
              <a:buFont typeface="Verdana"/>
              <a:buNone/>
              <a:defRPr sz="2800" b="0" i="0" u="none" strike="noStrike" cap="none">
                <a:solidFill>
                  <a:schemeClr val="dk1"/>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6" name="Google Shape;56;p12"/>
          <p:cNvSpPr txBox="1">
            <a:spLocks noGrp="1"/>
          </p:cNvSpPr>
          <p:nvPr>
            <p:ph type="body" idx="1"/>
          </p:nvPr>
        </p:nvSpPr>
        <p:spPr>
          <a:xfrm rot="5400000">
            <a:off x="3503712" y="-1769368"/>
            <a:ext cx="5184576" cy="10972800"/>
          </a:xfrm>
          <a:prstGeom prst="rect">
            <a:avLst/>
          </a:prstGeom>
          <a:noFill/>
          <a:ln>
            <a:noFill/>
          </a:ln>
        </p:spPr>
        <p:txBody>
          <a:bodyPr spcFirstLastPara="1" wrap="square" lIns="91425" tIns="91425" rIns="91425" bIns="91425" anchor="t" anchorCtr="0"/>
          <a:lstStyle>
            <a:lvl1pPr marL="457200" marR="0" lvl="0" indent="-406400" algn="l" rtl="0">
              <a:spcBef>
                <a:spcPts val="560"/>
              </a:spcBef>
              <a:spcAft>
                <a:spcPts val="0"/>
              </a:spcAft>
              <a:buClr>
                <a:schemeClr val="dk1"/>
              </a:buClr>
              <a:buSzPts val="2800"/>
              <a:buFont typeface="Verdana"/>
              <a:buChar char="—"/>
              <a:defRPr sz="2800" b="0" i="0" u="none" strike="noStrike" cap="none">
                <a:solidFill>
                  <a:schemeClr val="dk1"/>
                </a:solidFill>
                <a:latin typeface="Verdana"/>
                <a:ea typeface="Verdana"/>
                <a:cs typeface="Verdana"/>
                <a:sym typeface="Verdana"/>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Verdana"/>
                <a:ea typeface="Verdana"/>
                <a:cs typeface="Verdana"/>
                <a:sym typeface="Verdana"/>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Verdana"/>
                <a:ea typeface="Verdana"/>
                <a:cs typeface="Verdana"/>
                <a:sym typeface="Verdana"/>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Verdana"/>
                <a:ea typeface="Verdana"/>
                <a:cs typeface="Verdana"/>
                <a:sym typeface="Verdana"/>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Verdana"/>
                <a:ea typeface="Verdana"/>
                <a:cs typeface="Verdana"/>
                <a:sym typeface="Verdana"/>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57" name="Google Shape;57;p12"/>
          <p:cNvSpPr txBox="1">
            <a:spLocks noGrp="1"/>
          </p:cNvSpPr>
          <p:nvPr>
            <p:ph type="sldNum" idx="12"/>
          </p:nvPr>
        </p:nvSpPr>
        <p:spPr>
          <a:xfrm>
            <a:off x="11088555" y="6356351"/>
            <a:ext cx="493845"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t-EE"/>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bg>
      <p:bgPr>
        <a:blipFill>
          <a:blip r:embed="rId2">
            <a:alphaModFix/>
          </a:blip>
          <a:stretch>
            <a:fillRect/>
          </a:stretch>
        </a:blipFill>
        <a:effectLst/>
      </p:bgPr>
    </p:bg>
    <p:spTree>
      <p:nvGrpSpPr>
        <p:cNvPr id="1" name="Shape 58"/>
        <p:cNvGrpSpPr/>
        <p:nvPr/>
      </p:nvGrpSpPr>
      <p:grpSpPr>
        <a:xfrm>
          <a:off x="0" y="0"/>
          <a:ext cx="0" cy="0"/>
          <a:chOff x="0" y="0"/>
          <a:chExt cx="0" cy="0"/>
        </a:xfrm>
      </p:grpSpPr>
      <p:sp>
        <p:nvSpPr>
          <p:cNvPr id="59" name="Google Shape;59;p13"/>
          <p:cNvSpPr txBox="1">
            <a:spLocks noGrp="1"/>
          </p:cNvSpPr>
          <p:nvPr>
            <p:ph type="title"/>
          </p:nvPr>
        </p:nvSpPr>
        <p:spPr>
          <a:xfrm rot="5400000">
            <a:off x="8265699" y="2809463"/>
            <a:ext cx="5851525" cy="781877"/>
          </a:xfrm>
          <a:prstGeom prst="rect">
            <a:avLst/>
          </a:prstGeom>
          <a:noFill/>
          <a:ln>
            <a:noFill/>
          </a:ln>
        </p:spPr>
        <p:txBody>
          <a:bodyPr spcFirstLastPara="1" wrap="square" lIns="91425" tIns="91425" rIns="91425" bIns="91425" anchor="ctr" anchorCtr="0"/>
          <a:lstStyle>
            <a:lvl1pPr marR="0" lvl="0" algn="r" rtl="0">
              <a:spcBef>
                <a:spcPts val="0"/>
              </a:spcBef>
              <a:spcAft>
                <a:spcPts val="0"/>
              </a:spcAft>
              <a:buClr>
                <a:schemeClr val="dk1"/>
              </a:buClr>
              <a:buSzPts val="2800"/>
              <a:buFont typeface="Verdana"/>
              <a:buNone/>
              <a:defRPr sz="2800" b="0" i="0" u="none" strike="noStrike" cap="none">
                <a:solidFill>
                  <a:schemeClr val="dk1"/>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0" name="Google Shape;60;p13"/>
          <p:cNvSpPr txBox="1">
            <a:spLocks noGrp="1"/>
          </p:cNvSpPr>
          <p:nvPr>
            <p:ph type="body" idx="1"/>
          </p:nvPr>
        </p:nvSpPr>
        <p:spPr>
          <a:xfrm rot="5400000">
            <a:off x="3072337" y="-1410000"/>
            <a:ext cx="5073427" cy="9998901"/>
          </a:xfrm>
          <a:prstGeom prst="rect">
            <a:avLst/>
          </a:prstGeom>
          <a:noFill/>
          <a:ln>
            <a:noFill/>
          </a:ln>
        </p:spPr>
        <p:txBody>
          <a:bodyPr spcFirstLastPara="1" wrap="square" lIns="91425" tIns="91425" rIns="91425" bIns="91425" anchor="t" anchorCtr="0"/>
          <a:lstStyle>
            <a:lvl1pPr marL="457200" marR="0" lvl="0" indent="-406400" algn="l" rtl="0">
              <a:spcBef>
                <a:spcPts val="560"/>
              </a:spcBef>
              <a:spcAft>
                <a:spcPts val="0"/>
              </a:spcAft>
              <a:buClr>
                <a:schemeClr val="dk1"/>
              </a:buClr>
              <a:buSzPts val="2800"/>
              <a:buFont typeface="Verdana"/>
              <a:buChar char="—"/>
              <a:defRPr sz="2800" b="0" i="0" u="none" strike="noStrike" cap="none">
                <a:solidFill>
                  <a:schemeClr val="dk1"/>
                </a:solidFill>
                <a:latin typeface="Verdana"/>
                <a:ea typeface="Verdana"/>
                <a:cs typeface="Verdana"/>
                <a:sym typeface="Verdana"/>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Verdana"/>
                <a:ea typeface="Verdana"/>
                <a:cs typeface="Verdana"/>
                <a:sym typeface="Verdana"/>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Verdana"/>
                <a:ea typeface="Verdana"/>
                <a:cs typeface="Verdana"/>
                <a:sym typeface="Verdana"/>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Verdana"/>
                <a:ea typeface="Verdana"/>
                <a:cs typeface="Verdana"/>
                <a:sym typeface="Verdana"/>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Verdana"/>
                <a:ea typeface="Verdana"/>
                <a:cs typeface="Verdana"/>
                <a:sym typeface="Verdana"/>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61" name="Google Shape;61;p13"/>
          <p:cNvSpPr txBox="1">
            <a:spLocks noGrp="1"/>
          </p:cNvSpPr>
          <p:nvPr>
            <p:ph type="sldNum" idx="12"/>
          </p:nvPr>
        </p:nvSpPr>
        <p:spPr>
          <a:xfrm>
            <a:off x="11088555" y="6356351"/>
            <a:ext cx="493845"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t-E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_Title Slide">
  <p:cSld name="1_Title Slide">
    <p:bg>
      <p:bgPr>
        <a:blipFill>
          <a:blip r:embed="rId2">
            <a:alphaModFix/>
          </a:blip>
          <a:stretch>
            <a:fillRect/>
          </a:stretch>
        </a:blipFill>
        <a:effectLst/>
      </p:bgPr>
    </p:bg>
    <p:spTree>
      <p:nvGrpSpPr>
        <p:cNvPr id="1" name="Shape 17"/>
        <p:cNvGrpSpPr/>
        <p:nvPr/>
      </p:nvGrpSpPr>
      <p:grpSpPr>
        <a:xfrm>
          <a:off x="0" y="0"/>
          <a:ext cx="0" cy="0"/>
          <a:chOff x="0" y="0"/>
          <a:chExt cx="0" cy="0"/>
        </a:xfrm>
      </p:grpSpPr>
      <p:sp>
        <p:nvSpPr>
          <p:cNvPr id="18" name="Google Shape;18;p3"/>
          <p:cNvSpPr txBox="1">
            <a:spLocks noGrp="1"/>
          </p:cNvSpPr>
          <p:nvPr>
            <p:ph type="ctrTitle"/>
          </p:nvPr>
        </p:nvSpPr>
        <p:spPr>
          <a:xfrm>
            <a:off x="4511824" y="3645024"/>
            <a:ext cx="6864763" cy="1542033"/>
          </a:xfrm>
          <a:prstGeom prst="rect">
            <a:avLst/>
          </a:prstGeom>
          <a:noFill/>
          <a:ln>
            <a:noFill/>
          </a:ln>
        </p:spPr>
        <p:txBody>
          <a:bodyPr spcFirstLastPara="1" wrap="square" lIns="91425" tIns="91425" rIns="91425" bIns="91425" anchor="t" anchorCtr="0"/>
          <a:lstStyle>
            <a:lvl1pPr marR="0" lvl="0" algn="l" rtl="0">
              <a:spcBef>
                <a:spcPts val="0"/>
              </a:spcBef>
              <a:spcAft>
                <a:spcPts val="0"/>
              </a:spcAft>
              <a:buClr>
                <a:schemeClr val="lt1"/>
              </a:buClr>
              <a:buSzPts val="3200"/>
              <a:buFont typeface="Verdana"/>
              <a:buNone/>
              <a:defRPr sz="3200" b="0" i="0" u="none" strike="noStrike" cap="none">
                <a:solidFill>
                  <a:schemeClr val="lt1"/>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9" name="Google Shape;19;p3"/>
          <p:cNvSpPr txBox="1">
            <a:spLocks noGrp="1"/>
          </p:cNvSpPr>
          <p:nvPr>
            <p:ph type="subTitle" idx="1"/>
          </p:nvPr>
        </p:nvSpPr>
        <p:spPr>
          <a:xfrm>
            <a:off x="4511824" y="5403080"/>
            <a:ext cx="6864763" cy="1126976"/>
          </a:xfrm>
          <a:prstGeom prst="rect">
            <a:avLst/>
          </a:prstGeom>
          <a:noFill/>
          <a:ln>
            <a:noFill/>
          </a:ln>
        </p:spPr>
        <p:txBody>
          <a:bodyPr spcFirstLastPara="1" wrap="square" lIns="91425" tIns="91425" rIns="91425" bIns="91425" anchor="t" anchorCtr="0"/>
          <a:lstStyle>
            <a:lvl1pPr marR="0" lvl="0" algn="l" rtl="0">
              <a:spcBef>
                <a:spcPts val="560"/>
              </a:spcBef>
              <a:spcAft>
                <a:spcPts val="0"/>
              </a:spcAft>
              <a:buClr>
                <a:srgbClr val="00B050"/>
              </a:buClr>
              <a:buSzPts val="2800"/>
              <a:buFont typeface="Verdana"/>
              <a:buNone/>
              <a:defRPr sz="2800" b="0" i="0" u="none" strike="noStrike" cap="none">
                <a:solidFill>
                  <a:srgbClr val="00B050"/>
                </a:solidFill>
                <a:latin typeface="Verdana"/>
                <a:ea typeface="Verdana"/>
                <a:cs typeface="Verdana"/>
                <a:sym typeface="Verdana"/>
              </a:defRPr>
            </a:lvl1pPr>
            <a:lvl2pPr marR="0" lvl="1" algn="ctr" rtl="0">
              <a:spcBef>
                <a:spcPts val="560"/>
              </a:spcBef>
              <a:spcAft>
                <a:spcPts val="0"/>
              </a:spcAft>
              <a:buClr>
                <a:srgbClr val="888888"/>
              </a:buClr>
              <a:buSzPts val="2800"/>
              <a:buFont typeface="Arial"/>
              <a:buNone/>
              <a:defRPr sz="2800" b="0" i="0" u="none" strike="noStrike" cap="none">
                <a:solidFill>
                  <a:srgbClr val="888888"/>
                </a:solidFill>
                <a:latin typeface="Verdana"/>
                <a:ea typeface="Verdana"/>
                <a:cs typeface="Verdana"/>
                <a:sym typeface="Verdana"/>
              </a:defRPr>
            </a:lvl2pPr>
            <a:lvl3pPr marR="0" lvl="2" algn="ctr" rtl="0">
              <a:spcBef>
                <a:spcPts val="480"/>
              </a:spcBef>
              <a:spcAft>
                <a:spcPts val="0"/>
              </a:spcAft>
              <a:buClr>
                <a:srgbClr val="888888"/>
              </a:buClr>
              <a:buSzPts val="2400"/>
              <a:buFont typeface="Arial"/>
              <a:buNone/>
              <a:defRPr sz="2400" b="0" i="0" u="none" strike="noStrike" cap="none">
                <a:solidFill>
                  <a:srgbClr val="888888"/>
                </a:solidFill>
                <a:latin typeface="Verdana"/>
                <a:ea typeface="Verdana"/>
                <a:cs typeface="Verdana"/>
                <a:sym typeface="Verdana"/>
              </a:defRPr>
            </a:lvl3pPr>
            <a:lvl4pPr marR="0" lvl="3" algn="ctr" rtl="0">
              <a:spcBef>
                <a:spcPts val="400"/>
              </a:spcBef>
              <a:spcAft>
                <a:spcPts val="0"/>
              </a:spcAft>
              <a:buClr>
                <a:srgbClr val="888888"/>
              </a:buClr>
              <a:buSzPts val="2000"/>
              <a:buFont typeface="Arial"/>
              <a:buNone/>
              <a:defRPr sz="2000" b="0" i="0" u="none" strike="noStrike" cap="none">
                <a:solidFill>
                  <a:srgbClr val="888888"/>
                </a:solidFill>
                <a:latin typeface="Verdana"/>
                <a:ea typeface="Verdana"/>
                <a:cs typeface="Verdana"/>
                <a:sym typeface="Verdana"/>
              </a:defRPr>
            </a:lvl4pPr>
            <a:lvl5pPr marR="0" lvl="4" algn="ctr" rtl="0">
              <a:spcBef>
                <a:spcPts val="400"/>
              </a:spcBef>
              <a:spcAft>
                <a:spcPts val="0"/>
              </a:spcAft>
              <a:buClr>
                <a:srgbClr val="888888"/>
              </a:buClr>
              <a:buSzPts val="2000"/>
              <a:buFont typeface="Arial"/>
              <a:buNone/>
              <a:defRPr sz="2000" b="0" i="0" u="none" strike="noStrike" cap="none">
                <a:solidFill>
                  <a:srgbClr val="888888"/>
                </a:solidFill>
                <a:latin typeface="Verdana"/>
                <a:ea typeface="Verdana"/>
                <a:cs typeface="Verdana"/>
                <a:sym typeface="Verdana"/>
              </a:defRPr>
            </a:lvl5pPr>
            <a:lvl6pPr marR="0" lvl="5"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6pPr>
            <a:lvl7pPr marR="0" lvl="6"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7pPr>
            <a:lvl8pPr marR="0" lvl="7"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8pPr>
            <a:lvl9pPr marR="0" lvl="8"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p:cSld name="Title Slide">
    <p:bg>
      <p:bgPr>
        <a:blipFill>
          <a:blip r:embed="rId2">
            <a:alphaModFix/>
          </a:blip>
          <a:stretch>
            <a:fillRect/>
          </a:stretch>
        </a:blipFill>
        <a:effectLst/>
      </p:bgPr>
    </p:bg>
    <p:spTree>
      <p:nvGrpSpPr>
        <p:cNvPr id="1" name="Shape 20"/>
        <p:cNvGrpSpPr/>
        <p:nvPr/>
      </p:nvGrpSpPr>
      <p:grpSpPr>
        <a:xfrm>
          <a:off x="0" y="0"/>
          <a:ext cx="0" cy="0"/>
          <a:chOff x="0" y="0"/>
          <a:chExt cx="0" cy="0"/>
        </a:xfrm>
      </p:grpSpPr>
      <p:sp>
        <p:nvSpPr>
          <p:cNvPr id="21" name="Google Shape;21;p4"/>
          <p:cNvSpPr txBox="1">
            <a:spLocks noGrp="1"/>
          </p:cNvSpPr>
          <p:nvPr>
            <p:ph type="ctrTitle"/>
          </p:nvPr>
        </p:nvSpPr>
        <p:spPr>
          <a:xfrm>
            <a:off x="4511824" y="3399136"/>
            <a:ext cx="6864763" cy="1542033"/>
          </a:xfrm>
          <a:prstGeom prst="rect">
            <a:avLst/>
          </a:prstGeom>
          <a:noFill/>
          <a:ln>
            <a:noFill/>
          </a:ln>
        </p:spPr>
        <p:txBody>
          <a:bodyPr spcFirstLastPara="1" wrap="square" lIns="91425" tIns="91425" rIns="91425" bIns="91425" anchor="t" anchorCtr="0"/>
          <a:lstStyle>
            <a:lvl1pPr marR="0" lvl="0" algn="r" rtl="0">
              <a:spcBef>
                <a:spcPts val="0"/>
              </a:spcBef>
              <a:spcAft>
                <a:spcPts val="0"/>
              </a:spcAft>
              <a:buClr>
                <a:schemeClr val="dk1"/>
              </a:buClr>
              <a:buSzPts val="3200"/>
              <a:buFont typeface="Verdana"/>
              <a:buNone/>
              <a:defRPr sz="3200" b="0" i="0" u="none" strike="noStrike" cap="none">
                <a:solidFill>
                  <a:schemeClr val="dk1"/>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2" name="Google Shape;22;p4"/>
          <p:cNvSpPr txBox="1">
            <a:spLocks noGrp="1"/>
          </p:cNvSpPr>
          <p:nvPr>
            <p:ph type="subTitle" idx="1"/>
          </p:nvPr>
        </p:nvSpPr>
        <p:spPr>
          <a:xfrm>
            <a:off x="4511824" y="5110336"/>
            <a:ext cx="6864763" cy="1126976"/>
          </a:xfrm>
          <a:prstGeom prst="rect">
            <a:avLst/>
          </a:prstGeom>
          <a:noFill/>
          <a:ln>
            <a:noFill/>
          </a:ln>
        </p:spPr>
        <p:txBody>
          <a:bodyPr spcFirstLastPara="1" wrap="square" lIns="91425" tIns="91425" rIns="91425" bIns="91425" anchor="t" anchorCtr="0"/>
          <a:lstStyle>
            <a:lvl1pPr marR="0" lvl="0" algn="l" rtl="0">
              <a:spcBef>
                <a:spcPts val="560"/>
              </a:spcBef>
              <a:spcAft>
                <a:spcPts val="0"/>
              </a:spcAft>
              <a:buClr>
                <a:srgbClr val="00B050"/>
              </a:buClr>
              <a:buSzPts val="2800"/>
              <a:buFont typeface="Verdana"/>
              <a:buNone/>
              <a:defRPr sz="2800" b="0" i="0" u="none" strike="noStrike" cap="none">
                <a:solidFill>
                  <a:srgbClr val="00B050"/>
                </a:solidFill>
                <a:latin typeface="Verdana"/>
                <a:ea typeface="Verdana"/>
                <a:cs typeface="Verdana"/>
                <a:sym typeface="Verdana"/>
              </a:defRPr>
            </a:lvl1pPr>
            <a:lvl2pPr marR="0" lvl="1" algn="ctr" rtl="0">
              <a:spcBef>
                <a:spcPts val="560"/>
              </a:spcBef>
              <a:spcAft>
                <a:spcPts val="0"/>
              </a:spcAft>
              <a:buClr>
                <a:srgbClr val="888888"/>
              </a:buClr>
              <a:buSzPts val="2800"/>
              <a:buFont typeface="Arial"/>
              <a:buNone/>
              <a:defRPr sz="2800" b="0" i="0" u="none" strike="noStrike" cap="none">
                <a:solidFill>
                  <a:srgbClr val="888888"/>
                </a:solidFill>
                <a:latin typeface="Verdana"/>
                <a:ea typeface="Verdana"/>
                <a:cs typeface="Verdana"/>
                <a:sym typeface="Verdana"/>
              </a:defRPr>
            </a:lvl2pPr>
            <a:lvl3pPr marR="0" lvl="2" algn="ctr" rtl="0">
              <a:spcBef>
                <a:spcPts val="480"/>
              </a:spcBef>
              <a:spcAft>
                <a:spcPts val="0"/>
              </a:spcAft>
              <a:buClr>
                <a:srgbClr val="888888"/>
              </a:buClr>
              <a:buSzPts val="2400"/>
              <a:buFont typeface="Arial"/>
              <a:buNone/>
              <a:defRPr sz="2400" b="0" i="0" u="none" strike="noStrike" cap="none">
                <a:solidFill>
                  <a:srgbClr val="888888"/>
                </a:solidFill>
                <a:latin typeface="Verdana"/>
                <a:ea typeface="Verdana"/>
                <a:cs typeface="Verdana"/>
                <a:sym typeface="Verdana"/>
              </a:defRPr>
            </a:lvl3pPr>
            <a:lvl4pPr marR="0" lvl="3" algn="ctr" rtl="0">
              <a:spcBef>
                <a:spcPts val="400"/>
              </a:spcBef>
              <a:spcAft>
                <a:spcPts val="0"/>
              </a:spcAft>
              <a:buClr>
                <a:srgbClr val="888888"/>
              </a:buClr>
              <a:buSzPts val="2000"/>
              <a:buFont typeface="Arial"/>
              <a:buNone/>
              <a:defRPr sz="2000" b="0" i="0" u="none" strike="noStrike" cap="none">
                <a:solidFill>
                  <a:srgbClr val="888888"/>
                </a:solidFill>
                <a:latin typeface="Verdana"/>
                <a:ea typeface="Verdana"/>
                <a:cs typeface="Verdana"/>
                <a:sym typeface="Verdana"/>
              </a:defRPr>
            </a:lvl4pPr>
            <a:lvl5pPr marR="0" lvl="4" algn="ctr" rtl="0">
              <a:spcBef>
                <a:spcPts val="400"/>
              </a:spcBef>
              <a:spcAft>
                <a:spcPts val="0"/>
              </a:spcAft>
              <a:buClr>
                <a:srgbClr val="888888"/>
              </a:buClr>
              <a:buSzPts val="2000"/>
              <a:buFont typeface="Arial"/>
              <a:buNone/>
              <a:defRPr sz="2000" b="0" i="0" u="none" strike="noStrike" cap="none">
                <a:solidFill>
                  <a:srgbClr val="888888"/>
                </a:solidFill>
                <a:latin typeface="Verdana"/>
                <a:ea typeface="Verdana"/>
                <a:cs typeface="Verdana"/>
                <a:sym typeface="Verdana"/>
              </a:defRPr>
            </a:lvl5pPr>
            <a:lvl6pPr marR="0" lvl="5"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6pPr>
            <a:lvl7pPr marR="0" lvl="6"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7pPr>
            <a:lvl8pPr marR="0" lvl="7"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8pPr>
            <a:lvl9pPr marR="0" lvl="8"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blipFill>
          <a:blip r:embed="rId2">
            <a:alphaModFix/>
          </a:blip>
          <a:stretch>
            <a:fillRect/>
          </a:stretch>
        </a:blipFill>
        <a:effectLst/>
      </p:bgPr>
    </p:bg>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3791744" y="274638"/>
            <a:ext cx="7790656" cy="634082"/>
          </a:xfrm>
          <a:prstGeom prst="rect">
            <a:avLst/>
          </a:prstGeom>
          <a:noFill/>
          <a:ln>
            <a:noFill/>
          </a:ln>
        </p:spPr>
        <p:txBody>
          <a:bodyPr spcFirstLastPara="1" wrap="square" lIns="91425" tIns="91425" rIns="91425" bIns="91425" anchor="ctr" anchorCtr="0"/>
          <a:lstStyle>
            <a:lvl1pPr marR="0" lvl="0" algn="r" rtl="0">
              <a:spcBef>
                <a:spcPts val="0"/>
              </a:spcBef>
              <a:spcAft>
                <a:spcPts val="0"/>
              </a:spcAft>
              <a:buClr>
                <a:schemeClr val="dk1"/>
              </a:buClr>
              <a:buSzPts val="2800"/>
              <a:buFont typeface="Verdana"/>
              <a:buNone/>
              <a:defRPr sz="2800" b="0" i="0" u="none" strike="noStrike" cap="none">
                <a:solidFill>
                  <a:schemeClr val="dk1"/>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5" name="Google Shape;25;p5"/>
          <p:cNvSpPr txBox="1">
            <a:spLocks noGrp="1"/>
          </p:cNvSpPr>
          <p:nvPr>
            <p:ph type="body" idx="1"/>
          </p:nvPr>
        </p:nvSpPr>
        <p:spPr>
          <a:xfrm>
            <a:off x="609600" y="1124744"/>
            <a:ext cx="10972800" cy="5184576"/>
          </a:xfrm>
          <a:prstGeom prst="rect">
            <a:avLst/>
          </a:prstGeom>
          <a:noFill/>
          <a:ln>
            <a:noFill/>
          </a:ln>
        </p:spPr>
        <p:txBody>
          <a:bodyPr spcFirstLastPara="1" wrap="square" lIns="91425" tIns="91425" rIns="91425" bIns="91425" anchor="t" anchorCtr="0"/>
          <a:lstStyle>
            <a:lvl1pPr marL="457200" marR="0" lvl="0" indent="-406400" algn="l" rtl="0">
              <a:spcBef>
                <a:spcPts val="560"/>
              </a:spcBef>
              <a:spcAft>
                <a:spcPts val="0"/>
              </a:spcAft>
              <a:buClr>
                <a:schemeClr val="dk1"/>
              </a:buClr>
              <a:buSzPts val="2800"/>
              <a:buFont typeface="Verdana"/>
              <a:buChar char="—"/>
              <a:defRPr sz="2800" b="0" i="0" u="none" strike="noStrike" cap="none">
                <a:solidFill>
                  <a:schemeClr val="dk1"/>
                </a:solidFill>
                <a:latin typeface="Verdana"/>
                <a:ea typeface="Verdana"/>
                <a:cs typeface="Verdana"/>
                <a:sym typeface="Verdana"/>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Verdana"/>
                <a:ea typeface="Verdana"/>
                <a:cs typeface="Verdana"/>
                <a:sym typeface="Verdana"/>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Verdana"/>
                <a:ea typeface="Verdana"/>
                <a:cs typeface="Verdana"/>
                <a:sym typeface="Verdana"/>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Verdana"/>
                <a:ea typeface="Verdana"/>
                <a:cs typeface="Verdana"/>
                <a:sym typeface="Verdana"/>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Verdana"/>
                <a:ea typeface="Verdana"/>
                <a:cs typeface="Verdana"/>
                <a:sym typeface="Verdana"/>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26" name="Google Shape;26;p5"/>
          <p:cNvSpPr txBox="1">
            <a:spLocks noGrp="1"/>
          </p:cNvSpPr>
          <p:nvPr>
            <p:ph type="sldNum" idx="12"/>
          </p:nvPr>
        </p:nvSpPr>
        <p:spPr>
          <a:xfrm>
            <a:off x="11088555" y="6356351"/>
            <a:ext cx="493845"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t-EE"/>
              <a:t>‹#›</a:t>
            </a:fld>
            <a:endParaRPr/>
          </a:p>
        </p:txBody>
      </p:sp>
      <p:sp>
        <p:nvSpPr>
          <p:cNvPr id="27" name="Google Shape;27;p5"/>
          <p:cNvSpPr txBox="1">
            <a:spLocks noGrp="1"/>
          </p:cNvSpPr>
          <p:nvPr>
            <p:ph type="ftr" idx="11"/>
          </p:nvPr>
        </p:nvSpPr>
        <p:spPr>
          <a:xfrm>
            <a:off x="603019" y="6356351"/>
            <a:ext cx="38608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600" b="0" i="0" u="none" strike="noStrike" cap="none">
                <a:solidFill>
                  <a:srgbClr val="00B050"/>
                </a:solidFill>
                <a:latin typeface="Verdana"/>
                <a:ea typeface="Verdana"/>
                <a:cs typeface="Verdana"/>
                <a:sym typeface="Verdana"/>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blipFill>
          <a:blip r:embed="rId2">
            <a:alphaModFix/>
          </a:blip>
          <a:stretch>
            <a:fillRect/>
          </a:stretch>
        </a:blipFill>
        <a:effectLst/>
      </p:bgPr>
    </p:bg>
    <p:spTree>
      <p:nvGrpSpPr>
        <p:cNvPr id="1" name="Shape 28"/>
        <p:cNvGrpSpPr/>
        <p:nvPr/>
      </p:nvGrpSpPr>
      <p:grpSpPr>
        <a:xfrm>
          <a:off x="0" y="0"/>
          <a:ext cx="0" cy="0"/>
          <a:chOff x="0" y="0"/>
          <a:chExt cx="0" cy="0"/>
        </a:xfrm>
      </p:grpSpPr>
      <p:sp>
        <p:nvSpPr>
          <p:cNvPr id="29" name="Google Shape;29;p6"/>
          <p:cNvSpPr txBox="1">
            <a:spLocks noGrp="1"/>
          </p:cNvSpPr>
          <p:nvPr>
            <p:ph type="body" idx="1"/>
          </p:nvPr>
        </p:nvSpPr>
        <p:spPr>
          <a:xfrm>
            <a:off x="609600" y="1124744"/>
            <a:ext cx="10972800" cy="5184576"/>
          </a:xfrm>
          <a:prstGeom prst="rect">
            <a:avLst/>
          </a:prstGeom>
          <a:noFill/>
          <a:ln>
            <a:noFill/>
          </a:ln>
        </p:spPr>
        <p:txBody>
          <a:bodyPr spcFirstLastPara="1" wrap="square" lIns="91425" tIns="91425" rIns="91425" bIns="91425" anchor="t" anchorCtr="0"/>
          <a:lstStyle>
            <a:lvl1pPr marL="457200" marR="0" lvl="0" indent="-406400" algn="l" rtl="0">
              <a:spcBef>
                <a:spcPts val="560"/>
              </a:spcBef>
              <a:spcAft>
                <a:spcPts val="0"/>
              </a:spcAft>
              <a:buClr>
                <a:schemeClr val="lt1"/>
              </a:buClr>
              <a:buSzPts val="2800"/>
              <a:buFont typeface="Verdana"/>
              <a:buChar char="—"/>
              <a:defRPr sz="2800" b="0" i="0" u="none" strike="noStrike" cap="none">
                <a:solidFill>
                  <a:schemeClr val="lt1"/>
                </a:solidFill>
                <a:latin typeface="Verdana"/>
                <a:ea typeface="Verdana"/>
                <a:cs typeface="Verdana"/>
                <a:sym typeface="Verdana"/>
              </a:defRPr>
            </a:lvl1pPr>
            <a:lvl2pPr marL="914400" marR="0" lvl="1" indent="-406400" algn="l" rtl="0">
              <a:spcBef>
                <a:spcPts val="560"/>
              </a:spcBef>
              <a:spcAft>
                <a:spcPts val="0"/>
              </a:spcAft>
              <a:buClr>
                <a:schemeClr val="lt1"/>
              </a:buClr>
              <a:buSzPts val="2800"/>
              <a:buFont typeface="Arial"/>
              <a:buChar char="–"/>
              <a:defRPr sz="2800" b="0" i="0" u="none" strike="noStrike" cap="none">
                <a:solidFill>
                  <a:schemeClr val="lt1"/>
                </a:solidFill>
                <a:latin typeface="Verdana"/>
                <a:ea typeface="Verdana"/>
                <a:cs typeface="Verdana"/>
                <a:sym typeface="Verdana"/>
              </a:defRPr>
            </a:lvl2pPr>
            <a:lvl3pPr marL="1371600" marR="0" lvl="2" indent="-381000" algn="l" rtl="0">
              <a:spcBef>
                <a:spcPts val="480"/>
              </a:spcBef>
              <a:spcAft>
                <a:spcPts val="0"/>
              </a:spcAft>
              <a:buClr>
                <a:schemeClr val="lt1"/>
              </a:buClr>
              <a:buSzPts val="2400"/>
              <a:buFont typeface="Arial"/>
              <a:buChar char="•"/>
              <a:defRPr sz="2400" b="0" i="0" u="none" strike="noStrike" cap="none">
                <a:solidFill>
                  <a:schemeClr val="lt1"/>
                </a:solidFill>
                <a:latin typeface="Verdana"/>
                <a:ea typeface="Verdana"/>
                <a:cs typeface="Verdana"/>
                <a:sym typeface="Verdana"/>
              </a:defRPr>
            </a:lvl3pPr>
            <a:lvl4pPr marL="1828800" marR="0" lvl="3" indent="-355600" algn="l" rtl="0">
              <a:spcBef>
                <a:spcPts val="400"/>
              </a:spcBef>
              <a:spcAft>
                <a:spcPts val="0"/>
              </a:spcAft>
              <a:buClr>
                <a:schemeClr val="lt1"/>
              </a:buClr>
              <a:buSzPts val="2000"/>
              <a:buFont typeface="Arial"/>
              <a:buChar char="–"/>
              <a:defRPr sz="2000" b="0" i="0" u="none" strike="noStrike" cap="none">
                <a:solidFill>
                  <a:schemeClr val="lt1"/>
                </a:solidFill>
                <a:latin typeface="Verdana"/>
                <a:ea typeface="Verdana"/>
                <a:cs typeface="Verdana"/>
                <a:sym typeface="Verdana"/>
              </a:defRPr>
            </a:lvl4pPr>
            <a:lvl5pPr marL="2286000" marR="0" lvl="4" indent="-355600" algn="l" rtl="0">
              <a:spcBef>
                <a:spcPts val="400"/>
              </a:spcBef>
              <a:spcAft>
                <a:spcPts val="0"/>
              </a:spcAft>
              <a:buClr>
                <a:schemeClr val="lt1"/>
              </a:buClr>
              <a:buSzPts val="2000"/>
              <a:buFont typeface="Arial"/>
              <a:buChar char="»"/>
              <a:defRPr sz="2000" b="0" i="0" u="none" strike="noStrike" cap="none">
                <a:solidFill>
                  <a:schemeClr val="lt1"/>
                </a:solidFill>
                <a:latin typeface="Verdana"/>
                <a:ea typeface="Verdana"/>
                <a:cs typeface="Verdana"/>
                <a:sym typeface="Verdana"/>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30" name="Google Shape;30;p6"/>
          <p:cNvSpPr txBox="1">
            <a:spLocks noGrp="1"/>
          </p:cNvSpPr>
          <p:nvPr>
            <p:ph type="sldNum" idx="12"/>
          </p:nvPr>
        </p:nvSpPr>
        <p:spPr>
          <a:xfrm>
            <a:off x="11088555" y="6356351"/>
            <a:ext cx="493845"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chemeClr val="lt1"/>
                </a:solidFill>
                <a:latin typeface="Calibri"/>
                <a:ea typeface="Calibri"/>
                <a:cs typeface="Calibri"/>
                <a:sym typeface="Calibri"/>
              </a:defRPr>
            </a:lvl1pPr>
            <a:lvl2pPr marL="0" marR="0" lvl="1" indent="0" algn="r" rtl="0">
              <a:spcBef>
                <a:spcPts val="0"/>
              </a:spcBef>
              <a:buNone/>
              <a:defRPr sz="1200" b="0" i="0" u="none" strike="noStrike" cap="none">
                <a:solidFill>
                  <a:schemeClr val="lt1"/>
                </a:solidFill>
                <a:latin typeface="Calibri"/>
                <a:ea typeface="Calibri"/>
                <a:cs typeface="Calibri"/>
                <a:sym typeface="Calibri"/>
              </a:defRPr>
            </a:lvl2pPr>
            <a:lvl3pPr marL="0" marR="0" lvl="2" indent="0" algn="r" rtl="0">
              <a:spcBef>
                <a:spcPts val="0"/>
              </a:spcBef>
              <a:buNone/>
              <a:defRPr sz="1200" b="0" i="0" u="none" strike="noStrike" cap="none">
                <a:solidFill>
                  <a:schemeClr val="lt1"/>
                </a:solidFill>
                <a:latin typeface="Calibri"/>
                <a:ea typeface="Calibri"/>
                <a:cs typeface="Calibri"/>
                <a:sym typeface="Calibri"/>
              </a:defRPr>
            </a:lvl3pPr>
            <a:lvl4pPr marL="0" marR="0" lvl="3" indent="0" algn="r" rtl="0">
              <a:spcBef>
                <a:spcPts val="0"/>
              </a:spcBef>
              <a:buNone/>
              <a:defRPr sz="1200" b="0" i="0" u="none" strike="noStrike" cap="none">
                <a:solidFill>
                  <a:schemeClr val="lt1"/>
                </a:solidFill>
                <a:latin typeface="Calibri"/>
                <a:ea typeface="Calibri"/>
                <a:cs typeface="Calibri"/>
                <a:sym typeface="Calibri"/>
              </a:defRPr>
            </a:lvl4pPr>
            <a:lvl5pPr marL="0" marR="0" lvl="4" indent="0" algn="r" rtl="0">
              <a:spcBef>
                <a:spcPts val="0"/>
              </a:spcBef>
              <a:buNone/>
              <a:defRPr sz="1200" b="0" i="0" u="none" strike="noStrike" cap="none">
                <a:solidFill>
                  <a:schemeClr val="lt1"/>
                </a:solidFill>
                <a:latin typeface="Calibri"/>
                <a:ea typeface="Calibri"/>
                <a:cs typeface="Calibri"/>
                <a:sym typeface="Calibri"/>
              </a:defRPr>
            </a:lvl5pPr>
            <a:lvl6pPr marL="0" marR="0" lvl="5" indent="0" algn="r" rtl="0">
              <a:spcBef>
                <a:spcPts val="0"/>
              </a:spcBef>
              <a:buNone/>
              <a:defRPr sz="1200" b="0" i="0" u="none" strike="noStrike" cap="none">
                <a:solidFill>
                  <a:schemeClr val="lt1"/>
                </a:solidFill>
                <a:latin typeface="Calibri"/>
                <a:ea typeface="Calibri"/>
                <a:cs typeface="Calibri"/>
                <a:sym typeface="Calibri"/>
              </a:defRPr>
            </a:lvl6pPr>
            <a:lvl7pPr marL="0" marR="0" lvl="6" indent="0" algn="r" rtl="0">
              <a:spcBef>
                <a:spcPts val="0"/>
              </a:spcBef>
              <a:buNone/>
              <a:defRPr sz="1200" b="0" i="0" u="none" strike="noStrike" cap="none">
                <a:solidFill>
                  <a:schemeClr val="lt1"/>
                </a:solidFill>
                <a:latin typeface="Calibri"/>
                <a:ea typeface="Calibri"/>
                <a:cs typeface="Calibri"/>
                <a:sym typeface="Calibri"/>
              </a:defRPr>
            </a:lvl7pPr>
            <a:lvl8pPr marL="0" marR="0" lvl="7" indent="0" algn="r" rtl="0">
              <a:spcBef>
                <a:spcPts val="0"/>
              </a:spcBef>
              <a:buNone/>
              <a:defRPr sz="1200" b="0" i="0" u="none" strike="noStrike" cap="none">
                <a:solidFill>
                  <a:schemeClr val="lt1"/>
                </a:solidFill>
                <a:latin typeface="Calibri"/>
                <a:ea typeface="Calibri"/>
                <a:cs typeface="Calibri"/>
                <a:sym typeface="Calibri"/>
              </a:defRPr>
            </a:lvl8pPr>
            <a:lvl9pPr marL="0" marR="0" lvl="8" indent="0" algn="r" rtl="0">
              <a:spcBef>
                <a:spcPts val="0"/>
              </a:spcBef>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t-EE"/>
              <a:t>‹#›</a:t>
            </a:fld>
            <a:endParaRPr/>
          </a:p>
        </p:txBody>
      </p:sp>
      <p:sp>
        <p:nvSpPr>
          <p:cNvPr id="31" name="Google Shape;31;p6"/>
          <p:cNvSpPr txBox="1">
            <a:spLocks noGrp="1"/>
          </p:cNvSpPr>
          <p:nvPr>
            <p:ph type="title"/>
          </p:nvPr>
        </p:nvSpPr>
        <p:spPr>
          <a:xfrm>
            <a:off x="3791744" y="274638"/>
            <a:ext cx="7790656" cy="634082"/>
          </a:xfrm>
          <a:prstGeom prst="rect">
            <a:avLst/>
          </a:prstGeom>
          <a:noFill/>
          <a:ln>
            <a:noFill/>
          </a:ln>
        </p:spPr>
        <p:txBody>
          <a:bodyPr spcFirstLastPara="1" wrap="square" lIns="91425" tIns="91425" rIns="91425" bIns="91425" anchor="ctr" anchorCtr="0"/>
          <a:lstStyle>
            <a:lvl1pPr marR="0" lvl="0" algn="r" rtl="0">
              <a:spcBef>
                <a:spcPts val="0"/>
              </a:spcBef>
              <a:spcAft>
                <a:spcPts val="0"/>
              </a:spcAft>
              <a:buClr>
                <a:schemeClr val="lt1"/>
              </a:buClr>
              <a:buSzPts val="2800"/>
              <a:buFont typeface="Verdana"/>
              <a:buNone/>
              <a:defRPr sz="2800" b="0" i="0" u="none" strike="noStrike" cap="none">
                <a:solidFill>
                  <a:schemeClr val="lt1"/>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2" name="Google Shape;32;p6"/>
          <p:cNvSpPr txBox="1">
            <a:spLocks noGrp="1"/>
          </p:cNvSpPr>
          <p:nvPr>
            <p:ph type="ftr" idx="11"/>
          </p:nvPr>
        </p:nvSpPr>
        <p:spPr>
          <a:xfrm>
            <a:off x="603019" y="6356351"/>
            <a:ext cx="38608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600" b="0" i="0" u="none" strike="noStrike" cap="none">
                <a:solidFill>
                  <a:srgbClr val="00B050"/>
                </a:solidFill>
                <a:latin typeface="Verdana"/>
                <a:ea typeface="Verdana"/>
                <a:cs typeface="Verdana"/>
                <a:sym typeface="Verdana"/>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wo Content" type="twoObj">
  <p:cSld name="TWO_OBJECTS">
    <p:bg>
      <p:bgPr>
        <a:blipFill>
          <a:blip r:embed="rId2">
            <a:alphaModFix/>
          </a:blip>
          <a:stretch>
            <a:fillRect/>
          </a:stretch>
        </a:blipFill>
        <a:effectLst/>
      </p:bgPr>
    </p:bg>
    <p:spTree>
      <p:nvGrpSpPr>
        <p:cNvPr id="1" name="Shape 33"/>
        <p:cNvGrpSpPr/>
        <p:nvPr/>
      </p:nvGrpSpPr>
      <p:grpSpPr>
        <a:xfrm>
          <a:off x="0" y="0"/>
          <a:ext cx="0" cy="0"/>
          <a:chOff x="0" y="0"/>
          <a:chExt cx="0" cy="0"/>
        </a:xfrm>
      </p:grpSpPr>
      <p:sp>
        <p:nvSpPr>
          <p:cNvPr id="34" name="Google Shape;34;p7"/>
          <p:cNvSpPr txBox="1">
            <a:spLocks noGrp="1"/>
          </p:cNvSpPr>
          <p:nvPr>
            <p:ph type="title"/>
          </p:nvPr>
        </p:nvSpPr>
        <p:spPr>
          <a:xfrm>
            <a:off x="3791744" y="274638"/>
            <a:ext cx="7790656" cy="634082"/>
          </a:xfrm>
          <a:prstGeom prst="rect">
            <a:avLst/>
          </a:prstGeom>
          <a:noFill/>
          <a:ln>
            <a:noFill/>
          </a:ln>
        </p:spPr>
        <p:txBody>
          <a:bodyPr spcFirstLastPara="1" wrap="square" lIns="91425" tIns="91425" rIns="91425" bIns="91425" anchor="ctr" anchorCtr="0"/>
          <a:lstStyle>
            <a:lvl1pPr marR="0" lvl="0" algn="r" rtl="0">
              <a:spcBef>
                <a:spcPts val="0"/>
              </a:spcBef>
              <a:spcAft>
                <a:spcPts val="0"/>
              </a:spcAft>
              <a:buClr>
                <a:schemeClr val="dk1"/>
              </a:buClr>
              <a:buSzPts val="2800"/>
              <a:buFont typeface="Verdana"/>
              <a:buNone/>
              <a:defRPr sz="2800" b="0" i="0" u="none" strike="noStrike" cap="none">
                <a:solidFill>
                  <a:schemeClr val="dk1"/>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5" name="Google Shape;35;p7"/>
          <p:cNvSpPr txBox="1">
            <a:spLocks noGrp="1"/>
          </p:cNvSpPr>
          <p:nvPr>
            <p:ph type="body" idx="1"/>
          </p:nvPr>
        </p:nvSpPr>
        <p:spPr>
          <a:xfrm>
            <a:off x="609600" y="1124744"/>
            <a:ext cx="5384800" cy="5112568"/>
          </a:xfrm>
          <a:prstGeom prst="rect">
            <a:avLst/>
          </a:prstGeom>
          <a:noFill/>
          <a:ln>
            <a:noFill/>
          </a:ln>
        </p:spPr>
        <p:txBody>
          <a:bodyPr spcFirstLastPara="1" wrap="square" lIns="91425" tIns="91425" rIns="91425" bIns="91425" anchor="t" anchorCtr="0"/>
          <a:lstStyle>
            <a:lvl1pPr marL="457200" marR="0" lvl="0" indent="-406400" algn="l" rtl="0">
              <a:spcBef>
                <a:spcPts val="560"/>
              </a:spcBef>
              <a:spcAft>
                <a:spcPts val="0"/>
              </a:spcAft>
              <a:buClr>
                <a:schemeClr val="dk1"/>
              </a:buClr>
              <a:buSzPts val="2800"/>
              <a:buFont typeface="Verdana"/>
              <a:buChar char="—"/>
              <a:defRPr sz="2800" b="0" i="0" u="none" strike="noStrike" cap="none">
                <a:solidFill>
                  <a:schemeClr val="dk1"/>
                </a:solidFill>
                <a:latin typeface="Verdana"/>
                <a:ea typeface="Verdana"/>
                <a:cs typeface="Verdana"/>
                <a:sym typeface="Verdana"/>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Verdana"/>
                <a:ea typeface="Verdana"/>
                <a:cs typeface="Verdana"/>
                <a:sym typeface="Verdana"/>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Verdana"/>
                <a:ea typeface="Verdana"/>
                <a:cs typeface="Verdana"/>
                <a:sym typeface="Verdana"/>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6" name="Google Shape;36;p7"/>
          <p:cNvSpPr txBox="1">
            <a:spLocks noGrp="1"/>
          </p:cNvSpPr>
          <p:nvPr>
            <p:ph type="body" idx="2"/>
          </p:nvPr>
        </p:nvSpPr>
        <p:spPr>
          <a:xfrm>
            <a:off x="6197600" y="1124744"/>
            <a:ext cx="5384800" cy="5112568"/>
          </a:xfrm>
          <a:prstGeom prst="rect">
            <a:avLst/>
          </a:prstGeom>
          <a:noFill/>
          <a:ln>
            <a:noFill/>
          </a:ln>
        </p:spPr>
        <p:txBody>
          <a:bodyPr spcFirstLastPara="1" wrap="square" lIns="91425" tIns="91425" rIns="91425" bIns="91425" anchor="t" anchorCtr="0"/>
          <a:lstStyle>
            <a:lvl1pPr marL="457200" marR="0" lvl="0" indent="-406400" algn="l" rtl="0">
              <a:spcBef>
                <a:spcPts val="560"/>
              </a:spcBef>
              <a:spcAft>
                <a:spcPts val="0"/>
              </a:spcAft>
              <a:buClr>
                <a:schemeClr val="dk1"/>
              </a:buClr>
              <a:buSzPts val="2800"/>
              <a:buFont typeface="Verdana"/>
              <a:buChar char="—"/>
              <a:defRPr sz="2800" b="0" i="0" u="none" strike="noStrike" cap="none">
                <a:solidFill>
                  <a:schemeClr val="dk1"/>
                </a:solidFill>
                <a:latin typeface="Verdana"/>
                <a:ea typeface="Verdana"/>
                <a:cs typeface="Verdana"/>
                <a:sym typeface="Verdana"/>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Verdana"/>
                <a:ea typeface="Verdana"/>
                <a:cs typeface="Verdana"/>
                <a:sym typeface="Verdana"/>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Verdana"/>
                <a:ea typeface="Verdana"/>
                <a:cs typeface="Verdana"/>
                <a:sym typeface="Verdana"/>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Verdana"/>
                <a:ea typeface="Verdana"/>
                <a:cs typeface="Verdana"/>
                <a:sym typeface="Verdana"/>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7" name="Google Shape;37;p7"/>
          <p:cNvSpPr txBox="1">
            <a:spLocks noGrp="1"/>
          </p:cNvSpPr>
          <p:nvPr>
            <p:ph type="sldNum" idx="12"/>
          </p:nvPr>
        </p:nvSpPr>
        <p:spPr>
          <a:xfrm>
            <a:off x="11088555" y="6356351"/>
            <a:ext cx="493845"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t-E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bg>
      <p:bgPr>
        <a:blipFill>
          <a:blip r:embed="rId2">
            <a:alphaModFix/>
          </a:blip>
          <a:stretch>
            <a:fillRect/>
          </a:stretch>
        </a:blipFill>
        <a:effectLst/>
      </p:bgPr>
    </p:bg>
    <p:spTree>
      <p:nvGrpSpPr>
        <p:cNvPr id="1" name="Shape 38"/>
        <p:cNvGrpSpPr/>
        <p:nvPr/>
      </p:nvGrpSpPr>
      <p:grpSpPr>
        <a:xfrm>
          <a:off x="0" y="0"/>
          <a:ext cx="0" cy="0"/>
          <a:chOff x="0" y="0"/>
          <a:chExt cx="0" cy="0"/>
        </a:xfrm>
      </p:grpSpPr>
      <p:sp>
        <p:nvSpPr>
          <p:cNvPr id="39" name="Google Shape;39;p8"/>
          <p:cNvSpPr txBox="1">
            <a:spLocks noGrp="1"/>
          </p:cNvSpPr>
          <p:nvPr>
            <p:ph type="title"/>
          </p:nvPr>
        </p:nvSpPr>
        <p:spPr>
          <a:xfrm>
            <a:off x="3791744" y="274638"/>
            <a:ext cx="7790656" cy="634082"/>
          </a:xfrm>
          <a:prstGeom prst="rect">
            <a:avLst/>
          </a:prstGeom>
          <a:noFill/>
          <a:ln>
            <a:noFill/>
          </a:ln>
        </p:spPr>
        <p:txBody>
          <a:bodyPr spcFirstLastPara="1" wrap="square" lIns="91425" tIns="91425" rIns="91425" bIns="91425" anchor="ctr" anchorCtr="0"/>
          <a:lstStyle>
            <a:lvl1pPr marR="0" lvl="0" algn="r" rtl="0">
              <a:spcBef>
                <a:spcPts val="0"/>
              </a:spcBef>
              <a:spcAft>
                <a:spcPts val="0"/>
              </a:spcAft>
              <a:buClr>
                <a:schemeClr val="dk1"/>
              </a:buClr>
              <a:buSzPts val="2800"/>
              <a:buFont typeface="Verdana"/>
              <a:buNone/>
              <a:defRPr sz="2800" b="0" i="0" u="none" strike="noStrike" cap="none">
                <a:solidFill>
                  <a:schemeClr val="dk1"/>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0" name="Google Shape;40;p8"/>
          <p:cNvSpPr txBox="1">
            <a:spLocks noGrp="1"/>
          </p:cNvSpPr>
          <p:nvPr>
            <p:ph type="sldNum" idx="12"/>
          </p:nvPr>
        </p:nvSpPr>
        <p:spPr>
          <a:xfrm>
            <a:off x="11088555" y="6356351"/>
            <a:ext cx="493845"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t-EE"/>
              <a:t>‹#›</a:t>
            </a:fld>
            <a:endParaRPr/>
          </a:p>
        </p:txBody>
      </p:sp>
      <p:sp>
        <p:nvSpPr>
          <p:cNvPr id="41" name="Google Shape;41;p8"/>
          <p:cNvSpPr txBox="1">
            <a:spLocks noGrp="1"/>
          </p:cNvSpPr>
          <p:nvPr>
            <p:ph type="ftr" idx="11"/>
          </p:nvPr>
        </p:nvSpPr>
        <p:spPr>
          <a:xfrm>
            <a:off x="603019" y="6356351"/>
            <a:ext cx="38608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600" b="0" i="0" u="none" strike="noStrike" cap="none">
                <a:solidFill>
                  <a:srgbClr val="00B050"/>
                </a:solidFill>
                <a:latin typeface="Verdana"/>
                <a:ea typeface="Verdana"/>
                <a:cs typeface="Verdana"/>
                <a:sym typeface="Verdana"/>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bg>
      <p:bgPr>
        <a:blipFill>
          <a:blip r:embed="rId2">
            <a:alphaModFix/>
          </a:blip>
          <a:stretch>
            <a:fillRect/>
          </a:stretch>
        </a:blipFill>
        <a:effectLst/>
      </p:bgPr>
    </p:bg>
    <p:spTree>
      <p:nvGrpSpPr>
        <p:cNvPr id="1" name="Shape 42"/>
        <p:cNvGrpSpPr/>
        <p:nvPr/>
      </p:nvGrpSpPr>
      <p:grpSpPr>
        <a:xfrm>
          <a:off x="0" y="0"/>
          <a:ext cx="0" cy="0"/>
          <a:chOff x="0" y="0"/>
          <a:chExt cx="0" cy="0"/>
        </a:xfrm>
      </p:grpSpPr>
      <p:sp>
        <p:nvSpPr>
          <p:cNvPr id="43" name="Google Shape;43;p9"/>
          <p:cNvSpPr txBox="1">
            <a:spLocks noGrp="1"/>
          </p:cNvSpPr>
          <p:nvPr>
            <p:ph type="ftr" idx="11"/>
          </p:nvPr>
        </p:nvSpPr>
        <p:spPr>
          <a:xfrm>
            <a:off x="603019" y="6356351"/>
            <a:ext cx="38608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600" b="0" i="0" u="none" strike="noStrike" cap="none">
                <a:solidFill>
                  <a:srgbClr val="00B050"/>
                </a:solidFill>
                <a:latin typeface="Verdana"/>
                <a:ea typeface="Verdana"/>
                <a:cs typeface="Verdana"/>
                <a:sym typeface="Verdana"/>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4" name="Google Shape;44;p9"/>
          <p:cNvSpPr txBox="1">
            <a:spLocks noGrp="1"/>
          </p:cNvSpPr>
          <p:nvPr>
            <p:ph type="sldNum" idx="12"/>
          </p:nvPr>
        </p:nvSpPr>
        <p:spPr>
          <a:xfrm>
            <a:off x="11088555" y="6356351"/>
            <a:ext cx="493845"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t-E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bg>
      <p:bgPr>
        <a:blipFill>
          <a:blip r:embed="rId2">
            <a:alphaModFix/>
          </a:blip>
          <a:stretch>
            <a:fillRect/>
          </a:stretch>
        </a:blipFill>
        <a:effectLst/>
      </p:bgPr>
    </p:bg>
    <p:spTree>
      <p:nvGrpSpPr>
        <p:cNvPr id="1" name="Shape 45"/>
        <p:cNvGrpSpPr/>
        <p:nvPr/>
      </p:nvGrpSpPr>
      <p:grpSpPr>
        <a:xfrm>
          <a:off x="0" y="0"/>
          <a:ext cx="0" cy="0"/>
          <a:chOff x="0" y="0"/>
          <a:chExt cx="0" cy="0"/>
        </a:xfrm>
      </p:grpSpPr>
      <p:sp>
        <p:nvSpPr>
          <p:cNvPr id="46" name="Google Shape;46;p10"/>
          <p:cNvSpPr txBox="1">
            <a:spLocks noGrp="1"/>
          </p:cNvSpPr>
          <p:nvPr>
            <p:ph type="title"/>
          </p:nvPr>
        </p:nvSpPr>
        <p:spPr>
          <a:xfrm>
            <a:off x="609601" y="1186830"/>
            <a:ext cx="4011084" cy="1162050"/>
          </a:xfrm>
          <a:prstGeom prst="rect">
            <a:avLst/>
          </a:prstGeom>
          <a:noFill/>
          <a:ln>
            <a:noFill/>
          </a:ln>
        </p:spPr>
        <p:txBody>
          <a:bodyPr spcFirstLastPara="1" wrap="square" lIns="91425" tIns="91425" rIns="91425" bIns="91425" anchor="t" anchorCtr="0"/>
          <a:lstStyle>
            <a:lvl1pPr marR="0" lvl="0" algn="l" rtl="0">
              <a:spcBef>
                <a:spcPts val="0"/>
              </a:spcBef>
              <a:spcAft>
                <a:spcPts val="0"/>
              </a:spcAft>
              <a:buClr>
                <a:schemeClr val="dk1"/>
              </a:buClr>
              <a:buSzPts val="2400"/>
              <a:buFont typeface="Verdana"/>
              <a:buNone/>
              <a:defRPr sz="2400" b="0" i="0" u="none" strike="noStrike" cap="none">
                <a:solidFill>
                  <a:schemeClr val="dk1"/>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7" name="Google Shape;47;p10"/>
          <p:cNvSpPr txBox="1">
            <a:spLocks noGrp="1"/>
          </p:cNvSpPr>
          <p:nvPr>
            <p:ph type="body" idx="1"/>
          </p:nvPr>
        </p:nvSpPr>
        <p:spPr>
          <a:xfrm>
            <a:off x="4766733" y="273050"/>
            <a:ext cx="6815667" cy="6036270"/>
          </a:xfrm>
          <a:prstGeom prst="rect">
            <a:avLst/>
          </a:prstGeom>
          <a:noFill/>
          <a:ln>
            <a:noFill/>
          </a:ln>
        </p:spPr>
        <p:txBody>
          <a:bodyPr spcFirstLastPara="1" wrap="square" lIns="91425" tIns="91425" rIns="91425" bIns="91425" anchor="t" anchorCtr="0"/>
          <a:lstStyle>
            <a:lvl1pPr marL="457200" marR="0" lvl="0" indent="-406400" algn="l" rtl="0">
              <a:spcBef>
                <a:spcPts val="560"/>
              </a:spcBef>
              <a:spcAft>
                <a:spcPts val="0"/>
              </a:spcAft>
              <a:buClr>
                <a:schemeClr val="dk1"/>
              </a:buClr>
              <a:buSzPts val="2800"/>
              <a:buFont typeface="Verdana"/>
              <a:buChar char="—"/>
              <a:defRPr sz="2800" b="0" i="0" u="none" strike="noStrike" cap="none">
                <a:solidFill>
                  <a:schemeClr val="dk1"/>
                </a:solidFill>
                <a:latin typeface="Verdana"/>
                <a:ea typeface="Verdana"/>
                <a:cs typeface="Verdana"/>
                <a:sym typeface="Verdana"/>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Verdana"/>
                <a:ea typeface="Verdana"/>
                <a:cs typeface="Verdana"/>
                <a:sym typeface="Verdana"/>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Verdana"/>
                <a:ea typeface="Verdana"/>
                <a:cs typeface="Verdana"/>
                <a:sym typeface="Verdana"/>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Verdana"/>
                <a:ea typeface="Verdana"/>
                <a:cs typeface="Verdana"/>
                <a:sym typeface="Verdana"/>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Verdana"/>
                <a:ea typeface="Verdana"/>
                <a:cs typeface="Verdana"/>
                <a:sym typeface="Verdana"/>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48" name="Google Shape;48;p10"/>
          <p:cNvSpPr txBox="1">
            <a:spLocks noGrp="1"/>
          </p:cNvSpPr>
          <p:nvPr>
            <p:ph type="body" idx="2"/>
          </p:nvPr>
        </p:nvSpPr>
        <p:spPr>
          <a:xfrm>
            <a:off x="609601" y="2492896"/>
            <a:ext cx="4011084" cy="3816424"/>
          </a:xfrm>
          <a:prstGeom prst="rect">
            <a:avLst/>
          </a:prstGeom>
          <a:noFill/>
          <a:ln>
            <a:noFill/>
          </a:ln>
        </p:spPr>
        <p:txBody>
          <a:bodyPr spcFirstLastPara="1" wrap="square" lIns="91425" tIns="91425" rIns="91425" bIns="91425" anchor="t" anchorCtr="0"/>
          <a:lstStyle>
            <a:lvl1pPr marL="457200" marR="0" lvl="0" indent="-228600" algn="l" rtl="0">
              <a:spcBef>
                <a:spcPts val="280"/>
              </a:spcBef>
              <a:spcAft>
                <a:spcPts val="0"/>
              </a:spcAft>
              <a:buClr>
                <a:schemeClr val="dk1"/>
              </a:buClr>
              <a:buSzPts val="1400"/>
              <a:buFont typeface="Verdana"/>
              <a:buNone/>
              <a:defRPr sz="1400" b="0" i="0" u="none" strike="noStrike" cap="none">
                <a:solidFill>
                  <a:schemeClr val="dk1"/>
                </a:solidFill>
                <a:latin typeface="Verdana"/>
                <a:ea typeface="Verdana"/>
                <a:cs typeface="Verdana"/>
                <a:sym typeface="Verdana"/>
              </a:defRPr>
            </a:lvl1pPr>
            <a:lvl2pPr marL="914400" marR="0" lvl="1" indent="-228600" algn="l" rtl="0">
              <a:spcBef>
                <a:spcPts val="240"/>
              </a:spcBef>
              <a:spcAft>
                <a:spcPts val="0"/>
              </a:spcAft>
              <a:buClr>
                <a:schemeClr val="dk1"/>
              </a:buClr>
              <a:buSzPts val="1200"/>
              <a:buFont typeface="Arial"/>
              <a:buNone/>
              <a:defRPr sz="1200" b="0" i="0" u="none" strike="noStrike" cap="none">
                <a:solidFill>
                  <a:schemeClr val="dk1"/>
                </a:solidFill>
                <a:latin typeface="Verdana"/>
                <a:ea typeface="Verdana"/>
                <a:cs typeface="Verdana"/>
                <a:sym typeface="Verdana"/>
              </a:defRPr>
            </a:lvl2pPr>
            <a:lvl3pPr marL="1371600" marR="0" lvl="2" indent="-228600" algn="l" rtl="0">
              <a:spcBef>
                <a:spcPts val="200"/>
              </a:spcBef>
              <a:spcAft>
                <a:spcPts val="0"/>
              </a:spcAft>
              <a:buClr>
                <a:schemeClr val="dk1"/>
              </a:buClr>
              <a:buSzPts val="1000"/>
              <a:buFont typeface="Arial"/>
              <a:buNone/>
              <a:defRPr sz="1000" b="0" i="0" u="none" strike="noStrike" cap="none">
                <a:solidFill>
                  <a:schemeClr val="dk1"/>
                </a:solidFill>
                <a:latin typeface="Verdana"/>
                <a:ea typeface="Verdana"/>
                <a:cs typeface="Verdana"/>
                <a:sym typeface="Verdana"/>
              </a:defRPr>
            </a:lvl3pPr>
            <a:lvl4pPr marL="1828800" marR="0" lvl="3" indent="-228600" algn="l" rtl="0">
              <a:spcBef>
                <a:spcPts val="180"/>
              </a:spcBef>
              <a:spcAft>
                <a:spcPts val="0"/>
              </a:spcAft>
              <a:buClr>
                <a:schemeClr val="dk1"/>
              </a:buClr>
              <a:buSzPts val="900"/>
              <a:buFont typeface="Arial"/>
              <a:buNone/>
              <a:defRPr sz="900" b="0" i="0" u="none" strike="noStrike" cap="none">
                <a:solidFill>
                  <a:schemeClr val="dk1"/>
                </a:solidFill>
                <a:latin typeface="Verdana"/>
                <a:ea typeface="Verdana"/>
                <a:cs typeface="Verdana"/>
                <a:sym typeface="Verdana"/>
              </a:defRPr>
            </a:lvl4pPr>
            <a:lvl5pPr marL="2286000" marR="0" lvl="4" indent="-228600" algn="l" rtl="0">
              <a:spcBef>
                <a:spcPts val="180"/>
              </a:spcBef>
              <a:spcAft>
                <a:spcPts val="0"/>
              </a:spcAft>
              <a:buClr>
                <a:schemeClr val="dk1"/>
              </a:buClr>
              <a:buSzPts val="900"/>
              <a:buFont typeface="Arial"/>
              <a:buNone/>
              <a:defRPr sz="900" b="0" i="0" u="none" strike="noStrike" cap="none">
                <a:solidFill>
                  <a:schemeClr val="dk1"/>
                </a:solidFill>
                <a:latin typeface="Verdana"/>
                <a:ea typeface="Verdana"/>
                <a:cs typeface="Verdana"/>
                <a:sym typeface="Verdana"/>
              </a:defRPr>
            </a:lvl5pPr>
            <a:lvl6pPr marL="2743200" marR="0" lvl="5"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6pPr>
            <a:lvl7pPr marL="3200400" marR="0" lvl="6"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7pPr>
            <a:lvl8pPr marL="3657600" marR="0" lvl="7"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8pPr>
            <a:lvl9pPr marL="4114800" marR="0" lvl="8"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49" name="Google Shape;49;p10"/>
          <p:cNvSpPr txBox="1">
            <a:spLocks noGrp="1"/>
          </p:cNvSpPr>
          <p:nvPr>
            <p:ph type="sldNum" idx="12"/>
          </p:nvPr>
        </p:nvSpPr>
        <p:spPr>
          <a:xfrm>
            <a:off x="11088555" y="6356351"/>
            <a:ext cx="493845"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t-E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4">
            <a:alphaModFix/>
          </a:blip>
          <a:stretch>
            <a:fillRect/>
          </a:stretch>
        </a:blip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3791744" y="274638"/>
            <a:ext cx="7790656" cy="634082"/>
          </a:xfrm>
          <a:prstGeom prst="rect">
            <a:avLst/>
          </a:prstGeom>
          <a:noFill/>
          <a:ln>
            <a:noFill/>
          </a:ln>
        </p:spPr>
        <p:txBody>
          <a:bodyPr spcFirstLastPara="1" wrap="square" lIns="91425" tIns="91425" rIns="91425" bIns="91425" anchor="ctr" anchorCtr="0"/>
          <a:lstStyle>
            <a:lvl1pPr marR="0" lvl="0" algn="r" rtl="0">
              <a:spcBef>
                <a:spcPts val="0"/>
              </a:spcBef>
              <a:spcAft>
                <a:spcPts val="0"/>
              </a:spcAft>
              <a:buClr>
                <a:schemeClr val="dk1"/>
              </a:buClr>
              <a:buSzPts val="2800"/>
              <a:buFont typeface="Verdana"/>
              <a:buNone/>
              <a:defRPr sz="2800" b="0" i="0" u="none" strike="noStrike" cap="none">
                <a:solidFill>
                  <a:schemeClr val="dk1"/>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09600" y="1124744"/>
            <a:ext cx="10972800" cy="5184576"/>
          </a:xfrm>
          <a:prstGeom prst="rect">
            <a:avLst/>
          </a:prstGeom>
          <a:noFill/>
          <a:ln>
            <a:noFill/>
          </a:ln>
        </p:spPr>
        <p:txBody>
          <a:bodyPr spcFirstLastPara="1" wrap="square" lIns="91425" tIns="91425" rIns="91425" bIns="91425" anchor="t" anchorCtr="0"/>
          <a:lstStyle>
            <a:lvl1pPr marL="457200" marR="0" lvl="0" indent="-406400" algn="l" rtl="0">
              <a:spcBef>
                <a:spcPts val="560"/>
              </a:spcBef>
              <a:spcAft>
                <a:spcPts val="0"/>
              </a:spcAft>
              <a:buClr>
                <a:schemeClr val="dk1"/>
              </a:buClr>
              <a:buSzPts val="2800"/>
              <a:buFont typeface="Verdana"/>
              <a:buChar char="—"/>
              <a:defRPr sz="2800" b="0" i="0" u="none" strike="noStrike" cap="none">
                <a:solidFill>
                  <a:schemeClr val="dk1"/>
                </a:solidFill>
                <a:latin typeface="Verdana"/>
                <a:ea typeface="Verdana"/>
                <a:cs typeface="Verdana"/>
                <a:sym typeface="Verdana"/>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Verdana"/>
                <a:ea typeface="Verdana"/>
                <a:cs typeface="Verdana"/>
                <a:sym typeface="Verdana"/>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Verdana"/>
                <a:ea typeface="Verdana"/>
                <a:cs typeface="Verdana"/>
                <a:sym typeface="Verdana"/>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Verdana"/>
                <a:ea typeface="Verdana"/>
                <a:cs typeface="Verdana"/>
                <a:sym typeface="Verdana"/>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Verdana"/>
                <a:ea typeface="Verdana"/>
                <a:cs typeface="Verdana"/>
                <a:sym typeface="Verdana"/>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11088555" y="6356351"/>
            <a:ext cx="493845"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t-EE"/>
              <a:t>‹#›</a:t>
            </a:fld>
            <a:endParaRPr/>
          </a:p>
        </p:txBody>
      </p:sp>
      <p:sp>
        <p:nvSpPr>
          <p:cNvPr id="13" name="Google Shape;13;p1"/>
          <p:cNvSpPr txBox="1">
            <a:spLocks noGrp="1"/>
          </p:cNvSpPr>
          <p:nvPr>
            <p:ph type="ftr" idx="11"/>
          </p:nvPr>
        </p:nvSpPr>
        <p:spPr>
          <a:xfrm>
            <a:off x="603019" y="6356351"/>
            <a:ext cx="3860800" cy="365125"/>
          </a:xfrm>
          <a:prstGeom prst="rect">
            <a:avLst/>
          </a:prstGeom>
          <a:noFill/>
          <a:ln>
            <a:noFill/>
          </a:ln>
        </p:spPr>
        <p:txBody>
          <a:bodyPr spcFirstLastPara="1" wrap="square" lIns="91425" tIns="91425" rIns="91425" bIns="91425" anchor="ctr" anchorCtr="0"/>
          <a:lstStyle>
            <a:lvl1pPr marR="0" lvl="0" algn="l" rtl="0">
              <a:spcBef>
                <a:spcPts val="0"/>
              </a:spcBef>
              <a:spcAft>
                <a:spcPts val="0"/>
              </a:spcAft>
              <a:buSzPts val="1400"/>
              <a:buNone/>
              <a:defRPr sz="1600" b="0" i="0" u="none" strike="noStrike" cap="none">
                <a:solidFill>
                  <a:srgbClr val="00B050"/>
                </a:solidFill>
                <a:latin typeface="Verdana"/>
                <a:ea typeface="Verdana"/>
                <a:cs typeface="Verdana"/>
                <a:sym typeface="Verdana"/>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oleObject" Target="../embeddings/oleObject1.bin"/><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2" name="TextBox 1">
            <a:extLst>
              <a:ext uri="{FF2B5EF4-FFF2-40B4-BE49-F238E27FC236}">
                <a16:creationId xmlns:a16="http://schemas.microsoft.com/office/drawing/2014/main" id="{C77B5330-AE1F-AF82-5C26-3A334DAF64CF}"/>
              </a:ext>
            </a:extLst>
          </p:cNvPr>
          <p:cNvSpPr txBox="1"/>
          <p:nvPr/>
        </p:nvSpPr>
        <p:spPr>
          <a:xfrm>
            <a:off x="5779008" y="3977640"/>
            <a:ext cx="6089904" cy="1754326"/>
          </a:xfrm>
          <a:prstGeom prst="rect">
            <a:avLst/>
          </a:prstGeom>
          <a:noFill/>
        </p:spPr>
        <p:txBody>
          <a:bodyPr wrap="square" rtlCol="0">
            <a:spAutoFit/>
          </a:bodyPr>
          <a:lstStyle/>
          <a:p>
            <a:r>
              <a:rPr lang="et-EE" sz="5400" b="1" dirty="0">
                <a:latin typeface="Calibri" panose="020F0502020204030204" pitchFamily="34" charset="0"/>
                <a:ea typeface="Calibri" panose="020F0502020204030204" pitchFamily="34" charset="0"/>
                <a:cs typeface="Calibri" panose="020F0502020204030204" pitchFamily="34" charset="0"/>
              </a:rPr>
              <a:t>FINANTSARVESTUSE ALUSED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E0425-0AEE-0B5E-B8F9-A9389F702B7A}"/>
              </a:ext>
            </a:extLst>
          </p:cNvPr>
          <p:cNvSpPr>
            <a:spLocks noGrp="1"/>
          </p:cNvSpPr>
          <p:nvPr>
            <p:ph type="title"/>
          </p:nvPr>
        </p:nvSpPr>
        <p:spPr/>
        <p:txBody>
          <a:bodyPr/>
          <a:lstStyle/>
          <a:p>
            <a:r>
              <a:rPr lang="et-EE" altLang="en-US" sz="3600" b="1" dirty="0"/>
              <a:t>Finantsarvestus</a:t>
            </a:r>
            <a:endParaRPr lang="et-EE" sz="3600" b="1" dirty="0"/>
          </a:p>
        </p:txBody>
      </p:sp>
      <p:sp>
        <p:nvSpPr>
          <p:cNvPr id="3" name="Text Placeholder 2">
            <a:extLst>
              <a:ext uri="{FF2B5EF4-FFF2-40B4-BE49-F238E27FC236}">
                <a16:creationId xmlns:a16="http://schemas.microsoft.com/office/drawing/2014/main" id="{269FA9D8-993E-D6DE-9A3B-FC26AEEA4902}"/>
              </a:ext>
            </a:extLst>
          </p:cNvPr>
          <p:cNvSpPr>
            <a:spLocks noGrp="1"/>
          </p:cNvSpPr>
          <p:nvPr>
            <p:ph type="body" idx="1"/>
          </p:nvPr>
        </p:nvSpPr>
        <p:spPr>
          <a:xfrm>
            <a:off x="832104" y="1280160"/>
            <a:ext cx="10750296" cy="5029160"/>
          </a:xfrm>
        </p:spPr>
        <p:txBody>
          <a:bodyPr/>
          <a:lstStyle/>
          <a:p>
            <a:pPr marL="50800" indent="0">
              <a:buNone/>
            </a:pPr>
            <a:r>
              <a:rPr lang="et-EE" altLang="en-US" dirty="0"/>
              <a:t>Kui käsitleda mõistet </a:t>
            </a:r>
            <a:r>
              <a:rPr lang="et-EE" altLang="en-US" b="1" dirty="0"/>
              <a:t>raamatupidamine </a:t>
            </a:r>
            <a:r>
              <a:rPr lang="et-EE" altLang="en-US" dirty="0"/>
              <a:t>sõna-sõnalt, siis on tegemist raamatuga, kuhu tehakse pidevalt sissekandeid. </a:t>
            </a:r>
          </a:p>
          <a:p>
            <a:pPr marL="50800" indent="0">
              <a:buNone/>
            </a:pPr>
            <a:endParaRPr lang="et-EE" altLang="en-US" dirty="0"/>
          </a:p>
          <a:p>
            <a:pPr marL="50800" indent="0">
              <a:buNone/>
            </a:pPr>
            <a:r>
              <a:rPr lang="et-EE" altLang="en-US" dirty="0"/>
              <a:t>Nõnda tegelikkuses toimitakse, sest raamatupidajad registreerivad ettevõtte majandustehinguid ning kirjendavad neid siis kas paberkandjal või arvutis.</a:t>
            </a:r>
          </a:p>
          <a:p>
            <a:pPr marL="50800" indent="0">
              <a:buNone/>
            </a:pPr>
            <a:endParaRPr lang="et-EE" dirty="0"/>
          </a:p>
        </p:txBody>
      </p:sp>
    </p:spTree>
    <p:extLst>
      <p:ext uri="{BB962C8B-B14F-4D97-AF65-F5344CB8AC3E}">
        <p14:creationId xmlns:p14="http://schemas.microsoft.com/office/powerpoint/2010/main" val="42743346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E5145-1A27-4726-E1A9-704E7DEDC48D}"/>
              </a:ext>
            </a:extLst>
          </p:cNvPr>
          <p:cNvSpPr>
            <a:spLocks noGrp="1"/>
          </p:cNvSpPr>
          <p:nvPr>
            <p:ph type="title"/>
          </p:nvPr>
        </p:nvSpPr>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sym typeface="Verdana"/>
              </a:rPr>
              <a:t>Finantsarvestus</a:t>
            </a:r>
            <a:endParaRPr lang="et-EE" dirty="0"/>
          </a:p>
        </p:txBody>
      </p:sp>
      <p:sp>
        <p:nvSpPr>
          <p:cNvPr id="3" name="Text Placeholder 2">
            <a:extLst>
              <a:ext uri="{FF2B5EF4-FFF2-40B4-BE49-F238E27FC236}">
                <a16:creationId xmlns:a16="http://schemas.microsoft.com/office/drawing/2014/main" id="{15122386-4B84-EFBD-2808-D2548C76BFB5}"/>
              </a:ext>
            </a:extLst>
          </p:cNvPr>
          <p:cNvSpPr>
            <a:spLocks noGrp="1"/>
          </p:cNvSpPr>
          <p:nvPr>
            <p:ph type="body" idx="1"/>
          </p:nvPr>
        </p:nvSpPr>
        <p:spPr>
          <a:xfrm>
            <a:off x="868680" y="1398786"/>
            <a:ext cx="10713720" cy="5184576"/>
          </a:xfrm>
        </p:spPr>
        <p:txBody>
          <a:bodyPr/>
          <a:lstStyle/>
          <a:p>
            <a:pPr algn="just" eaLnBrk="1" hangingPunct="1">
              <a:buFont typeface="Wingdings" panose="05000000000000000000" pitchFamily="2" charset="2"/>
              <a:buNone/>
            </a:pPr>
            <a:r>
              <a:rPr lang="et-EE" altLang="en-US" dirty="0">
                <a:cs typeface="Times New Roman" panose="02020603050405020304" pitchFamily="18" charset="0"/>
              </a:rPr>
              <a:t>Raamatupidamist nimetatakse ka „ärikeeleks”, mida on tarvis mõista selleks, et</a:t>
            </a:r>
            <a:endParaRPr lang="et-EE" altLang="en-US" dirty="0"/>
          </a:p>
          <a:p>
            <a:pPr algn="just">
              <a:buFont typeface="Arial" panose="020B0604020202020204" pitchFamily="34" charset="0"/>
              <a:buChar char="•"/>
            </a:pPr>
            <a:r>
              <a:rPr lang="et-EE" altLang="en-US" dirty="0">
                <a:cs typeface="Times New Roman" panose="02020603050405020304" pitchFamily="18" charset="0"/>
              </a:rPr>
              <a:t>iseloomustada ettevõtte finantsseisukorda mõjutavaid majandustehinguid;</a:t>
            </a:r>
            <a:endParaRPr lang="et-EE" altLang="en-US" dirty="0"/>
          </a:p>
          <a:p>
            <a:pPr algn="just" eaLnBrk="1" hangingPunct="1">
              <a:buFont typeface="Arial" panose="020B0604020202020204" pitchFamily="34" charset="0"/>
              <a:buChar char="•"/>
            </a:pPr>
            <a:r>
              <a:rPr lang="et-EE" altLang="en-US" dirty="0">
                <a:cs typeface="Times New Roman" panose="02020603050405020304" pitchFamily="18" charset="0"/>
              </a:rPr>
              <a:t>hinnata ettevõtte tegevust;</a:t>
            </a:r>
            <a:endParaRPr lang="et-EE" altLang="en-US" dirty="0"/>
          </a:p>
          <a:p>
            <a:pPr algn="just" eaLnBrk="1" hangingPunct="1">
              <a:buFont typeface="Arial" panose="020B0604020202020204" pitchFamily="34" charset="0"/>
              <a:buChar char="•"/>
            </a:pPr>
            <a:r>
              <a:rPr lang="et-EE" altLang="en-US" dirty="0">
                <a:cs typeface="Times New Roman" panose="02020603050405020304" pitchFamily="18" charset="0"/>
              </a:rPr>
              <a:t>planeerida võimalikke muutusi majandustegevuses.</a:t>
            </a:r>
            <a:r>
              <a:rPr lang="en-GB" altLang="en-US" dirty="0"/>
              <a:t> </a:t>
            </a:r>
          </a:p>
          <a:p>
            <a:pPr marL="50800" indent="0">
              <a:buNone/>
            </a:pPr>
            <a:endParaRPr lang="et-EE" dirty="0"/>
          </a:p>
        </p:txBody>
      </p:sp>
    </p:spTree>
    <p:extLst>
      <p:ext uri="{BB962C8B-B14F-4D97-AF65-F5344CB8AC3E}">
        <p14:creationId xmlns:p14="http://schemas.microsoft.com/office/powerpoint/2010/main" val="3272013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832F48-113E-15B7-7B9A-33DAAE36FA69}"/>
              </a:ext>
            </a:extLst>
          </p:cNvPr>
          <p:cNvSpPr>
            <a:spLocks noGrp="1"/>
          </p:cNvSpPr>
          <p:nvPr>
            <p:ph type="title"/>
          </p:nvPr>
        </p:nvSpPr>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sym typeface="Verdana"/>
              </a:rPr>
              <a:t>Finantsarvestus</a:t>
            </a:r>
            <a:endParaRPr lang="et-EE" dirty="0"/>
          </a:p>
        </p:txBody>
      </p:sp>
      <p:sp>
        <p:nvSpPr>
          <p:cNvPr id="3" name="Text Placeholder 2">
            <a:extLst>
              <a:ext uri="{FF2B5EF4-FFF2-40B4-BE49-F238E27FC236}">
                <a16:creationId xmlns:a16="http://schemas.microsoft.com/office/drawing/2014/main" id="{C051AF12-1BDC-C004-F78B-564A0CCD0677}"/>
              </a:ext>
            </a:extLst>
          </p:cNvPr>
          <p:cNvSpPr>
            <a:spLocks noGrp="1"/>
          </p:cNvSpPr>
          <p:nvPr>
            <p:ph type="body" idx="1"/>
          </p:nvPr>
        </p:nvSpPr>
        <p:spPr>
          <a:xfrm>
            <a:off x="609600" y="1216152"/>
            <a:ext cx="10972800" cy="5093168"/>
          </a:xfrm>
        </p:spPr>
        <p:txBody>
          <a:bodyPr/>
          <a:lstStyle/>
          <a:p>
            <a:pPr marL="50800" indent="0">
              <a:buNone/>
            </a:pPr>
            <a:r>
              <a:rPr lang="et-EE" altLang="en-US" dirty="0"/>
              <a:t>Raamatupidamine on majandusarvestuse osa, mille lähteinfo on aluseks nii finantsanalüüsile kui ka juhtimisarvestusele. </a:t>
            </a:r>
          </a:p>
          <a:p>
            <a:pPr marL="50800" indent="0">
              <a:buNone/>
            </a:pPr>
            <a:endParaRPr lang="et-EE" altLang="en-US" dirty="0"/>
          </a:p>
          <a:p>
            <a:pPr marL="50800" indent="0">
              <a:buNone/>
            </a:pPr>
            <a:r>
              <a:rPr lang="et-EE" altLang="en-US" dirty="0"/>
              <a:t>Teoreetilise aluse sai raamatupidamine 15. sajandi lõpul kui </a:t>
            </a:r>
            <a:r>
              <a:rPr lang="et-EE" altLang="en-US" b="1" dirty="0"/>
              <a:t>Veneetsias ilmus 1494. aastal </a:t>
            </a:r>
            <a:r>
              <a:rPr lang="et-EE" altLang="en-US" dirty="0"/>
              <a:t>matemaatikust frantsiskaani munga </a:t>
            </a:r>
            <a:r>
              <a:rPr lang="et-EE" altLang="en-US" b="1" dirty="0" err="1"/>
              <a:t>Luca</a:t>
            </a:r>
            <a:r>
              <a:rPr lang="et-EE" altLang="en-US" b="1" dirty="0"/>
              <a:t> </a:t>
            </a:r>
            <a:r>
              <a:rPr lang="et-EE" altLang="en-US" b="1" dirty="0" err="1"/>
              <a:t>Paccioli</a:t>
            </a:r>
            <a:r>
              <a:rPr lang="et-EE" altLang="en-US" b="1" dirty="0"/>
              <a:t> </a:t>
            </a:r>
            <a:r>
              <a:rPr lang="et-EE" altLang="en-US" dirty="0"/>
              <a:t>kahekordse raamatupidamise õpperaamat „Traktaat kontodest”. </a:t>
            </a:r>
          </a:p>
          <a:p>
            <a:pPr marL="50800" indent="0">
              <a:buNone/>
            </a:pPr>
            <a:endParaRPr lang="et-EE" altLang="en-US" dirty="0"/>
          </a:p>
          <a:p>
            <a:pPr marL="50800" indent="0">
              <a:buNone/>
            </a:pPr>
            <a:r>
              <a:rPr lang="et-EE" altLang="en-US" dirty="0" err="1"/>
              <a:t>Luca</a:t>
            </a:r>
            <a:r>
              <a:rPr lang="et-EE" altLang="en-US" dirty="0"/>
              <a:t> </a:t>
            </a:r>
            <a:r>
              <a:rPr lang="et-EE" altLang="en-US" dirty="0" err="1"/>
              <a:t>Paccioli</a:t>
            </a:r>
            <a:r>
              <a:rPr lang="et-EE" altLang="en-US" dirty="0"/>
              <a:t> traktaati ja XV sajandit loetaksegi süsteemse raamatupidamise alguseks.</a:t>
            </a:r>
          </a:p>
          <a:p>
            <a:pPr marL="50800" indent="0">
              <a:buNone/>
            </a:pPr>
            <a:endParaRPr lang="et-EE" dirty="0"/>
          </a:p>
        </p:txBody>
      </p:sp>
    </p:spTree>
    <p:extLst>
      <p:ext uri="{BB962C8B-B14F-4D97-AF65-F5344CB8AC3E}">
        <p14:creationId xmlns:p14="http://schemas.microsoft.com/office/powerpoint/2010/main" val="41987340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832DF-1AC9-4FBC-2320-BFA3C80DB278}"/>
              </a:ext>
            </a:extLst>
          </p:cNvPr>
          <p:cNvSpPr>
            <a:spLocks noGrp="1"/>
          </p:cNvSpPr>
          <p:nvPr>
            <p:ph type="title"/>
          </p:nvPr>
        </p:nvSpPr>
        <p:spPr>
          <a:xfrm>
            <a:off x="2670048" y="302070"/>
            <a:ext cx="8994648" cy="634082"/>
          </a:xfrm>
        </p:spPr>
        <p:txBody>
          <a:bodyPr/>
          <a:lstStyle/>
          <a:p>
            <a:r>
              <a:rPr lang="et-EE" altLang="en-US" b="1" dirty="0">
                <a:cs typeface="Times New Roman" panose="02020603050405020304" pitchFamily="18" charset="0"/>
              </a:rPr>
              <a:t>Raamatupidamises kasutatav seadusandlus</a:t>
            </a:r>
            <a:r>
              <a:rPr lang="en-GB" altLang="en-US" b="1" dirty="0"/>
              <a:t> </a:t>
            </a:r>
            <a:endParaRPr lang="et-EE" b="1" dirty="0"/>
          </a:p>
        </p:txBody>
      </p:sp>
      <p:sp>
        <p:nvSpPr>
          <p:cNvPr id="3" name="Text Placeholder 2">
            <a:extLst>
              <a:ext uri="{FF2B5EF4-FFF2-40B4-BE49-F238E27FC236}">
                <a16:creationId xmlns:a16="http://schemas.microsoft.com/office/drawing/2014/main" id="{8518332D-8803-58E4-2F28-CEE8B31B8B8A}"/>
              </a:ext>
            </a:extLst>
          </p:cNvPr>
          <p:cNvSpPr>
            <a:spLocks noGrp="1"/>
          </p:cNvSpPr>
          <p:nvPr>
            <p:ph type="body" idx="1"/>
          </p:nvPr>
        </p:nvSpPr>
        <p:spPr>
          <a:xfrm>
            <a:off x="850392" y="1207040"/>
            <a:ext cx="10732008" cy="5184576"/>
          </a:xfrm>
        </p:spPr>
        <p:txBody>
          <a:bodyPr/>
          <a:lstStyle/>
          <a:p>
            <a:pPr>
              <a:spcBef>
                <a:spcPts val="1200"/>
              </a:spcBef>
              <a:buFont typeface="Arial" panose="020B0604020202020204" pitchFamily="34" charset="0"/>
              <a:buChar char="•"/>
            </a:pPr>
            <a:r>
              <a:rPr lang="et-EE" altLang="en-US" dirty="0">
                <a:cs typeface="Times New Roman" panose="02020603050405020304" pitchFamily="18" charset="0"/>
              </a:rPr>
              <a:t>Raamatupidamise seadus </a:t>
            </a:r>
            <a:endParaRPr lang="et-EE" altLang="en-US" dirty="0"/>
          </a:p>
          <a:p>
            <a:pPr eaLnBrk="1" hangingPunct="1">
              <a:spcBef>
                <a:spcPts val="1200"/>
              </a:spcBef>
              <a:buFont typeface="Arial" panose="020B0604020202020204" pitchFamily="34" charset="0"/>
              <a:buChar char="•"/>
            </a:pPr>
            <a:r>
              <a:rPr lang="et-EE" altLang="en-US" dirty="0">
                <a:cs typeface="Times New Roman" panose="02020603050405020304" pitchFamily="18" charset="0"/>
              </a:rPr>
              <a:t>Äriseadustik</a:t>
            </a:r>
            <a:r>
              <a:rPr lang="en-GB" altLang="en-US" dirty="0">
                <a:cs typeface="Times New Roman" panose="02020603050405020304" pitchFamily="18" charset="0"/>
              </a:rPr>
              <a:t> </a:t>
            </a:r>
            <a:endParaRPr lang="et-EE" altLang="en-US" dirty="0"/>
          </a:p>
          <a:p>
            <a:pPr eaLnBrk="1" hangingPunct="1">
              <a:spcBef>
                <a:spcPts val="1200"/>
              </a:spcBef>
              <a:buFont typeface="Arial" panose="020B0604020202020204" pitchFamily="34" charset="0"/>
              <a:buChar char="•"/>
            </a:pPr>
            <a:r>
              <a:rPr lang="et-EE" altLang="en-US" dirty="0">
                <a:cs typeface="Times New Roman" panose="02020603050405020304" pitchFamily="18" charset="0"/>
              </a:rPr>
              <a:t>Maksukorralduse seadus</a:t>
            </a:r>
            <a:r>
              <a:rPr lang="en-GB" altLang="en-US" dirty="0">
                <a:cs typeface="Times New Roman" panose="02020603050405020304" pitchFamily="18" charset="0"/>
              </a:rPr>
              <a:t> </a:t>
            </a:r>
            <a:endParaRPr lang="et-EE" altLang="en-US" dirty="0"/>
          </a:p>
          <a:p>
            <a:pPr eaLnBrk="1" hangingPunct="1">
              <a:spcBef>
                <a:spcPts val="1200"/>
              </a:spcBef>
              <a:buFont typeface="Arial" panose="020B0604020202020204" pitchFamily="34" charset="0"/>
              <a:buChar char="•"/>
            </a:pPr>
            <a:r>
              <a:rPr lang="et-EE" altLang="en-US" dirty="0">
                <a:cs typeface="Times New Roman" panose="02020603050405020304" pitchFamily="18" charset="0"/>
              </a:rPr>
              <a:t>Tulumaksuseadus</a:t>
            </a:r>
            <a:r>
              <a:rPr lang="en-GB" altLang="en-US" dirty="0">
                <a:cs typeface="Times New Roman" panose="02020603050405020304" pitchFamily="18" charset="0"/>
              </a:rPr>
              <a:t> </a:t>
            </a:r>
            <a:endParaRPr lang="et-EE" altLang="en-US" dirty="0"/>
          </a:p>
          <a:p>
            <a:pPr eaLnBrk="1" hangingPunct="1">
              <a:spcBef>
                <a:spcPts val="1200"/>
              </a:spcBef>
              <a:buFont typeface="Arial" panose="020B0604020202020204" pitchFamily="34" charset="0"/>
              <a:buChar char="•"/>
            </a:pPr>
            <a:r>
              <a:rPr lang="et-EE" altLang="en-US" dirty="0">
                <a:cs typeface="Times New Roman" panose="02020603050405020304" pitchFamily="18" charset="0"/>
              </a:rPr>
              <a:t>Käibemaksuseadus</a:t>
            </a:r>
            <a:r>
              <a:rPr lang="en-GB" altLang="en-US" dirty="0">
                <a:cs typeface="Times New Roman" panose="02020603050405020304" pitchFamily="18" charset="0"/>
              </a:rPr>
              <a:t> </a:t>
            </a:r>
            <a:endParaRPr lang="et-EE" altLang="en-US" dirty="0"/>
          </a:p>
          <a:p>
            <a:pPr eaLnBrk="1" hangingPunct="1">
              <a:spcBef>
                <a:spcPts val="1200"/>
              </a:spcBef>
              <a:buFont typeface="Arial" panose="020B0604020202020204" pitchFamily="34" charset="0"/>
              <a:buChar char="•"/>
            </a:pPr>
            <a:r>
              <a:rPr lang="et-EE" altLang="en-US" dirty="0">
                <a:cs typeface="Times New Roman" panose="02020603050405020304" pitchFamily="18" charset="0"/>
              </a:rPr>
              <a:t>Sotsiaalmaksuseadus</a:t>
            </a:r>
            <a:r>
              <a:rPr lang="en-GB" altLang="en-US" dirty="0">
                <a:cs typeface="Times New Roman" panose="02020603050405020304" pitchFamily="18" charset="0"/>
              </a:rPr>
              <a:t> </a:t>
            </a:r>
            <a:endParaRPr lang="et-EE" altLang="en-US" dirty="0"/>
          </a:p>
          <a:p>
            <a:pPr eaLnBrk="1" hangingPunct="1">
              <a:spcBef>
                <a:spcPts val="1200"/>
              </a:spcBef>
              <a:buFont typeface="Arial" panose="020B0604020202020204" pitchFamily="34" charset="0"/>
              <a:buChar char="•"/>
            </a:pPr>
            <a:r>
              <a:rPr lang="et-EE" altLang="en-US" dirty="0">
                <a:cs typeface="Times New Roman" panose="02020603050405020304" pitchFamily="18" charset="0"/>
              </a:rPr>
              <a:t>Töötuskindlustuse seadus</a:t>
            </a:r>
            <a:endParaRPr lang="et-EE" dirty="0"/>
          </a:p>
        </p:txBody>
      </p:sp>
    </p:spTree>
    <p:extLst>
      <p:ext uri="{BB962C8B-B14F-4D97-AF65-F5344CB8AC3E}">
        <p14:creationId xmlns:p14="http://schemas.microsoft.com/office/powerpoint/2010/main" val="40475396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083E9-6516-FD0C-54CC-77B4AC5FE43A}"/>
              </a:ext>
            </a:extLst>
          </p:cNvPr>
          <p:cNvSpPr>
            <a:spLocks noGrp="1"/>
          </p:cNvSpPr>
          <p:nvPr>
            <p:ph type="title"/>
          </p:nvPr>
        </p:nvSpPr>
        <p:spPr/>
        <p:txBody>
          <a:bodyPr/>
          <a:lstStyle/>
          <a:p>
            <a:r>
              <a:rPr lang="et-EE" altLang="en-US" sz="3600" b="1" dirty="0">
                <a:cs typeface="Times New Roman" panose="02020603050405020304" pitchFamily="18" charset="0"/>
              </a:rPr>
              <a:t>Raamatupidamise seadus </a:t>
            </a:r>
            <a:endParaRPr lang="et-EE" sz="3600" b="1" dirty="0"/>
          </a:p>
        </p:txBody>
      </p:sp>
      <p:sp>
        <p:nvSpPr>
          <p:cNvPr id="3" name="Text Placeholder 2">
            <a:extLst>
              <a:ext uri="{FF2B5EF4-FFF2-40B4-BE49-F238E27FC236}">
                <a16:creationId xmlns:a16="http://schemas.microsoft.com/office/drawing/2014/main" id="{3A113C6C-8402-D53B-9793-8F5BF038EB46}"/>
              </a:ext>
            </a:extLst>
          </p:cNvPr>
          <p:cNvSpPr>
            <a:spLocks noGrp="1"/>
          </p:cNvSpPr>
          <p:nvPr>
            <p:ph type="body" idx="1"/>
          </p:nvPr>
        </p:nvSpPr>
        <p:spPr>
          <a:xfrm>
            <a:off x="728472" y="1207040"/>
            <a:ext cx="10972800" cy="5184576"/>
          </a:xfrm>
        </p:spPr>
        <p:txBody>
          <a:bodyPr/>
          <a:lstStyle/>
          <a:p>
            <a:pPr eaLnBrk="1" hangingPunct="1">
              <a:spcBef>
                <a:spcPts val="1200"/>
              </a:spcBef>
              <a:buFont typeface="Arial" panose="020B0604020202020204" pitchFamily="34" charset="0"/>
              <a:buChar char="•"/>
            </a:pPr>
            <a:r>
              <a:rPr lang="et-EE" altLang="en-US" dirty="0">
                <a:cs typeface="Times New Roman" panose="02020603050405020304" pitchFamily="18" charset="0"/>
              </a:rPr>
              <a:t>Üldsätted</a:t>
            </a:r>
            <a:r>
              <a:rPr lang="en-GB" altLang="en-US" dirty="0"/>
              <a:t> </a:t>
            </a:r>
            <a:endParaRPr lang="et-EE" altLang="en-US" dirty="0"/>
          </a:p>
          <a:p>
            <a:pPr eaLnBrk="1" hangingPunct="1">
              <a:spcBef>
                <a:spcPts val="1200"/>
              </a:spcBef>
              <a:buFont typeface="Arial" panose="020B0604020202020204" pitchFamily="34" charset="0"/>
              <a:buChar char="•"/>
            </a:pPr>
            <a:r>
              <a:rPr lang="et-EE" altLang="en-US" dirty="0">
                <a:cs typeface="Times New Roman" panose="02020603050405020304" pitchFamily="18" charset="0"/>
              </a:rPr>
              <a:t>Raamatupidamise korraldamine</a:t>
            </a:r>
            <a:r>
              <a:rPr lang="en-GB" altLang="en-US" dirty="0"/>
              <a:t> </a:t>
            </a:r>
            <a:endParaRPr lang="et-EE" altLang="en-US" dirty="0"/>
          </a:p>
          <a:p>
            <a:pPr eaLnBrk="1" hangingPunct="1">
              <a:spcBef>
                <a:spcPts val="1200"/>
              </a:spcBef>
              <a:buFont typeface="Arial" panose="020B0604020202020204" pitchFamily="34" charset="0"/>
              <a:buChar char="•"/>
            </a:pPr>
            <a:r>
              <a:rPr lang="et-EE" altLang="en-US" dirty="0">
                <a:cs typeface="Times New Roman" panose="02020603050405020304" pitchFamily="18" charset="0"/>
              </a:rPr>
              <a:t>Majandusaasta aruanne</a:t>
            </a:r>
            <a:r>
              <a:rPr lang="en-GB" altLang="en-US" dirty="0"/>
              <a:t> </a:t>
            </a:r>
            <a:endParaRPr lang="et-EE" altLang="en-US" dirty="0"/>
          </a:p>
          <a:p>
            <a:pPr eaLnBrk="1" hangingPunct="1">
              <a:spcBef>
                <a:spcPts val="1200"/>
              </a:spcBef>
              <a:buFont typeface="Arial" panose="020B0604020202020204" pitchFamily="34" charset="0"/>
              <a:buChar char="•"/>
            </a:pPr>
            <a:r>
              <a:rPr lang="et-EE" altLang="en-US" dirty="0">
                <a:cs typeface="Times New Roman" panose="02020603050405020304" pitchFamily="18" charset="0"/>
              </a:rPr>
              <a:t>Konsolideerumisgrupi majandusaasta aruanne</a:t>
            </a:r>
            <a:r>
              <a:rPr lang="en-GB" altLang="en-US" dirty="0"/>
              <a:t> </a:t>
            </a:r>
            <a:endParaRPr lang="et-EE" altLang="en-US" dirty="0"/>
          </a:p>
          <a:p>
            <a:pPr eaLnBrk="1" hangingPunct="1">
              <a:spcBef>
                <a:spcPts val="1200"/>
              </a:spcBef>
              <a:buFont typeface="Arial" panose="020B0604020202020204" pitchFamily="34" charset="0"/>
              <a:buChar char="•"/>
            </a:pPr>
            <a:r>
              <a:rPr lang="et-EE" altLang="en-US" dirty="0">
                <a:cs typeface="Times New Roman" panose="02020603050405020304" pitchFamily="18" charset="0"/>
              </a:rPr>
              <a:t>Raamatupidamisalase töö suunamine</a:t>
            </a:r>
            <a:r>
              <a:rPr lang="en-GB" altLang="en-US" dirty="0"/>
              <a:t> </a:t>
            </a:r>
            <a:r>
              <a:rPr lang="et-EE" altLang="en-US" dirty="0"/>
              <a:t>ja korraldamine</a:t>
            </a:r>
          </a:p>
          <a:p>
            <a:pPr eaLnBrk="1" hangingPunct="1">
              <a:spcBef>
                <a:spcPts val="1200"/>
              </a:spcBef>
              <a:buFont typeface="Arial" panose="020B0604020202020204" pitchFamily="34" charset="0"/>
              <a:buChar char="•"/>
            </a:pPr>
            <a:r>
              <a:rPr lang="et-EE" altLang="en-US" dirty="0">
                <a:cs typeface="Times New Roman" panose="02020603050405020304" pitchFamily="18" charset="0"/>
              </a:rPr>
              <a:t>Avaliku sektori raamatupidamise korraldamise</a:t>
            </a:r>
            <a:r>
              <a:rPr lang="en-GB" altLang="en-US" dirty="0"/>
              <a:t> </a:t>
            </a:r>
            <a:r>
              <a:rPr lang="et-EE" altLang="en-US" dirty="0"/>
              <a:t>erisused</a:t>
            </a:r>
          </a:p>
          <a:p>
            <a:pPr eaLnBrk="1" hangingPunct="1">
              <a:spcBef>
                <a:spcPts val="1200"/>
              </a:spcBef>
              <a:buFont typeface="Arial" panose="020B0604020202020204" pitchFamily="34" charset="0"/>
              <a:buChar char="•"/>
            </a:pPr>
            <a:r>
              <a:rPr lang="et-EE" altLang="en-US" dirty="0">
                <a:cs typeface="Times New Roman" panose="02020603050405020304" pitchFamily="18" charset="0"/>
              </a:rPr>
              <a:t>Muude isikute raamatupidamise korraldamise erisused</a:t>
            </a:r>
            <a:r>
              <a:rPr lang="en-GB" altLang="en-US" dirty="0"/>
              <a:t> </a:t>
            </a:r>
            <a:endParaRPr lang="et-EE" altLang="en-US" dirty="0"/>
          </a:p>
          <a:p>
            <a:pPr eaLnBrk="1" hangingPunct="1">
              <a:spcBef>
                <a:spcPts val="1200"/>
              </a:spcBef>
              <a:buFont typeface="Arial" panose="020B0604020202020204" pitchFamily="34" charset="0"/>
              <a:buChar char="•"/>
            </a:pPr>
            <a:r>
              <a:rPr lang="et-EE" altLang="en-US" dirty="0">
                <a:cs typeface="Times New Roman" panose="02020603050405020304" pitchFamily="18" charset="0"/>
              </a:rPr>
              <a:t>Seaduse rakendamine</a:t>
            </a:r>
            <a:r>
              <a:rPr lang="en-GB" altLang="en-US" dirty="0"/>
              <a:t> </a:t>
            </a:r>
            <a:endParaRPr lang="et-EE" altLang="en-US" dirty="0"/>
          </a:p>
          <a:p>
            <a:pPr marL="50800" indent="0">
              <a:buNone/>
            </a:pPr>
            <a:endParaRPr lang="et-EE" dirty="0"/>
          </a:p>
        </p:txBody>
      </p:sp>
    </p:spTree>
    <p:extLst>
      <p:ext uri="{BB962C8B-B14F-4D97-AF65-F5344CB8AC3E}">
        <p14:creationId xmlns:p14="http://schemas.microsoft.com/office/powerpoint/2010/main" val="32560448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3F675-468B-F766-D3AC-CCB11B2CB94C}"/>
              </a:ext>
            </a:extLst>
          </p:cNvPr>
          <p:cNvSpPr>
            <a:spLocks noGrp="1"/>
          </p:cNvSpPr>
          <p:nvPr>
            <p:ph type="title"/>
          </p:nvPr>
        </p:nvSpPr>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cs typeface="Times New Roman" panose="02020603050405020304" pitchFamily="18" charset="0"/>
                <a:sym typeface="Verdana"/>
              </a:rPr>
              <a:t>Raamatupidamise seadus </a:t>
            </a:r>
            <a:endParaRPr lang="et-EE" dirty="0"/>
          </a:p>
        </p:txBody>
      </p:sp>
      <p:sp>
        <p:nvSpPr>
          <p:cNvPr id="3" name="Text Placeholder 2">
            <a:extLst>
              <a:ext uri="{FF2B5EF4-FFF2-40B4-BE49-F238E27FC236}">
                <a16:creationId xmlns:a16="http://schemas.microsoft.com/office/drawing/2014/main" id="{142A9826-035B-1866-D1BB-9B12733DFD9C}"/>
              </a:ext>
            </a:extLst>
          </p:cNvPr>
          <p:cNvSpPr>
            <a:spLocks noGrp="1"/>
          </p:cNvSpPr>
          <p:nvPr>
            <p:ph type="body" idx="1"/>
          </p:nvPr>
        </p:nvSpPr>
        <p:spPr>
          <a:xfrm>
            <a:off x="737616" y="1197896"/>
            <a:ext cx="11140440" cy="5148040"/>
          </a:xfrm>
        </p:spPr>
        <p:txBody>
          <a:bodyPr/>
          <a:lstStyle/>
          <a:p>
            <a:pPr marL="50800" indent="0">
              <a:spcBef>
                <a:spcPts val="0"/>
              </a:spcBef>
              <a:spcAft>
                <a:spcPts val="1200"/>
              </a:spcAft>
              <a:buNone/>
            </a:pPr>
            <a:r>
              <a:rPr lang="et-EE" altLang="en-US" dirty="0"/>
              <a:t>Seaduse </a:t>
            </a:r>
            <a:r>
              <a:rPr lang="et-EE" altLang="en-US" b="1" dirty="0"/>
              <a:t>eesmärgiks</a:t>
            </a:r>
            <a:r>
              <a:rPr lang="et-EE" altLang="en-US" dirty="0"/>
              <a:t> on õiguslike aluste loomine ja põhinõuete kehtestamine vastavalt rahvusvaheliselt tunnustatud põhimõtetest lähtuva raamatupidamise ja finantsaruandluse korraldamiseks.</a:t>
            </a:r>
          </a:p>
          <a:p>
            <a:pPr marL="50800" indent="0">
              <a:spcBef>
                <a:spcPts val="0"/>
              </a:spcBef>
              <a:spcAft>
                <a:spcPts val="1200"/>
              </a:spcAft>
              <a:buNone/>
            </a:pPr>
            <a:r>
              <a:rPr lang="et-EE" altLang="en-US" dirty="0"/>
              <a:t>Aitab tõlgendada mitmeid arvestusalaseid termineid, arvestusprintsiipe ning sätestab kohustuslikud nõuded raamatupidamiskohustuslastele.</a:t>
            </a:r>
          </a:p>
          <a:p>
            <a:pPr marL="50800" indent="0">
              <a:spcBef>
                <a:spcPts val="0"/>
              </a:spcBef>
              <a:spcAft>
                <a:spcPts val="1200"/>
              </a:spcAft>
              <a:buNone/>
            </a:pPr>
            <a:r>
              <a:rPr lang="et-EE" altLang="en-US" dirty="0"/>
              <a:t>Samas </a:t>
            </a:r>
            <a:r>
              <a:rPr lang="et-EE" altLang="en-US" b="1" dirty="0"/>
              <a:t>jätab teatud käitumisvabaduse</a:t>
            </a:r>
            <a:r>
              <a:rPr lang="et-EE" altLang="en-US" dirty="0"/>
              <a:t>. Näiteks on  õigus määrata kohustuslikus korras koostatavas raamatupidamise </a:t>
            </a:r>
            <a:r>
              <a:rPr lang="et-EE" altLang="en-US" dirty="0" err="1"/>
              <a:t>sise</a:t>
            </a:r>
            <a:r>
              <a:rPr lang="et-EE" altLang="en-US" dirty="0"/>
              <a:t>-eeskirjas vara liigitamise kriteeriumid, algdokumendid, kontoplaan jne.</a:t>
            </a:r>
          </a:p>
          <a:p>
            <a:pPr marL="50800" indent="0">
              <a:buNone/>
            </a:pPr>
            <a:endParaRPr lang="et-EE" dirty="0"/>
          </a:p>
        </p:txBody>
      </p:sp>
    </p:spTree>
    <p:extLst>
      <p:ext uri="{BB962C8B-B14F-4D97-AF65-F5344CB8AC3E}">
        <p14:creationId xmlns:p14="http://schemas.microsoft.com/office/powerpoint/2010/main" val="18318391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E4935-F528-247D-EB9B-60584C9ECDF8}"/>
              </a:ext>
            </a:extLst>
          </p:cNvPr>
          <p:cNvSpPr>
            <a:spLocks noGrp="1"/>
          </p:cNvSpPr>
          <p:nvPr>
            <p:ph type="title"/>
          </p:nvPr>
        </p:nvSpPr>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cs typeface="Times New Roman" panose="02020603050405020304" pitchFamily="18" charset="0"/>
                <a:sym typeface="Verdana"/>
              </a:rPr>
              <a:t>Raamatupidamise seadus </a:t>
            </a:r>
            <a:endParaRPr lang="et-EE" dirty="0"/>
          </a:p>
        </p:txBody>
      </p:sp>
      <p:sp>
        <p:nvSpPr>
          <p:cNvPr id="3" name="Text Placeholder 2">
            <a:extLst>
              <a:ext uri="{FF2B5EF4-FFF2-40B4-BE49-F238E27FC236}">
                <a16:creationId xmlns:a16="http://schemas.microsoft.com/office/drawing/2014/main" id="{661F2CF0-F33F-FBB8-F418-46B5F7C881ED}"/>
              </a:ext>
            </a:extLst>
          </p:cNvPr>
          <p:cNvSpPr>
            <a:spLocks noGrp="1"/>
          </p:cNvSpPr>
          <p:nvPr>
            <p:ph type="body" idx="1"/>
          </p:nvPr>
        </p:nvSpPr>
        <p:spPr>
          <a:xfrm>
            <a:off x="841248" y="1261904"/>
            <a:ext cx="10741152" cy="5184576"/>
          </a:xfrm>
        </p:spPr>
        <p:txBody>
          <a:bodyPr/>
          <a:lstStyle/>
          <a:p>
            <a:pPr eaLnBrk="1" hangingPunct="1">
              <a:buFont typeface="Wingdings" panose="05000000000000000000" pitchFamily="2" charset="2"/>
              <a:buNone/>
            </a:pPr>
            <a:r>
              <a:rPr lang="et-EE" altLang="en-US" dirty="0">
                <a:cs typeface="Times New Roman" panose="02020603050405020304" pitchFamily="18" charset="0"/>
              </a:rPr>
              <a:t>RS § 2 kehtestab </a:t>
            </a:r>
            <a:r>
              <a:rPr lang="et-EE" altLang="en-US" b="1" dirty="0">
                <a:cs typeface="Times New Roman" panose="02020603050405020304" pitchFamily="18" charset="0"/>
              </a:rPr>
              <a:t>raamatupidamiskohustuslaste </a:t>
            </a:r>
            <a:r>
              <a:rPr lang="et-EE" altLang="en-US" dirty="0">
                <a:cs typeface="Times New Roman" panose="02020603050405020304" pitchFamily="18" charset="0"/>
              </a:rPr>
              <a:t>ringi</a:t>
            </a:r>
            <a:r>
              <a:rPr lang="et-EE" altLang="en-US" dirty="0"/>
              <a:t>:</a:t>
            </a:r>
          </a:p>
          <a:p>
            <a:pPr>
              <a:buFont typeface="Arial" panose="020B0604020202020204" pitchFamily="34" charset="0"/>
              <a:buChar char="•"/>
            </a:pPr>
            <a:r>
              <a:rPr lang="et-EE" altLang="en-US" dirty="0">
                <a:cs typeface="Times New Roman" panose="02020603050405020304" pitchFamily="18" charset="0"/>
              </a:rPr>
              <a:t>Eesti Vabariik ühe avalik-õigusliku juriidilise isikuna (riik);</a:t>
            </a:r>
          </a:p>
          <a:p>
            <a:pPr>
              <a:buFont typeface="Arial" panose="020B0604020202020204" pitchFamily="34" charset="0"/>
              <a:buChar char="•"/>
            </a:pPr>
            <a:r>
              <a:rPr lang="et-EE" altLang="en-US" dirty="0">
                <a:cs typeface="Times New Roman" panose="02020603050405020304" pitchFamily="18" charset="0"/>
              </a:rPr>
              <a:t>kohaliku omavalitsuse üksus;</a:t>
            </a:r>
          </a:p>
          <a:p>
            <a:pPr>
              <a:buFont typeface="Arial" panose="020B0604020202020204" pitchFamily="34" charset="0"/>
              <a:buChar char="•"/>
            </a:pPr>
            <a:r>
              <a:rPr lang="et-EE" altLang="en-US" dirty="0">
                <a:cs typeface="Times New Roman" panose="02020603050405020304" pitchFamily="18" charset="0"/>
              </a:rPr>
              <a:t>iga Eestis registreeritud era- või avalik-õiguslik juriidiline isik;</a:t>
            </a:r>
          </a:p>
          <a:p>
            <a:pPr>
              <a:buFont typeface="Arial" panose="020B0604020202020204" pitchFamily="34" charset="0"/>
              <a:buChar char="•"/>
            </a:pPr>
            <a:r>
              <a:rPr lang="et-EE" altLang="en-US" dirty="0">
                <a:cs typeface="Times New Roman" panose="02020603050405020304" pitchFamily="18" charset="0"/>
              </a:rPr>
              <a:t>füüsilisest isikust ettevõtja;</a:t>
            </a:r>
          </a:p>
          <a:p>
            <a:pPr>
              <a:buFont typeface="Arial" panose="020B0604020202020204" pitchFamily="34" charset="0"/>
              <a:buChar char="•"/>
            </a:pPr>
            <a:r>
              <a:rPr lang="et-EE" altLang="en-US" dirty="0">
                <a:cs typeface="Times New Roman" panose="02020603050405020304" pitchFamily="18" charset="0"/>
              </a:rPr>
              <a:t>Eestis registrisse kantud välismaa äriühingu filiaal.</a:t>
            </a:r>
          </a:p>
          <a:p>
            <a:pPr marL="50800" indent="0">
              <a:buNone/>
            </a:pPr>
            <a:endParaRPr lang="et-EE" dirty="0"/>
          </a:p>
        </p:txBody>
      </p:sp>
    </p:spTree>
    <p:extLst>
      <p:ext uri="{BB962C8B-B14F-4D97-AF65-F5344CB8AC3E}">
        <p14:creationId xmlns:p14="http://schemas.microsoft.com/office/powerpoint/2010/main" val="41914386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99790-030E-BEDF-E3A8-5D545D166EA5}"/>
              </a:ext>
            </a:extLst>
          </p:cNvPr>
          <p:cNvSpPr>
            <a:spLocks noGrp="1"/>
          </p:cNvSpPr>
          <p:nvPr>
            <p:ph type="title"/>
          </p:nvPr>
        </p:nvSpPr>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cs typeface="Times New Roman" panose="02020603050405020304" pitchFamily="18" charset="0"/>
                <a:sym typeface="Verdana"/>
              </a:rPr>
              <a:t>Raamatupidamise seadus </a:t>
            </a:r>
            <a:endParaRPr lang="et-EE" dirty="0"/>
          </a:p>
        </p:txBody>
      </p:sp>
      <p:sp>
        <p:nvSpPr>
          <p:cNvPr id="3" name="Text Placeholder 2">
            <a:extLst>
              <a:ext uri="{FF2B5EF4-FFF2-40B4-BE49-F238E27FC236}">
                <a16:creationId xmlns:a16="http://schemas.microsoft.com/office/drawing/2014/main" id="{73A572AD-432A-3500-33E8-BAC73A8240D0}"/>
              </a:ext>
            </a:extLst>
          </p:cNvPr>
          <p:cNvSpPr>
            <a:spLocks noGrp="1"/>
          </p:cNvSpPr>
          <p:nvPr>
            <p:ph type="body" idx="1"/>
          </p:nvPr>
        </p:nvSpPr>
        <p:spPr>
          <a:xfrm>
            <a:off x="883920" y="1398786"/>
            <a:ext cx="9869424" cy="5184576"/>
          </a:xfrm>
        </p:spPr>
        <p:txBody>
          <a:bodyPr/>
          <a:lstStyle/>
          <a:p>
            <a:pPr marL="50800" indent="0" algn="just" eaLnBrk="1" hangingPunct="1">
              <a:spcBef>
                <a:spcPts val="0"/>
              </a:spcBef>
              <a:spcAft>
                <a:spcPts val="1200"/>
              </a:spcAft>
              <a:buNone/>
            </a:pPr>
            <a:r>
              <a:rPr lang="et-EE" altLang="en-US" dirty="0">
                <a:latin typeface="Arial Unicode MS" pitchFamily="34" charset="-128"/>
                <a:ea typeface="Arial Unicode MS" pitchFamily="34" charset="-128"/>
              </a:rPr>
              <a:t>Kõik juriidilised isikud on kohustatud arvestust pidama </a:t>
            </a:r>
            <a:r>
              <a:rPr lang="et-EE" altLang="en-US" b="1" dirty="0">
                <a:latin typeface="Arial Unicode MS" pitchFamily="34" charset="-128"/>
                <a:ea typeface="Arial Unicode MS" pitchFamily="34" charset="-128"/>
              </a:rPr>
              <a:t>tekkepõhiselt</a:t>
            </a:r>
            <a:r>
              <a:rPr lang="et-EE" altLang="en-US" dirty="0">
                <a:latin typeface="Arial Unicode MS" pitchFamily="34" charset="-128"/>
                <a:ea typeface="Arial Unicode MS" pitchFamily="34" charset="-128"/>
              </a:rPr>
              <a:t> ning kasutama kahekordset kirjendamist. </a:t>
            </a:r>
          </a:p>
          <a:p>
            <a:pPr marL="50800" indent="0" algn="just" eaLnBrk="1" hangingPunct="1">
              <a:spcBef>
                <a:spcPts val="0"/>
              </a:spcBef>
              <a:spcAft>
                <a:spcPts val="1200"/>
              </a:spcAft>
              <a:buNone/>
            </a:pPr>
            <a:r>
              <a:rPr lang="et-EE" altLang="en-US" dirty="0">
                <a:latin typeface="Arial Unicode MS" pitchFamily="34" charset="-128"/>
                <a:ea typeface="Arial Unicode MS" pitchFamily="34" charset="-128"/>
              </a:rPr>
              <a:t>Ettevõtlusega tegelevatele füüsilistele isikutele kehtib mitmeid soodustusi võrreldes juriidiliste isikutega. </a:t>
            </a:r>
          </a:p>
          <a:p>
            <a:pPr marL="50800" indent="0" algn="just" eaLnBrk="1" hangingPunct="1">
              <a:buNone/>
            </a:pPr>
            <a:r>
              <a:rPr lang="et-EE" altLang="en-US" dirty="0">
                <a:latin typeface="Arial Unicode MS" pitchFamily="34" charset="-128"/>
                <a:ea typeface="Arial Unicode MS" pitchFamily="34" charset="-128"/>
              </a:rPr>
              <a:t>Füüsilisest isikust ettevõtja võib pidada arvestust lihtsustatud korras ja </a:t>
            </a:r>
            <a:r>
              <a:rPr lang="et-EE" altLang="en-US" b="1" dirty="0">
                <a:latin typeface="Arial Unicode MS" pitchFamily="34" charset="-128"/>
                <a:ea typeface="Arial Unicode MS" pitchFamily="34" charset="-128"/>
              </a:rPr>
              <a:t>kassapõhiselt</a:t>
            </a:r>
            <a:r>
              <a:rPr lang="et-EE" altLang="en-US" dirty="0">
                <a:latin typeface="Arial Unicode MS" pitchFamily="34" charset="-128"/>
                <a:ea typeface="Arial Unicode MS" pitchFamily="34" charset="-128"/>
              </a:rPr>
              <a:t>.</a:t>
            </a:r>
          </a:p>
          <a:p>
            <a:pPr marL="50800" indent="0">
              <a:buNone/>
            </a:pPr>
            <a:endParaRPr lang="et-EE" dirty="0"/>
          </a:p>
        </p:txBody>
      </p:sp>
    </p:spTree>
    <p:extLst>
      <p:ext uri="{BB962C8B-B14F-4D97-AF65-F5344CB8AC3E}">
        <p14:creationId xmlns:p14="http://schemas.microsoft.com/office/powerpoint/2010/main" val="10797636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6A26D-50F1-AEDA-DDEE-EB5BEE83A098}"/>
              </a:ext>
            </a:extLst>
          </p:cNvPr>
          <p:cNvSpPr>
            <a:spLocks noGrp="1"/>
          </p:cNvSpPr>
          <p:nvPr>
            <p:ph type="title"/>
          </p:nvPr>
        </p:nvSpPr>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cs typeface="Times New Roman" panose="02020603050405020304" pitchFamily="18" charset="0"/>
                <a:sym typeface="Verdana"/>
              </a:rPr>
              <a:t>Raamatupidamise seadus </a:t>
            </a:r>
            <a:endParaRPr lang="et-EE" dirty="0"/>
          </a:p>
        </p:txBody>
      </p:sp>
      <p:sp>
        <p:nvSpPr>
          <p:cNvPr id="3" name="Text Placeholder 2">
            <a:extLst>
              <a:ext uri="{FF2B5EF4-FFF2-40B4-BE49-F238E27FC236}">
                <a16:creationId xmlns:a16="http://schemas.microsoft.com/office/drawing/2014/main" id="{601FFB94-F38A-A425-BE77-C7DCE9151060}"/>
              </a:ext>
            </a:extLst>
          </p:cNvPr>
          <p:cNvSpPr>
            <a:spLocks noGrp="1"/>
          </p:cNvSpPr>
          <p:nvPr>
            <p:ph type="body" idx="1"/>
          </p:nvPr>
        </p:nvSpPr>
        <p:spPr>
          <a:xfrm>
            <a:off x="868680" y="1508760"/>
            <a:ext cx="10533888" cy="4800560"/>
          </a:xfrm>
        </p:spPr>
        <p:txBody>
          <a:bodyPr/>
          <a:lstStyle/>
          <a:p>
            <a:pPr marL="50800" indent="0" algn="just" eaLnBrk="1" hangingPunct="1">
              <a:spcAft>
                <a:spcPts val="1800"/>
              </a:spcAft>
              <a:buNone/>
            </a:pPr>
            <a:r>
              <a:rPr lang="et-EE" altLang="en-US" b="1" dirty="0">
                <a:latin typeface="Verdana" panose="020B0604030504040204" pitchFamily="34" charset="0"/>
                <a:ea typeface="Verdana" panose="020B0604030504040204" pitchFamily="34" charset="0"/>
              </a:rPr>
              <a:t>Kassapõhine arvestus </a:t>
            </a:r>
            <a:r>
              <a:rPr lang="et-EE" altLang="en-US" dirty="0">
                <a:latin typeface="Verdana" panose="020B0604030504040204" pitchFamily="34" charset="0"/>
                <a:ea typeface="Verdana" panose="020B0604030504040204" pitchFamily="34" charset="0"/>
              </a:rPr>
              <a:t>on majandustehingute kajastamine vastavalt majandustehinguga seotud raha laekumisele või väljamaksmisele. </a:t>
            </a:r>
          </a:p>
          <a:p>
            <a:pPr marL="50800" indent="0" algn="just" eaLnBrk="1" hangingPunct="1">
              <a:buNone/>
            </a:pPr>
            <a:r>
              <a:rPr lang="et-EE" altLang="en-US" b="1" dirty="0">
                <a:latin typeface="Verdana" panose="020B0604030504040204" pitchFamily="34" charset="0"/>
                <a:ea typeface="Verdana" panose="020B0604030504040204" pitchFamily="34" charset="0"/>
              </a:rPr>
              <a:t>Tekkepõhine arvestus </a:t>
            </a:r>
            <a:r>
              <a:rPr lang="et-EE" altLang="en-US" dirty="0">
                <a:latin typeface="Verdana" panose="020B0604030504040204" pitchFamily="34" charset="0"/>
                <a:ea typeface="Verdana" panose="020B0604030504040204" pitchFamily="34" charset="0"/>
              </a:rPr>
              <a:t>on majandustehingute kajastamine vastavalt majandustehingu toimumisele, sõltumata sellest, kas sellega seotud raha on laekunud või välja makstud.</a:t>
            </a:r>
          </a:p>
          <a:p>
            <a:pPr marL="50800" indent="0">
              <a:buNone/>
            </a:pPr>
            <a:endParaRPr lang="et-EE" dirty="0"/>
          </a:p>
        </p:txBody>
      </p:sp>
    </p:spTree>
    <p:extLst>
      <p:ext uri="{BB962C8B-B14F-4D97-AF65-F5344CB8AC3E}">
        <p14:creationId xmlns:p14="http://schemas.microsoft.com/office/powerpoint/2010/main" val="11204958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6DB0B-3577-1764-B63C-432049F55F8F}"/>
              </a:ext>
            </a:extLst>
          </p:cNvPr>
          <p:cNvSpPr>
            <a:spLocks noGrp="1"/>
          </p:cNvSpPr>
          <p:nvPr>
            <p:ph type="title"/>
          </p:nvPr>
        </p:nvSpPr>
        <p:spPr/>
        <p:txBody>
          <a:bodyPr/>
          <a:lstStyle/>
          <a:p>
            <a:r>
              <a:rPr lang="et-EE" altLang="en-US" sz="3600" b="1" dirty="0"/>
              <a:t>Tekkepõhine arvestus</a:t>
            </a:r>
            <a:endParaRPr lang="et-EE" sz="3600" b="1" dirty="0"/>
          </a:p>
        </p:txBody>
      </p:sp>
      <p:sp>
        <p:nvSpPr>
          <p:cNvPr id="3" name="Text Placeholder 2">
            <a:extLst>
              <a:ext uri="{FF2B5EF4-FFF2-40B4-BE49-F238E27FC236}">
                <a16:creationId xmlns:a16="http://schemas.microsoft.com/office/drawing/2014/main" id="{140C590C-2B16-0FA2-22CF-D661B3F77419}"/>
              </a:ext>
            </a:extLst>
          </p:cNvPr>
          <p:cNvSpPr>
            <a:spLocks noGrp="1"/>
          </p:cNvSpPr>
          <p:nvPr>
            <p:ph type="body" idx="1"/>
          </p:nvPr>
        </p:nvSpPr>
        <p:spPr>
          <a:xfrm>
            <a:off x="993648" y="1398786"/>
            <a:ext cx="10280904" cy="5184576"/>
          </a:xfrm>
        </p:spPr>
        <p:txBody>
          <a:bodyPr/>
          <a:lstStyle/>
          <a:p>
            <a:pPr marL="50800" indent="0">
              <a:buNone/>
            </a:pPr>
            <a:r>
              <a:rPr lang="et-EE" altLang="en-US" sz="3200" dirty="0"/>
              <a:t>Näide: </a:t>
            </a:r>
          </a:p>
          <a:p>
            <a:pPr marL="50800" indent="0">
              <a:buNone/>
            </a:pPr>
            <a:r>
              <a:rPr lang="et-EE" altLang="en-US" sz="3200" dirty="0"/>
              <a:t>Ettevõtja andis kauba ostjale üle ja esitas arve summas 10 000 eurot 2024. aasta oktoobris. Raha  müüdud kauba eest laekus 2025. aasta jaanuaris. 10 000 eurot loetakse ettevõtja 2024. aasta tuluks.</a:t>
            </a:r>
          </a:p>
          <a:p>
            <a:pPr marL="50800" indent="0">
              <a:buNone/>
            </a:pPr>
            <a:endParaRPr lang="et-EE" dirty="0"/>
          </a:p>
        </p:txBody>
      </p:sp>
    </p:spTree>
    <p:extLst>
      <p:ext uri="{BB962C8B-B14F-4D97-AF65-F5344CB8AC3E}">
        <p14:creationId xmlns:p14="http://schemas.microsoft.com/office/powerpoint/2010/main" val="21109752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7453B-BB60-894E-3384-925B3624825C}"/>
              </a:ext>
            </a:extLst>
          </p:cNvPr>
          <p:cNvSpPr>
            <a:spLocks noGrp="1"/>
          </p:cNvSpPr>
          <p:nvPr>
            <p:ph type="title"/>
          </p:nvPr>
        </p:nvSpPr>
        <p:spPr/>
        <p:txBody>
          <a:bodyPr/>
          <a:lstStyle/>
          <a:p>
            <a:r>
              <a:rPr lang="et-EE" altLang="en-US" sz="3600" b="1" dirty="0">
                <a:cs typeface="Times New Roman" panose="02020603050405020304" pitchFamily="18" charset="0"/>
              </a:rPr>
              <a:t>Majandusarvestuse olemus</a:t>
            </a:r>
            <a:r>
              <a:rPr lang="en-GB" altLang="en-US" sz="3600" b="1" dirty="0"/>
              <a:t> </a:t>
            </a:r>
            <a:endParaRPr lang="et-EE" sz="3600" b="1" dirty="0"/>
          </a:p>
        </p:txBody>
      </p:sp>
      <p:sp>
        <p:nvSpPr>
          <p:cNvPr id="3" name="Text Placeholder 2">
            <a:extLst>
              <a:ext uri="{FF2B5EF4-FFF2-40B4-BE49-F238E27FC236}">
                <a16:creationId xmlns:a16="http://schemas.microsoft.com/office/drawing/2014/main" id="{402AD889-D7F8-1B02-8D4D-348FB13BA55E}"/>
              </a:ext>
            </a:extLst>
          </p:cNvPr>
          <p:cNvSpPr>
            <a:spLocks noGrp="1"/>
          </p:cNvSpPr>
          <p:nvPr>
            <p:ph type="body" idx="1"/>
          </p:nvPr>
        </p:nvSpPr>
        <p:spPr>
          <a:xfrm>
            <a:off x="609600" y="1398786"/>
            <a:ext cx="10972800" cy="5184576"/>
          </a:xfrm>
        </p:spPr>
        <p:txBody>
          <a:bodyPr/>
          <a:lstStyle/>
          <a:p>
            <a:pPr algn="just">
              <a:lnSpc>
                <a:spcPct val="90000"/>
              </a:lnSpc>
              <a:buFont typeface="Wingdings" panose="05000000000000000000" pitchFamily="2" charset="2"/>
              <a:buChar char="Ø"/>
            </a:pPr>
            <a:r>
              <a:rPr lang="et-EE" altLang="en-US" b="1" dirty="0">
                <a:latin typeface="Verdana" panose="020B0604030504040204" pitchFamily="34" charset="0"/>
                <a:ea typeface="Verdana" panose="020B0604030504040204" pitchFamily="34" charset="0"/>
              </a:rPr>
              <a:t>Majandusarvestus </a:t>
            </a:r>
            <a:r>
              <a:rPr lang="et-EE" altLang="en-US" dirty="0">
                <a:latin typeface="Verdana" panose="020B0604030504040204" pitchFamily="34" charset="0"/>
                <a:ea typeface="Verdana" panose="020B0604030504040204" pitchFamily="34" charset="0"/>
              </a:rPr>
              <a:t>hõlmab ettevõtte majandusinfo mõõtmist, registreerimist, rühmitamist, töötlemist, säilitamist, analüüsimist ja edastamist infotarbijatele.</a:t>
            </a:r>
          </a:p>
          <a:p>
            <a:pPr marL="50800" indent="0" algn="just">
              <a:lnSpc>
                <a:spcPct val="90000"/>
              </a:lnSpc>
              <a:buNone/>
            </a:pPr>
            <a:endParaRPr lang="et-EE" altLang="en-US" dirty="0">
              <a:latin typeface="Verdana" panose="020B0604030504040204" pitchFamily="34" charset="0"/>
              <a:ea typeface="Verdana" panose="020B0604030504040204" pitchFamily="34" charset="0"/>
            </a:endParaRPr>
          </a:p>
          <a:p>
            <a:pPr algn="just">
              <a:lnSpc>
                <a:spcPct val="90000"/>
              </a:lnSpc>
              <a:buFont typeface="Wingdings" panose="05000000000000000000" pitchFamily="2" charset="2"/>
              <a:buChar char="Ø"/>
            </a:pPr>
            <a:r>
              <a:rPr lang="et-EE" altLang="en-US" dirty="0">
                <a:latin typeface="Verdana" panose="020B0604030504040204" pitchFamily="34" charset="0"/>
                <a:ea typeface="Verdana" panose="020B0604030504040204" pitchFamily="34" charset="0"/>
              </a:rPr>
              <a:t>Majandusarvestus toodab tarbijatele infot kahel eesmärgil:</a:t>
            </a:r>
          </a:p>
          <a:p>
            <a:pPr marL="565150" indent="-514350" algn="just">
              <a:lnSpc>
                <a:spcPct val="90000"/>
              </a:lnSpc>
              <a:buFont typeface="+mj-lt"/>
              <a:buAutoNum type="arabicPeriod"/>
            </a:pPr>
            <a:r>
              <a:rPr lang="et-EE" altLang="en-US" dirty="0">
                <a:latin typeface="Verdana" panose="020B0604030504040204" pitchFamily="34" charset="0"/>
                <a:ea typeface="Verdana" panose="020B0604030504040204" pitchFamily="34" charset="0"/>
              </a:rPr>
              <a:t>ettevõttesiseste otsuste tegemiseks;</a:t>
            </a:r>
          </a:p>
          <a:p>
            <a:pPr marL="565150" indent="-514350" algn="just" eaLnBrk="1" hangingPunct="1">
              <a:lnSpc>
                <a:spcPct val="90000"/>
              </a:lnSpc>
              <a:buFont typeface="+mj-lt"/>
              <a:buAutoNum type="arabicPeriod"/>
            </a:pPr>
            <a:r>
              <a:rPr lang="et-EE" altLang="en-US" dirty="0">
                <a:latin typeface="Verdana" panose="020B0604030504040204" pitchFamily="34" charset="0"/>
                <a:ea typeface="Verdana" panose="020B0604030504040204" pitchFamily="34" charset="0"/>
              </a:rPr>
              <a:t>aruandmiseks ettevõttevälistele tarbijatele. </a:t>
            </a:r>
          </a:p>
          <a:p>
            <a:pPr algn="just" eaLnBrk="1" hangingPunct="1">
              <a:lnSpc>
                <a:spcPct val="90000"/>
              </a:lnSpc>
              <a:buFont typeface="Wingdings" panose="05000000000000000000" pitchFamily="2" charset="2"/>
              <a:buNone/>
            </a:pPr>
            <a:endParaRPr lang="et-EE" altLang="en-US" dirty="0">
              <a:latin typeface="Verdana" panose="020B0604030504040204" pitchFamily="34" charset="0"/>
              <a:ea typeface="Verdana" panose="020B0604030504040204" pitchFamily="34" charset="0"/>
            </a:endParaRPr>
          </a:p>
          <a:p>
            <a:pPr algn="just" eaLnBrk="1" hangingPunct="1">
              <a:lnSpc>
                <a:spcPct val="90000"/>
              </a:lnSpc>
              <a:buFont typeface="Wingdings" panose="05000000000000000000" pitchFamily="2" charset="2"/>
              <a:buChar char="Ø"/>
            </a:pPr>
            <a:r>
              <a:rPr lang="et-EE" altLang="en-US" dirty="0">
                <a:latin typeface="Verdana" panose="020B0604030504040204" pitchFamily="34" charset="0"/>
                <a:ea typeface="Verdana" panose="020B0604030504040204" pitchFamily="34" charset="0"/>
              </a:rPr>
              <a:t>Nende infovajadused on erinevad</a:t>
            </a:r>
          </a:p>
          <a:p>
            <a:pPr marL="50800" indent="0">
              <a:buNone/>
            </a:pPr>
            <a:endParaRPr lang="et-EE" dirty="0"/>
          </a:p>
        </p:txBody>
      </p:sp>
    </p:spTree>
    <p:extLst>
      <p:ext uri="{BB962C8B-B14F-4D97-AF65-F5344CB8AC3E}">
        <p14:creationId xmlns:p14="http://schemas.microsoft.com/office/powerpoint/2010/main" val="2384633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48D2E-0053-4F7F-5968-44783196598A}"/>
              </a:ext>
            </a:extLst>
          </p:cNvPr>
          <p:cNvSpPr>
            <a:spLocks noGrp="1"/>
          </p:cNvSpPr>
          <p:nvPr>
            <p:ph type="title"/>
          </p:nvPr>
        </p:nvSpPr>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cs typeface="Times New Roman" panose="02020603050405020304" pitchFamily="18" charset="0"/>
                <a:sym typeface="Verdana"/>
              </a:rPr>
              <a:t>Raamatupidamise seadus </a:t>
            </a:r>
            <a:endParaRPr lang="et-EE" dirty="0"/>
          </a:p>
        </p:txBody>
      </p:sp>
      <p:sp>
        <p:nvSpPr>
          <p:cNvPr id="3" name="Text Placeholder 2">
            <a:extLst>
              <a:ext uri="{FF2B5EF4-FFF2-40B4-BE49-F238E27FC236}">
                <a16:creationId xmlns:a16="http://schemas.microsoft.com/office/drawing/2014/main" id="{1A87667E-BE12-BC71-581A-674E475BC1E0}"/>
              </a:ext>
            </a:extLst>
          </p:cNvPr>
          <p:cNvSpPr>
            <a:spLocks noGrp="1"/>
          </p:cNvSpPr>
          <p:nvPr>
            <p:ph type="body" idx="1"/>
          </p:nvPr>
        </p:nvSpPr>
        <p:spPr>
          <a:xfrm>
            <a:off x="938784" y="1517936"/>
            <a:ext cx="10399776" cy="5184576"/>
          </a:xfrm>
        </p:spPr>
        <p:txBody>
          <a:bodyPr/>
          <a:lstStyle/>
          <a:p>
            <a:pPr algn="just" eaLnBrk="1" hangingPunct="1">
              <a:buFont typeface="Wingdings" panose="05000000000000000000" pitchFamily="2" charset="2"/>
              <a:buNone/>
            </a:pPr>
            <a:r>
              <a:rPr lang="et-EE" altLang="en-US" dirty="0">
                <a:latin typeface="Verdana" panose="020B0604030504040204" pitchFamily="34" charset="0"/>
                <a:ea typeface="Verdana" panose="020B0604030504040204" pitchFamily="34" charset="0"/>
              </a:rPr>
              <a:t>Eesti raamatupidamiskohustuslastel on võimalik valida, kas rakendada:</a:t>
            </a:r>
          </a:p>
          <a:p>
            <a:pPr algn="just" eaLnBrk="1" hangingPunct="1">
              <a:buFont typeface="Arial" panose="020B0604020202020204" pitchFamily="34" charset="0"/>
              <a:buChar char="•"/>
            </a:pPr>
            <a:r>
              <a:rPr lang="et-EE" altLang="en-US" dirty="0">
                <a:latin typeface="Verdana" panose="020B0604030504040204" pitchFamily="34" charset="0"/>
                <a:ea typeface="Verdana" panose="020B0604030504040204" pitchFamily="34" charset="0"/>
              </a:rPr>
              <a:t>Eesti finantsarvestuse standardit või</a:t>
            </a:r>
          </a:p>
          <a:p>
            <a:pPr algn="just" eaLnBrk="1" hangingPunct="1">
              <a:buFont typeface="Arial" panose="020B0604020202020204" pitchFamily="34" charset="0"/>
              <a:buChar char="•"/>
            </a:pPr>
            <a:r>
              <a:rPr lang="et-EE" altLang="en-US" dirty="0">
                <a:latin typeface="Verdana" panose="020B0604030504040204" pitchFamily="34" charset="0"/>
                <a:ea typeface="Verdana" panose="020B0604030504040204" pitchFamily="34" charset="0"/>
              </a:rPr>
              <a:t>Rahvusvahelist finantsaruandluse standardit.</a:t>
            </a:r>
          </a:p>
          <a:p>
            <a:pPr marL="50800" indent="0">
              <a:buNone/>
            </a:pPr>
            <a:endParaRPr lang="et-EE" dirty="0"/>
          </a:p>
        </p:txBody>
      </p:sp>
    </p:spTree>
    <p:extLst>
      <p:ext uri="{BB962C8B-B14F-4D97-AF65-F5344CB8AC3E}">
        <p14:creationId xmlns:p14="http://schemas.microsoft.com/office/powerpoint/2010/main" val="6558169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73029-1D69-F2F1-4189-DCF075743E8A}"/>
              </a:ext>
            </a:extLst>
          </p:cNvPr>
          <p:cNvSpPr>
            <a:spLocks noGrp="1"/>
          </p:cNvSpPr>
          <p:nvPr>
            <p:ph type="title"/>
          </p:nvPr>
        </p:nvSpPr>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cs typeface="Times New Roman" panose="02020603050405020304" pitchFamily="18" charset="0"/>
                <a:sym typeface="Verdana"/>
              </a:rPr>
              <a:t>Raamatupidamise seadus </a:t>
            </a:r>
            <a:endParaRPr lang="et-EE" dirty="0"/>
          </a:p>
        </p:txBody>
      </p:sp>
      <p:sp>
        <p:nvSpPr>
          <p:cNvPr id="3" name="Text Placeholder 2">
            <a:extLst>
              <a:ext uri="{FF2B5EF4-FFF2-40B4-BE49-F238E27FC236}">
                <a16:creationId xmlns:a16="http://schemas.microsoft.com/office/drawing/2014/main" id="{B3733C4C-E606-1649-C8DF-30145393AE41}"/>
              </a:ext>
            </a:extLst>
          </p:cNvPr>
          <p:cNvSpPr>
            <a:spLocks noGrp="1"/>
          </p:cNvSpPr>
          <p:nvPr>
            <p:ph type="body" idx="1"/>
          </p:nvPr>
        </p:nvSpPr>
        <p:spPr>
          <a:xfrm>
            <a:off x="874776" y="1325880"/>
            <a:ext cx="10707624" cy="5102312"/>
          </a:xfrm>
        </p:spPr>
        <p:txBody>
          <a:bodyPr/>
          <a:lstStyle/>
          <a:p>
            <a:pPr marL="50800" indent="0">
              <a:buNone/>
            </a:pPr>
            <a:r>
              <a:rPr lang="et-EE" altLang="en-US" b="1" dirty="0">
                <a:cs typeface="Times New Roman" panose="02020603050405020304" pitchFamily="18" charset="0"/>
              </a:rPr>
              <a:t>Eesti finantsaruandluse standard </a:t>
            </a:r>
            <a:r>
              <a:rPr lang="et-EE" altLang="en-US" dirty="0"/>
              <a:t>on rahvusvaheliselt tunnustatud arvestuse ja aruandluse põhimõtetele tuginev avalikkusele suunatud finantsaruandluse nõuete kogum, mille põhinõuded on kehtestatud</a:t>
            </a:r>
          </a:p>
          <a:p>
            <a:pPr marL="50800" indent="0">
              <a:buNone/>
            </a:pPr>
            <a:r>
              <a:rPr lang="et-EE" altLang="en-US" dirty="0"/>
              <a:t>raamatupidamise seadusega ja mida</a:t>
            </a:r>
          </a:p>
          <a:p>
            <a:pPr marL="50800" indent="0">
              <a:spcBef>
                <a:spcPts val="0"/>
              </a:spcBef>
              <a:spcAft>
                <a:spcPts val="1200"/>
              </a:spcAft>
              <a:buNone/>
            </a:pPr>
            <a:r>
              <a:rPr lang="et-EE" altLang="en-US" dirty="0"/>
              <a:t>täpsustavad toimkonna juhendid. </a:t>
            </a:r>
          </a:p>
          <a:p>
            <a:pPr marL="50800" indent="0">
              <a:buNone/>
            </a:pPr>
            <a:r>
              <a:rPr lang="et-EE" altLang="en-US" b="1" dirty="0"/>
              <a:t>Rahvusvaheliselt tunnustatud arvestuse ja aruandluse põhimõtted</a:t>
            </a:r>
            <a:r>
              <a:rPr lang="et-EE" altLang="en-US" dirty="0"/>
              <a:t> on Euroopa Liidu raamatupidamise direktiivid ja üldtunnustatud finantsaruandluse standardid.</a:t>
            </a:r>
          </a:p>
          <a:p>
            <a:pPr marL="50800" indent="0">
              <a:buNone/>
            </a:pPr>
            <a:endParaRPr lang="et-EE" altLang="en-US" dirty="0"/>
          </a:p>
          <a:p>
            <a:pPr marL="50800" indent="0">
              <a:buNone/>
            </a:pPr>
            <a:endParaRPr lang="et-EE" dirty="0"/>
          </a:p>
        </p:txBody>
      </p:sp>
    </p:spTree>
    <p:extLst>
      <p:ext uri="{BB962C8B-B14F-4D97-AF65-F5344CB8AC3E}">
        <p14:creationId xmlns:p14="http://schemas.microsoft.com/office/powerpoint/2010/main" val="17348061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F8F978-FC4B-3019-016E-A99282B8400C}"/>
              </a:ext>
            </a:extLst>
          </p:cNvPr>
          <p:cNvSpPr>
            <a:spLocks noGrp="1"/>
          </p:cNvSpPr>
          <p:nvPr>
            <p:ph type="title"/>
          </p:nvPr>
        </p:nvSpPr>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cs typeface="Times New Roman" panose="02020603050405020304" pitchFamily="18" charset="0"/>
                <a:sym typeface="Verdana"/>
              </a:rPr>
              <a:t>Raamatupidamise seadus </a:t>
            </a:r>
            <a:endParaRPr lang="et-EE" dirty="0"/>
          </a:p>
        </p:txBody>
      </p:sp>
      <p:sp>
        <p:nvSpPr>
          <p:cNvPr id="3" name="Text Placeholder 2">
            <a:extLst>
              <a:ext uri="{FF2B5EF4-FFF2-40B4-BE49-F238E27FC236}">
                <a16:creationId xmlns:a16="http://schemas.microsoft.com/office/drawing/2014/main" id="{4CDFAF68-990C-B1AC-6498-1AB43B9C3C13}"/>
              </a:ext>
            </a:extLst>
          </p:cNvPr>
          <p:cNvSpPr>
            <a:spLocks noGrp="1"/>
          </p:cNvSpPr>
          <p:nvPr>
            <p:ph type="body" idx="1"/>
          </p:nvPr>
        </p:nvSpPr>
        <p:spPr/>
        <p:txBody>
          <a:bodyPr/>
          <a:lstStyle/>
          <a:p>
            <a:pPr marL="50800" indent="0">
              <a:buNone/>
            </a:pPr>
            <a:r>
              <a:rPr lang="et-EE" altLang="en-US" b="1" dirty="0"/>
              <a:t>Üldtunnustatud finantsaruandluse standardid </a:t>
            </a:r>
            <a:r>
              <a:rPr lang="et-EE" altLang="en-US" dirty="0"/>
              <a:t>on Rahvusvahelise Arvestusstandardite Nõukogu (IASB – ingl </a:t>
            </a:r>
            <a:r>
              <a:rPr lang="et-EE" altLang="en-US" i="1" dirty="0"/>
              <a:t>International Accounting Standards </a:t>
            </a:r>
            <a:r>
              <a:rPr lang="et-EE" altLang="en-US" i="1" dirty="0" err="1"/>
              <a:t>Board</a:t>
            </a:r>
            <a:r>
              <a:rPr lang="et-EE" altLang="en-US" dirty="0"/>
              <a:t>) poolt kinnitatud </a:t>
            </a:r>
          </a:p>
          <a:p>
            <a:pPr>
              <a:buFont typeface="Arial" panose="020B0604020202020204" pitchFamily="34" charset="0"/>
              <a:buChar char="•"/>
            </a:pPr>
            <a:r>
              <a:rPr lang="et-EE" altLang="en-US" dirty="0"/>
              <a:t>rahvusvahelised finantsaruandluse standardid (IFRS – ingl </a:t>
            </a:r>
            <a:r>
              <a:rPr lang="et-EE" altLang="en-US" i="1" dirty="0" err="1"/>
              <a:t>international</a:t>
            </a:r>
            <a:r>
              <a:rPr lang="et-EE" altLang="en-US" i="1" dirty="0"/>
              <a:t> </a:t>
            </a:r>
            <a:r>
              <a:rPr lang="et-EE" altLang="en-US" i="1" dirty="0" err="1"/>
              <a:t>financial</a:t>
            </a:r>
            <a:r>
              <a:rPr lang="et-EE" altLang="en-US" i="1" dirty="0"/>
              <a:t> </a:t>
            </a:r>
            <a:r>
              <a:rPr lang="et-EE" altLang="en-US" i="1" dirty="0" err="1"/>
              <a:t>reporting</a:t>
            </a:r>
            <a:r>
              <a:rPr lang="et-EE" altLang="en-US" i="1" dirty="0"/>
              <a:t> </a:t>
            </a:r>
            <a:r>
              <a:rPr lang="et-EE" altLang="en-US" i="1" dirty="0" err="1"/>
              <a:t>standards</a:t>
            </a:r>
            <a:r>
              <a:rPr lang="et-EE" altLang="en-US" dirty="0"/>
              <a:t>);</a:t>
            </a:r>
          </a:p>
          <a:p>
            <a:pPr>
              <a:buFont typeface="Arial" panose="020B0604020202020204" pitchFamily="34" charset="0"/>
              <a:buChar char="•"/>
            </a:pPr>
            <a:r>
              <a:rPr lang="et-EE" altLang="en-US" dirty="0"/>
              <a:t>väikese ja keskmise suurusega ettevõtete rahvusvaheline finantsaruandluse standard (IFRS </a:t>
            </a:r>
            <a:r>
              <a:rPr lang="et-EE" altLang="en-US" dirty="0" err="1"/>
              <a:t>for</a:t>
            </a:r>
            <a:r>
              <a:rPr lang="et-EE" altLang="en-US" dirty="0"/>
              <a:t> </a:t>
            </a:r>
            <a:r>
              <a:rPr lang="et-EE" altLang="en-US" dirty="0" err="1"/>
              <a:t>SMEs</a:t>
            </a:r>
            <a:r>
              <a:rPr lang="et-EE" altLang="en-US" dirty="0"/>
              <a:t> – ingl </a:t>
            </a:r>
            <a:r>
              <a:rPr lang="et-EE" altLang="en-US" i="1" dirty="0"/>
              <a:t>International </a:t>
            </a:r>
            <a:r>
              <a:rPr lang="et-EE" altLang="en-US" i="1" dirty="0" err="1"/>
              <a:t>Financial</a:t>
            </a:r>
            <a:r>
              <a:rPr lang="et-EE" altLang="en-US" i="1" dirty="0"/>
              <a:t> </a:t>
            </a:r>
            <a:r>
              <a:rPr lang="et-EE" altLang="en-US" i="1" dirty="0" err="1"/>
              <a:t>Reporting</a:t>
            </a:r>
            <a:r>
              <a:rPr lang="et-EE" altLang="en-US" i="1" dirty="0"/>
              <a:t> Standard </a:t>
            </a:r>
            <a:r>
              <a:rPr lang="et-EE" altLang="en-US" i="1" dirty="0" err="1"/>
              <a:t>for</a:t>
            </a:r>
            <a:r>
              <a:rPr lang="et-EE" altLang="en-US" i="1" dirty="0"/>
              <a:t> Small and </a:t>
            </a:r>
            <a:r>
              <a:rPr lang="et-EE" altLang="en-US" i="1" dirty="0" err="1"/>
              <a:t>Medium.sized</a:t>
            </a:r>
            <a:r>
              <a:rPr lang="et-EE" altLang="en-US" i="1" dirty="0"/>
              <a:t> </a:t>
            </a:r>
            <a:r>
              <a:rPr lang="et-EE" altLang="en-US" i="1" dirty="0" err="1"/>
              <a:t>Entities</a:t>
            </a:r>
            <a:r>
              <a:rPr lang="et-EE" altLang="en-US" i="1" dirty="0"/>
              <a:t>);</a:t>
            </a:r>
            <a:endParaRPr lang="et-EE" altLang="en-US" dirty="0"/>
          </a:p>
          <a:p>
            <a:pPr>
              <a:buFont typeface="Arial" panose="020B0604020202020204" pitchFamily="34" charset="0"/>
              <a:buChar char="•"/>
            </a:pPr>
            <a:r>
              <a:rPr lang="et-EE" altLang="en-US" dirty="0"/>
              <a:t>muud analoogsed standardid. </a:t>
            </a:r>
          </a:p>
          <a:p>
            <a:pPr marL="50800" indent="0">
              <a:buNone/>
            </a:pPr>
            <a:endParaRPr lang="et-EE" dirty="0"/>
          </a:p>
        </p:txBody>
      </p:sp>
    </p:spTree>
    <p:extLst>
      <p:ext uri="{BB962C8B-B14F-4D97-AF65-F5344CB8AC3E}">
        <p14:creationId xmlns:p14="http://schemas.microsoft.com/office/powerpoint/2010/main" val="16235756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840FC-98EF-066B-D4C1-152342E7ECD2}"/>
              </a:ext>
            </a:extLst>
          </p:cNvPr>
          <p:cNvSpPr>
            <a:spLocks noGrp="1"/>
          </p:cNvSpPr>
          <p:nvPr>
            <p:ph type="title"/>
          </p:nvPr>
        </p:nvSpPr>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cs typeface="Times New Roman" panose="02020603050405020304" pitchFamily="18" charset="0"/>
                <a:sym typeface="Verdana"/>
              </a:rPr>
              <a:t>Raamatupidamise seadus </a:t>
            </a:r>
            <a:endParaRPr lang="et-EE" dirty="0"/>
          </a:p>
        </p:txBody>
      </p:sp>
      <p:sp>
        <p:nvSpPr>
          <p:cNvPr id="3" name="Text Placeholder 2">
            <a:extLst>
              <a:ext uri="{FF2B5EF4-FFF2-40B4-BE49-F238E27FC236}">
                <a16:creationId xmlns:a16="http://schemas.microsoft.com/office/drawing/2014/main" id="{3F13157B-C853-286E-F0EF-F4A54C1215EE}"/>
              </a:ext>
            </a:extLst>
          </p:cNvPr>
          <p:cNvSpPr>
            <a:spLocks noGrp="1"/>
          </p:cNvSpPr>
          <p:nvPr>
            <p:ph type="body" idx="1"/>
          </p:nvPr>
        </p:nvSpPr>
        <p:spPr>
          <a:xfrm>
            <a:off x="850392" y="1481328"/>
            <a:ext cx="10732008" cy="4855424"/>
          </a:xfrm>
        </p:spPr>
        <p:txBody>
          <a:bodyPr/>
          <a:lstStyle/>
          <a:p>
            <a:pPr marL="50800" indent="0">
              <a:spcAft>
                <a:spcPts val="1800"/>
              </a:spcAft>
              <a:buNone/>
            </a:pPr>
            <a:r>
              <a:rPr lang="et-EE" altLang="en-US" dirty="0"/>
              <a:t>Raamatupidamisalast tööd korraldab Eestis </a:t>
            </a:r>
            <a:r>
              <a:rPr lang="et-EE" altLang="en-US" b="1" dirty="0"/>
              <a:t>Raamatupidamise Toimkond</a:t>
            </a:r>
            <a:r>
              <a:rPr lang="et-EE" altLang="en-US" dirty="0"/>
              <a:t>, mille moodustab Vabariigi Valitsus.</a:t>
            </a:r>
          </a:p>
          <a:p>
            <a:pPr marL="50800" indent="0">
              <a:buNone/>
            </a:pPr>
            <a:r>
              <a:rPr lang="et-EE" altLang="en-US" dirty="0"/>
              <a:t>Raamatupidamise Toimkond koosneb esimehest ja kuuest liikmest, kes on oma ala spetsialistid. </a:t>
            </a:r>
          </a:p>
          <a:p>
            <a:pPr marL="50800" indent="0">
              <a:buNone/>
            </a:pPr>
            <a:endParaRPr lang="et-EE" dirty="0"/>
          </a:p>
        </p:txBody>
      </p:sp>
    </p:spTree>
    <p:extLst>
      <p:ext uri="{BB962C8B-B14F-4D97-AF65-F5344CB8AC3E}">
        <p14:creationId xmlns:p14="http://schemas.microsoft.com/office/powerpoint/2010/main" val="10314135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D796D-A922-9F5D-C9D9-3692FC32A197}"/>
              </a:ext>
            </a:extLst>
          </p:cNvPr>
          <p:cNvSpPr>
            <a:spLocks noGrp="1"/>
          </p:cNvSpPr>
          <p:nvPr>
            <p:ph type="title"/>
          </p:nvPr>
        </p:nvSpPr>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cs typeface="Times New Roman" panose="02020603050405020304" pitchFamily="18" charset="0"/>
                <a:sym typeface="Verdana"/>
              </a:rPr>
              <a:t>Raamatupidamise seadus </a:t>
            </a:r>
            <a:endParaRPr lang="et-EE" dirty="0"/>
          </a:p>
        </p:txBody>
      </p:sp>
      <p:sp>
        <p:nvSpPr>
          <p:cNvPr id="3" name="Text Placeholder 2">
            <a:extLst>
              <a:ext uri="{FF2B5EF4-FFF2-40B4-BE49-F238E27FC236}">
                <a16:creationId xmlns:a16="http://schemas.microsoft.com/office/drawing/2014/main" id="{A2D67959-CAFA-E10C-F009-06CFDD108E91}"/>
              </a:ext>
            </a:extLst>
          </p:cNvPr>
          <p:cNvSpPr>
            <a:spLocks noGrp="1"/>
          </p:cNvSpPr>
          <p:nvPr>
            <p:ph type="body" idx="1"/>
          </p:nvPr>
        </p:nvSpPr>
        <p:spPr/>
        <p:txBody>
          <a:bodyPr/>
          <a:lstStyle/>
          <a:p>
            <a:pPr>
              <a:buFont typeface="Wingdings" panose="05000000000000000000" pitchFamily="2" charset="2"/>
              <a:buNone/>
            </a:pPr>
            <a:r>
              <a:rPr lang="et-EE" altLang="en-US" dirty="0"/>
              <a:t>Toimkonna ülesanneteks on:</a:t>
            </a:r>
          </a:p>
          <a:p>
            <a:pPr>
              <a:buFont typeface="Arial" panose="020B0604020202020204" pitchFamily="34" charset="0"/>
              <a:buChar char="•"/>
            </a:pPr>
            <a:r>
              <a:rPr lang="et-EE" altLang="en-US" b="1" dirty="0"/>
              <a:t>suunata finantsarvestusalast ja -aruandlusalast tegevust </a:t>
            </a:r>
            <a:r>
              <a:rPr lang="et-EE" altLang="en-US" dirty="0"/>
              <a:t>ning esitada vastavad ettepanekud ja soovitused Rahandusministeeriumile;</a:t>
            </a:r>
          </a:p>
          <a:p>
            <a:pPr>
              <a:buFont typeface="Arial" panose="020B0604020202020204" pitchFamily="34" charset="0"/>
              <a:buChar char="•"/>
            </a:pPr>
            <a:r>
              <a:rPr lang="et-EE" altLang="en-US" dirty="0"/>
              <a:t>töötada välja Eesti finantsaruandluse standardi põhinõudeid täpsustav toimkonna juhendi eelnõu ja esitada see valdkonna eest vastutavale ministrile määrusega kehtestamiseks;</a:t>
            </a:r>
          </a:p>
          <a:p>
            <a:pPr>
              <a:buFont typeface="Arial" panose="020B0604020202020204" pitchFamily="34" charset="0"/>
              <a:buChar char="•"/>
            </a:pPr>
            <a:r>
              <a:rPr lang="et-EE" altLang="en-US" dirty="0"/>
              <a:t>tutvustada toimkonna juhendeid ning anda nende kohta selgitusi ja tõlgendusi.</a:t>
            </a:r>
          </a:p>
          <a:p>
            <a:pPr marL="50800" indent="0">
              <a:buNone/>
            </a:pPr>
            <a:endParaRPr lang="et-EE" dirty="0"/>
          </a:p>
        </p:txBody>
      </p:sp>
    </p:spTree>
    <p:extLst>
      <p:ext uri="{BB962C8B-B14F-4D97-AF65-F5344CB8AC3E}">
        <p14:creationId xmlns:p14="http://schemas.microsoft.com/office/powerpoint/2010/main" val="13328600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D51EC-4F07-7CBB-A7D6-E3B74254575D}"/>
              </a:ext>
            </a:extLst>
          </p:cNvPr>
          <p:cNvSpPr>
            <a:spLocks noGrp="1"/>
          </p:cNvSpPr>
          <p:nvPr>
            <p:ph type="title"/>
          </p:nvPr>
        </p:nvSpPr>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cs typeface="Times New Roman" panose="02020603050405020304" pitchFamily="18" charset="0"/>
                <a:sym typeface="Verdana"/>
              </a:rPr>
              <a:t>Raamatupidamise seadus </a:t>
            </a:r>
            <a:endParaRPr lang="et-EE" dirty="0"/>
          </a:p>
        </p:txBody>
      </p:sp>
      <p:sp>
        <p:nvSpPr>
          <p:cNvPr id="3" name="Text Placeholder 2">
            <a:extLst>
              <a:ext uri="{FF2B5EF4-FFF2-40B4-BE49-F238E27FC236}">
                <a16:creationId xmlns:a16="http://schemas.microsoft.com/office/drawing/2014/main" id="{55333FCA-FB82-3F99-19A7-7FA2F64A93F6}"/>
              </a:ext>
            </a:extLst>
          </p:cNvPr>
          <p:cNvSpPr>
            <a:spLocks noGrp="1"/>
          </p:cNvSpPr>
          <p:nvPr>
            <p:ph type="body" idx="1"/>
          </p:nvPr>
        </p:nvSpPr>
        <p:spPr>
          <a:xfrm>
            <a:off x="829056" y="1225328"/>
            <a:ext cx="10972800" cy="5184576"/>
          </a:xfrm>
        </p:spPr>
        <p:txBody>
          <a:bodyPr/>
          <a:lstStyle/>
          <a:p>
            <a:pPr marL="50800" indent="0">
              <a:buNone/>
            </a:pPr>
            <a:r>
              <a:rPr lang="et-EE" altLang="en-US" sz="2600" dirty="0"/>
              <a:t>Juhendite väljatöötamise põhimõtted:</a:t>
            </a:r>
          </a:p>
          <a:p>
            <a:pPr>
              <a:buFont typeface="Arial" panose="020B0604020202020204" pitchFamily="34" charset="0"/>
              <a:buChar char="•"/>
            </a:pPr>
            <a:r>
              <a:rPr lang="et-EE" altLang="en-US" sz="2600" dirty="0"/>
              <a:t>juhendi eelnõu on toimkonna veebilehel avalikkusele kättesaadav ja avatud avalikuks aruteluks vähemalt kuus nädalat;</a:t>
            </a:r>
          </a:p>
          <a:p>
            <a:pPr>
              <a:buFont typeface="Arial" panose="020B0604020202020204" pitchFamily="34" charset="0"/>
              <a:buChar char="•"/>
            </a:pPr>
            <a:r>
              <a:rPr lang="et-EE" altLang="en-US" sz="2600" dirty="0"/>
              <a:t>saadud arvamused ja kommentaarid vaadatakse läbi ning olulisi vastuväiteid ja parandusettepanekuid kaalutakse;</a:t>
            </a:r>
          </a:p>
          <a:p>
            <a:pPr>
              <a:buFont typeface="Arial" panose="020B0604020202020204" pitchFamily="34" charset="0"/>
              <a:buChar char="•"/>
            </a:pPr>
            <a:r>
              <a:rPr lang="et-EE" altLang="en-US" sz="2600" dirty="0"/>
              <a:t>kui juhendi eelnõusse tehakse olulisi muudatusi, taasavatakse eelnõu avalikuks aruteluks vähemalt neljaks nädalaks;</a:t>
            </a:r>
          </a:p>
          <a:p>
            <a:pPr>
              <a:buFont typeface="Arial" panose="020B0604020202020204" pitchFamily="34" charset="0"/>
              <a:buChar char="•"/>
            </a:pPr>
            <a:r>
              <a:rPr lang="et-EE" altLang="en-US" sz="2600" dirty="0"/>
              <a:t>juhendi eelnõu sisaldab viiteid rahvusvaheliselt tunnustatud arvestuse ja aruandluse põhimõtetele, millest on selle väljatöötamisel lähtutud.</a:t>
            </a:r>
          </a:p>
          <a:p>
            <a:pPr marL="50800" indent="0">
              <a:buNone/>
            </a:pPr>
            <a:endParaRPr lang="et-EE" dirty="0"/>
          </a:p>
        </p:txBody>
      </p:sp>
    </p:spTree>
    <p:extLst>
      <p:ext uri="{BB962C8B-B14F-4D97-AF65-F5344CB8AC3E}">
        <p14:creationId xmlns:p14="http://schemas.microsoft.com/office/powerpoint/2010/main" val="14426996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DE960-27C0-C695-6AAF-EF7C3A7C187C}"/>
              </a:ext>
            </a:extLst>
          </p:cNvPr>
          <p:cNvSpPr>
            <a:spLocks noGrp="1"/>
          </p:cNvSpPr>
          <p:nvPr>
            <p:ph type="title"/>
          </p:nvPr>
        </p:nvSpPr>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cs typeface="Times New Roman" panose="02020603050405020304" pitchFamily="18" charset="0"/>
                <a:sym typeface="Verdana"/>
              </a:rPr>
              <a:t>Raamatupidamise seadus </a:t>
            </a:r>
            <a:endParaRPr lang="et-EE" dirty="0"/>
          </a:p>
        </p:txBody>
      </p:sp>
      <p:sp>
        <p:nvSpPr>
          <p:cNvPr id="3" name="Text Placeholder 2">
            <a:extLst>
              <a:ext uri="{FF2B5EF4-FFF2-40B4-BE49-F238E27FC236}">
                <a16:creationId xmlns:a16="http://schemas.microsoft.com/office/drawing/2014/main" id="{00DFF76B-D330-F131-9D70-338319958958}"/>
              </a:ext>
            </a:extLst>
          </p:cNvPr>
          <p:cNvSpPr>
            <a:spLocks noGrp="1"/>
          </p:cNvSpPr>
          <p:nvPr>
            <p:ph type="body" idx="1"/>
          </p:nvPr>
        </p:nvSpPr>
        <p:spPr>
          <a:xfrm>
            <a:off x="850392" y="1417320"/>
            <a:ext cx="10732008" cy="4892000"/>
          </a:xfrm>
        </p:spPr>
        <p:txBody>
          <a:bodyPr/>
          <a:lstStyle/>
          <a:p>
            <a:pPr marL="50800" indent="0">
              <a:spcBef>
                <a:spcPts val="0"/>
              </a:spcBef>
              <a:spcAft>
                <a:spcPts val="1800"/>
              </a:spcAft>
              <a:buNone/>
            </a:pPr>
            <a:r>
              <a:rPr lang="et-EE" altLang="en-US" dirty="0"/>
              <a:t>Toimkonna juhendite väljatöötamise aluseks on väike IFRS, millele juhendites on ka viidatud. </a:t>
            </a:r>
          </a:p>
          <a:p>
            <a:pPr marL="50800" indent="0">
              <a:spcBef>
                <a:spcPts val="0"/>
              </a:spcBef>
              <a:spcAft>
                <a:spcPts val="1800"/>
              </a:spcAft>
              <a:buNone/>
            </a:pPr>
            <a:r>
              <a:rPr lang="et-EE" altLang="en-US" dirty="0"/>
              <a:t>Toimkonna juhendid on mõeldud väikeste ja keskmise suurusega ettevõtetele, kel puudub vajadus rakendada finantsaruannete koostamisel täismahus rahvusvahelisi standardeid.</a:t>
            </a:r>
          </a:p>
          <a:p>
            <a:pPr marL="50800" indent="0">
              <a:buNone/>
            </a:pPr>
            <a:endParaRPr lang="et-EE" dirty="0"/>
          </a:p>
        </p:txBody>
      </p:sp>
    </p:spTree>
    <p:extLst>
      <p:ext uri="{BB962C8B-B14F-4D97-AF65-F5344CB8AC3E}">
        <p14:creationId xmlns:p14="http://schemas.microsoft.com/office/powerpoint/2010/main" val="41907120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C53EB-D2F7-AC0B-808A-627D8B01AA5F}"/>
              </a:ext>
            </a:extLst>
          </p:cNvPr>
          <p:cNvSpPr>
            <a:spLocks noGrp="1"/>
          </p:cNvSpPr>
          <p:nvPr>
            <p:ph type="title"/>
          </p:nvPr>
        </p:nvSpPr>
        <p:spPr>
          <a:xfrm>
            <a:off x="3474720" y="274638"/>
            <a:ext cx="8107680" cy="634082"/>
          </a:xfrm>
        </p:spPr>
        <p:txBody>
          <a:bodyPr/>
          <a:lstStyle/>
          <a:p>
            <a:r>
              <a:rPr lang="et-EE" altLang="en-US" b="1" dirty="0"/>
              <a:t>Raamatupidamise Toimkonna Juhendid</a:t>
            </a:r>
            <a:endParaRPr lang="et-EE" b="1" dirty="0"/>
          </a:p>
        </p:txBody>
      </p:sp>
      <p:sp>
        <p:nvSpPr>
          <p:cNvPr id="3" name="Text Placeholder 2">
            <a:extLst>
              <a:ext uri="{FF2B5EF4-FFF2-40B4-BE49-F238E27FC236}">
                <a16:creationId xmlns:a16="http://schemas.microsoft.com/office/drawing/2014/main" id="{6B4E676F-41A9-B019-F91E-05FBD867A9F6}"/>
              </a:ext>
            </a:extLst>
          </p:cNvPr>
          <p:cNvSpPr>
            <a:spLocks noGrp="1"/>
          </p:cNvSpPr>
          <p:nvPr>
            <p:ph type="body" idx="1"/>
          </p:nvPr>
        </p:nvSpPr>
        <p:spPr>
          <a:xfrm>
            <a:off x="847344" y="1179608"/>
            <a:ext cx="10972800" cy="5184576"/>
          </a:xfrm>
        </p:spPr>
        <p:txBody>
          <a:bodyPr/>
          <a:lstStyle/>
          <a:p>
            <a:pPr eaLnBrk="1" hangingPunct="1">
              <a:spcBef>
                <a:spcPts val="0"/>
              </a:spcBef>
              <a:spcAft>
                <a:spcPts val="600"/>
              </a:spcAft>
              <a:buFont typeface="Arial" panose="020B0604020202020204" pitchFamily="34" charset="0"/>
              <a:buChar char="•"/>
            </a:pPr>
            <a:r>
              <a:rPr lang="et-EE" altLang="en-US" sz="2600" dirty="0">
                <a:cs typeface="Times New Roman" panose="02020603050405020304" pitchFamily="18" charset="0"/>
              </a:rPr>
              <a:t>RTJ 1 Raamatupidamise aastaaruande koostamise üldpõhimõtted</a:t>
            </a:r>
          </a:p>
          <a:p>
            <a:pPr eaLnBrk="1" hangingPunct="1">
              <a:spcBef>
                <a:spcPts val="0"/>
              </a:spcBef>
              <a:spcAft>
                <a:spcPts val="600"/>
              </a:spcAft>
              <a:buFont typeface="Arial" panose="020B0604020202020204" pitchFamily="34" charset="0"/>
              <a:buChar char="•"/>
            </a:pPr>
            <a:r>
              <a:rPr lang="et-EE" altLang="en-US" sz="2600" dirty="0">
                <a:cs typeface="Times New Roman" panose="02020603050405020304" pitchFamily="18" charset="0"/>
              </a:rPr>
              <a:t>RTJ 2 Nõuded informatsiooni esitusviisile raamatupidamise aastaaruandes</a:t>
            </a:r>
          </a:p>
          <a:p>
            <a:pPr eaLnBrk="1" hangingPunct="1">
              <a:spcBef>
                <a:spcPts val="0"/>
              </a:spcBef>
              <a:spcAft>
                <a:spcPts val="600"/>
              </a:spcAft>
              <a:buFont typeface="Arial" panose="020B0604020202020204" pitchFamily="34" charset="0"/>
              <a:buChar char="•"/>
            </a:pPr>
            <a:r>
              <a:rPr lang="et-EE" altLang="en-US" sz="2600" dirty="0">
                <a:cs typeface="Times New Roman" panose="02020603050405020304" pitchFamily="18" charset="0"/>
              </a:rPr>
              <a:t>RTJ 3 Finantsinstrumendid</a:t>
            </a:r>
          </a:p>
          <a:p>
            <a:pPr eaLnBrk="1" hangingPunct="1">
              <a:spcBef>
                <a:spcPts val="0"/>
              </a:spcBef>
              <a:spcAft>
                <a:spcPts val="600"/>
              </a:spcAft>
              <a:buFont typeface="Arial" panose="020B0604020202020204" pitchFamily="34" charset="0"/>
              <a:buChar char="•"/>
            </a:pPr>
            <a:r>
              <a:rPr lang="et-EE" altLang="en-US" sz="2600" dirty="0">
                <a:cs typeface="Times New Roman" panose="02020603050405020304" pitchFamily="18" charset="0"/>
              </a:rPr>
              <a:t>RTJ 4 Varud</a:t>
            </a:r>
          </a:p>
          <a:p>
            <a:pPr eaLnBrk="1" hangingPunct="1">
              <a:spcBef>
                <a:spcPts val="0"/>
              </a:spcBef>
              <a:spcAft>
                <a:spcPts val="600"/>
              </a:spcAft>
              <a:buFont typeface="Arial" panose="020B0604020202020204" pitchFamily="34" charset="0"/>
              <a:buChar char="•"/>
            </a:pPr>
            <a:r>
              <a:rPr lang="et-EE" altLang="en-US" sz="2600" dirty="0">
                <a:cs typeface="Times New Roman" panose="02020603050405020304" pitchFamily="18" charset="0"/>
              </a:rPr>
              <a:t>RTJ 5 Materiaalsed ja immateriaalsed põhivarad</a:t>
            </a:r>
          </a:p>
          <a:p>
            <a:pPr eaLnBrk="1" hangingPunct="1">
              <a:spcBef>
                <a:spcPts val="0"/>
              </a:spcBef>
              <a:spcAft>
                <a:spcPts val="600"/>
              </a:spcAft>
              <a:buFont typeface="Arial" panose="020B0604020202020204" pitchFamily="34" charset="0"/>
              <a:buChar char="•"/>
            </a:pPr>
            <a:r>
              <a:rPr lang="et-EE" altLang="en-US" sz="2600" dirty="0">
                <a:cs typeface="Times New Roman" panose="02020603050405020304" pitchFamily="18" charset="0"/>
              </a:rPr>
              <a:t>RTJ 6 Kinnisvarainvesteeringud</a:t>
            </a:r>
          </a:p>
          <a:p>
            <a:pPr eaLnBrk="1" hangingPunct="1">
              <a:spcBef>
                <a:spcPts val="0"/>
              </a:spcBef>
              <a:spcAft>
                <a:spcPts val="600"/>
              </a:spcAft>
              <a:buFont typeface="Arial" panose="020B0604020202020204" pitchFamily="34" charset="0"/>
              <a:buChar char="•"/>
            </a:pPr>
            <a:r>
              <a:rPr lang="et-EE" altLang="en-US" sz="2600" dirty="0">
                <a:cs typeface="Times New Roman" panose="02020603050405020304" pitchFamily="18" charset="0"/>
              </a:rPr>
              <a:t>RTJ 7 Bioloogilised varad;</a:t>
            </a:r>
          </a:p>
          <a:p>
            <a:pPr eaLnBrk="1" hangingPunct="1">
              <a:spcBef>
                <a:spcPts val="0"/>
              </a:spcBef>
              <a:spcAft>
                <a:spcPts val="600"/>
              </a:spcAft>
              <a:buFont typeface="Arial" panose="020B0604020202020204" pitchFamily="34" charset="0"/>
              <a:buChar char="•"/>
            </a:pPr>
            <a:r>
              <a:rPr lang="et-EE" altLang="en-US" sz="2600" dirty="0">
                <a:cs typeface="Times New Roman" panose="02020603050405020304" pitchFamily="18" charset="0"/>
              </a:rPr>
              <a:t>RTJ 8 Eraldised, tingimuslikud kohustused ja tingimuslikud varad</a:t>
            </a:r>
          </a:p>
          <a:p>
            <a:pPr marL="50800" indent="0">
              <a:buNone/>
            </a:pPr>
            <a:endParaRPr lang="et-EE" dirty="0"/>
          </a:p>
        </p:txBody>
      </p:sp>
    </p:spTree>
    <p:extLst>
      <p:ext uri="{BB962C8B-B14F-4D97-AF65-F5344CB8AC3E}">
        <p14:creationId xmlns:p14="http://schemas.microsoft.com/office/powerpoint/2010/main" val="40645092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E3CCE-F778-0B8E-BD24-7AF58C32EAA0}"/>
              </a:ext>
            </a:extLst>
          </p:cNvPr>
          <p:cNvSpPr>
            <a:spLocks noGrp="1"/>
          </p:cNvSpPr>
          <p:nvPr>
            <p:ph type="title"/>
          </p:nvPr>
        </p:nvSpPr>
        <p:spPr>
          <a:xfrm>
            <a:off x="3310128" y="274638"/>
            <a:ext cx="8272272" cy="634082"/>
          </a:xfrm>
        </p:spPr>
        <p:txBody>
          <a:bodyPr/>
          <a:lstStyle/>
          <a:p>
            <a:r>
              <a:rPr kumimoji="0" lang="et-EE" altLang="en-US" sz="2800" b="1" i="0" u="none" strike="noStrike" kern="0" cap="none" spc="0" normalizeH="0" baseline="0" noProof="0" dirty="0">
                <a:ln>
                  <a:noFill/>
                </a:ln>
                <a:solidFill>
                  <a:srgbClr val="000000"/>
                </a:solidFill>
                <a:effectLst/>
                <a:uLnTx/>
                <a:uFillTx/>
                <a:latin typeface="Verdana"/>
                <a:ea typeface="Verdana"/>
                <a:sym typeface="Verdana"/>
              </a:rPr>
              <a:t>Raamatupidamise Toimkonna Juhendid</a:t>
            </a:r>
            <a:endParaRPr lang="et-EE" dirty="0"/>
          </a:p>
        </p:txBody>
      </p:sp>
      <p:sp>
        <p:nvSpPr>
          <p:cNvPr id="3" name="Text Placeholder 2">
            <a:extLst>
              <a:ext uri="{FF2B5EF4-FFF2-40B4-BE49-F238E27FC236}">
                <a16:creationId xmlns:a16="http://schemas.microsoft.com/office/drawing/2014/main" id="{7757BEB8-B5CC-B030-B4CD-66E6286DE586}"/>
              </a:ext>
            </a:extLst>
          </p:cNvPr>
          <p:cNvSpPr>
            <a:spLocks noGrp="1"/>
          </p:cNvSpPr>
          <p:nvPr>
            <p:ph type="body" idx="1"/>
          </p:nvPr>
        </p:nvSpPr>
        <p:spPr>
          <a:xfrm>
            <a:off x="975360" y="1398786"/>
            <a:ext cx="10972800" cy="5184576"/>
          </a:xfrm>
        </p:spPr>
        <p:txBody>
          <a:bodyPr/>
          <a:lstStyle/>
          <a:p>
            <a:pPr algn="just" eaLnBrk="1" hangingPunct="1">
              <a:spcBef>
                <a:spcPts val="0"/>
              </a:spcBef>
              <a:spcAft>
                <a:spcPts val="600"/>
              </a:spcAft>
              <a:buFont typeface="Arial" panose="020B0604020202020204" pitchFamily="34" charset="0"/>
              <a:buChar char="•"/>
            </a:pPr>
            <a:r>
              <a:rPr lang="et-EE" altLang="en-US" dirty="0">
                <a:cs typeface="Times New Roman" panose="02020603050405020304" pitchFamily="18" charset="0"/>
              </a:rPr>
              <a:t>RTJ 9 Rendiarvestus</a:t>
            </a:r>
          </a:p>
          <a:p>
            <a:pPr algn="just" eaLnBrk="1" hangingPunct="1">
              <a:spcBef>
                <a:spcPts val="0"/>
              </a:spcBef>
              <a:spcAft>
                <a:spcPts val="600"/>
              </a:spcAft>
              <a:buFont typeface="Arial" panose="020B0604020202020204" pitchFamily="34" charset="0"/>
              <a:buChar char="•"/>
            </a:pPr>
            <a:r>
              <a:rPr lang="et-EE" altLang="en-US" dirty="0">
                <a:cs typeface="Times New Roman" panose="02020603050405020304" pitchFamily="18" charset="0"/>
              </a:rPr>
              <a:t>RTJ 10 Tulu kajastamine</a:t>
            </a:r>
          </a:p>
          <a:p>
            <a:pPr algn="just" eaLnBrk="1" hangingPunct="1">
              <a:spcBef>
                <a:spcPts val="0"/>
              </a:spcBef>
              <a:spcAft>
                <a:spcPts val="600"/>
              </a:spcAft>
              <a:buFont typeface="Arial" panose="020B0604020202020204" pitchFamily="34" charset="0"/>
              <a:buChar char="•"/>
            </a:pPr>
            <a:r>
              <a:rPr lang="et-EE" altLang="en-US" dirty="0">
                <a:cs typeface="Times New Roman" panose="02020603050405020304" pitchFamily="18" charset="0"/>
              </a:rPr>
              <a:t>RTJ 11 Äriühendused ning tütar- ja sidusettevõtete kajastamine</a:t>
            </a:r>
          </a:p>
          <a:p>
            <a:pPr algn="just" eaLnBrk="1" hangingPunct="1">
              <a:spcBef>
                <a:spcPts val="0"/>
              </a:spcBef>
              <a:spcAft>
                <a:spcPts val="600"/>
              </a:spcAft>
              <a:buFont typeface="Arial" panose="020B0604020202020204" pitchFamily="34" charset="0"/>
              <a:buChar char="•"/>
            </a:pPr>
            <a:r>
              <a:rPr lang="et-EE" altLang="en-US" dirty="0">
                <a:cs typeface="Times New Roman" panose="02020603050405020304" pitchFamily="18" charset="0"/>
              </a:rPr>
              <a:t>RTJ 12 Sihtfinantseerimine</a:t>
            </a:r>
          </a:p>
          <a:p>
            <a:pPr algn="just" eaLnBrk="1" hangingPunct="1">
              <a:spcBef>
                <a:spcPts val="0"/>
              </a:spcBef>
              <a:spcAft>
                <a:spcPts val="600"/>
              </a:spcAft>
              <a:buFont typeface="Arial" panose="020B0604020202020204" pitchFamily="34" charset="0"/>
              <a:buChar char="•"/>
            </a:pPr>
            <a:r>
              <a:rPr lang="et-EE" altLang="en-US" dirty="0">
                <a:cs typeface="Times New Roman" panose="02020603050405020304" pitchFamily="18" charset="0"/>
              </a:rPr>
              <a:t>RTJ 13 Likvideerimis- ja lõpparuanded</a:t>
            </a:r>
          </a:p>
          <a:p>
            <a:pPr algn="just" eaLnBrk="1" hangingPunct="1">
              <a:spcBef>
                <a:spcPts val="0"/>
              </a:spcBef>
              <a:spcAft>
                <a:spcPts val="600"/>
              </a:spcAft>
              <a:buFont typeface="Arial" panose="020B0604020202020204" pitchFamily="34" charset="0"/>
              <a:buChar char="•"/>
            </a:pPr>
            <a:r>
              <a:rPr lang="et-EE" altLang="en-US" dirty="0">
                <a:cs typeface="Times New Roman" panose="02020603050405020304" pitchFamily="18" charset="0"/>
              </a:rPr>
              <a:t>RTJ 14 Mittetulundusühingud ja sihtasutused</a:t>
            </a:r>
          </a:p>
          <a:p>
            <a:pPr algn="just" eaLnBrk="1" hangingPunct="1">
              <a:spcBef>
                <a:spcPts val="0"/>
              </a:spcBef>
              <a:spcAft>
                <a:spcPts val="600"/>
              </a:spcAft>
              <a:buFont typeface="Arial" panose="020B0604020202020204" pitchFamily="34" charset="0"/>
              <a:buChar char="•"/>
            </a:pPr>
            <a:r>
              <a:rPr lang="et-EE" altLang="en-US" dirty="0">
                <a:cs typeface="Times New Roman" panose="02020603050405020304" pitchFamily="18" charset="0"/>
              </a:rPr>
              <a:t>RTJ 15 Vahearuanded</a:t>
            </a:r>
          </a:p>
          <a:p>
            <a:pPr algn="just" eaLnBrk="1" hangingPunct="1">
              <a:spcBef>
                <a:spcPts val="0"/>
              </a:spcBef>
              <a:spcAft>
                <a:spcPts val="600"/>
              </a:spcAft>
              <a:buFont typeface="Arial" panose="020B0604020202020204" pitchFamily="34" charset="0"/>
              <a:buChar char="•"/>
            </a:pPr>
            <a:r>
              <a:rPr lang="et-EE" altLang="en-US" dirty="0">
                <a:cs typeface="Times New Roman" panose="02020603050405020304" pitchFamily="18" charset="0"/>
              </a:rPr>
              <a:t>RTJ 16 Teenuste kontsessioonikokkulepped</a:t>
            </a:r>
          </a:p>
        </p:txBody>
      </p:sp>
    </p:spTree>
    <p:extLst>
      <p:ext uri="{BB962C8B-B14F-4D97-AF65-F5344CB8AC3E}">
        <p14:creationId xmlns:p14="http://schemas.microsoft.com/office/powerpoint/2010/main" val="36092852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376F8-6EA5-5AAD-6C0C-031E4BD6153A}"/>
              </a:ext>
            </a:extLst>
          </p:cNvPr>
          <p:cNvSpPr>
            <a:spLocks noGrp="1"/>
          </p:cNvSpPr>
          <p:nvPr>
            <p:ph type="title"/>
          </p:nvPr>
        </p:nvSpPr>
        <p:spPr>
          <a:xfrm>
            <a:off x="2505456" y="274638"/>
            <a:ext cx="9076944" cy="634082"/>
          </a:xfrm>
        </p:spPr>
        <p:txBody>
          <a:bodyPr/>
          <a:lstStyle/>
          <a:p>
            <a:r>
              <a:rPr lang="et-EE" altLang="en-US" b="1" dirty="0">
                <a:cs typeface="Times New Roman" panose="02020603050405020304" pitchFamily="18" charset="0"/>
              </a:rPr>
              <a:t>Raamatupidamis</a:t>
            </a:r>
            <a:r>
              <a:rPr lang="et-EE" altLang="en-US" b="1" dirty="0"/>
              <a:t>e korraldamise põhinõuded</a:t>
            </a:r>
            <a:endParaRPr lang="et-EE" b="1" dirty="0"/>
          </a:p>
        </p:txBody>
      </p:sp>
      <p:sp>
        <p:nvSpPr>
          <p:cNvPr id="3" name="Text Placeholder 2">
            <a:extLst>
              <a:ext uri="{FF2B5EF4-FFF2-40B4-BE49-F238E27FC236}">
                <a16:creationId xmlns:a16="http://schemas.microsoft.com/office/drawing/2014/main" id="{139210B0-043D-491E-FC90-0A57092858B3}"/>
              </a:ext>
            </a:extLst>
          </p:cNvPr>
          <p:cNvSpPr>
            <a:spLocks noGrp="1"/>
          </p:cNvSpPr>
          <p:nvPr>
            <p:ph type="body" idx="1"/>
          </p:nvPr>
        </p:nvSpPr>
        <p:spPr>
          <a:xfrm>
            <a:off x="728472" y="1280192"/>
            <a:ext cx="10972800" cy="5184576"/>
          </a:xfrm>
        </p:spPr>
        <p:txBody>
          <a:bodyPr/>
          <a:lstStyle/>
          <a:p>
            <a:pPr marL="342900" indent="-342900">
              <a:spcBef>
                <a:spcPts val="0"/>
              </a:spcBef>
              <a:spcAft>
                <a:spcPts val="600"/>
              </a:spcAft>
              <a:buFont typeface="Arial" panose="020B0604020202020204" pitchFamily="34" charset="0"/>
              <a:buChar char="•"/>
            </a:pPr>
            <a:r>
              <a:rPr lang="et-EE" altLang="en-US" sz="2500" b="1" dirty="0">
                <a:cs typeface="Times New Roman" panose="02020603050405020304" pitchFamily="18" charset="0"/>
              </a:rPr>
              <a:t>Korraldama raamatupidamist</a:t>
            </a:r>
            <a:r>
              <a:rPr lang="et-EE" altLang="en-US" sz="2500" dirty="0">
                <a:cs typeface="Times New Roman" panose="02020603050405020304" pitchFamily="18" charset="0"/>
              </a:rPr>
              <a:t> </a:t>
            </a:r>
            <a:r>
              <a:rPr lang="et-EE" altLang="en-US" sz="2500" dirty="0"/>
              <a:t>nii, et oleks tagatud aktuaalse, olulise, objektiivse ja võrreldava informatsiooni saamine raamatupidamiskohustuslase finantsseisundist, majandustulemusest ja rahavoogudest. </a:t>
            </a:r>
          </a:p>
          <a:p>
            <a:pPr marL="360000" eaLnBrk="1" hangingPunct="1">
              <a:spcBef>
                <a:spcPts val="0"/>
              </a:spcBef>
              <a:spcAft>
                <a:spcPts val="600"/>
              </a:spcAft>
              <a:buFont typeface="Arial" panose="020B0604020202020204" pitchFamily="34" charset="0"/>
              <a:buChar char="•"/>
            </a:pPr>
            <a:r>
              <a:rPr lang="et-EE" altLang="en-US" sz="2500" b="1" dirty="0">
                <a:cs typeface="Times New Roman" panose="02020603050405020304" pitchFamily="18" charset="0"/>
              </a:rPr>
              <a:t>Dokumenteerima kõiki oma majandustehinguid.</a:t>
            </a:r>
          </a:p>
          <a:p>
            <a:pPr marL="360000" eaLnBrk="1" hangingPunct="1">
              <a:spcBef>
                <a:spcPts val="0"/>
              </a:spcBef>
              <a:spcAft>
                <a:spcPts val="600"/>
              </a:spcAft>
              <a:buFont typeface="Arial" panose="020B0604020202020204" pitchFamily="34" charset="0"/>
              <a:buChar char="•"/>
            </a:pPr>
            <a:r>
              <a:rPr lang="et-EE" altLang="en-US" sz="2500" dirty="0">
                <a:cs typeface="Times New Roman" panose="02020603050405020304" pitchFamily="18" charset="0"/>
              </a:rPr>
              <a:t>Kirjendama </a:t>
            </a:r>
            <a:r>
              <a:rPr lang="et-EE" altLang="en-US" sz="2500" dirty="0"/>
              <a:t>algdokumentide või nende põhjal koostatud koonddokumentide alusel </a:t>
            </a:r>
            <a:r>
              <a:rPr lang="et-EE" altLang="en-US" sz="2500" dirty="0">
                <a:cs typeface="Times New Roman" panose="02020603050405020304" pitchFamily="18" charset="0"/>
              </a:rPr>
              <a:t>kõiki oma majandustehinguid </a:t>
            </a:r>
            <a:r>
              <a:rPr lang="et-EE" altLang="en-US" sz="2500" b="1" dirty="0">
                <a:cs typeface="Times New Roman" panose="02020603050405020304" pitchFamily="18" charset="0"/>
              </a:rPr>
              <a:t>raamatupidamisregistrites.</a:t>
            </a:r>
          </a:p>
          <a:p>
            <a:pPr marL="360000" eaLnBrk="1" hangingPunct="1">
              <a:spcBef>
                <a:spcPts val="0"/>
              </a:spcBef>
              <a:spcAft>
                <a:spcPts val="600"/>
              </a:spcAft>
              <a:buFont typeface="Arial" panose="020B0604020202020204" pitchFamily="34" charset="0"/>
              <a:buChar char="•"/>
            </a:pPr>
            <a:r>
              <a:rPr lang="et-EE" altLang="en-US" sz="2500" dirty="0">
                <a:cs typeface="Times New Roman" panose="02020603050405020304" pitchFamily="18" charset="0"/>
              </a:rPr>
              <a:t>Koostama ja esitama </a:t>
            </a:r>
            <a:r>
              <a:rPr lang="et-EE" altLang="en-US" sz="2500" b="1" dirty="0"/>
              <a:t>majandusaasta </a:t>
            </a:r>
            <a:r>
              <a:rPr lang="et-EE" altLang="en-US" sz="2500" b="1" dirty="0">
                <a:cs typeface="Times New Roman" panose="02020603050405020304" pitchFamily="18" charset="0"/>
              </a:rPr>
              <a:t>aruande</a:t>
            </a:r>
            <a:r>
              <a:rPr lang="et-EE" altLang="en-US" sz="2500" b="1" dirty="0"/>
              <a:t> </a:t>
            </a:r>
            <a:r>
              <a:rPr lang="et-EE" altLang="en-US" sz="2500" dirty="0"/>
              <a:t>ning muud finantsaruanded õigusaktides sätestatud korras.</a:t>
            </a:r>
          </a:p>
          <a:p>
            <a:pPr marL="360000" eaLnBrk="1" hangingPunct="1">
              <a:spcBef>
                <a:spcPts val="0"/>
              </a:spcBef>
              <a:spcAft>
                <a:spcPts val="600"/>
              </a:spcAft>
              <a:buFont typeface="Arial" panose="020B0604020202020204" pitchFamily="34" charset="0"/>
              <a:buChar char="•"/>
            </a:pPr>
            <a:r>
              <a:rPr lang="et-EE" altLang="en-US" sz="2500" b="1" dirty="0">
                <a:cs typeface="Times New Roman" panose="02020603050405020304" pitchFamily="18" charset="0"/>
              </a:rPr>
              <a:t>Säilitama</a:t>
            </a:r>
            <a:r>
              <a:rPr lang="et-EE" altLang="en-US" sz="2500" dirty="0">
                <a:cs typeface="Times New Roman" panose="02020603050405020304" pitchFamily="18" charset="0"/>
              </a:rPr>
              <a:t> raamatupidamise dokumente.</a:t>
            </a:r>
            <a:endParaRPr lang="et-EE" altLang="en-US" sz="2500" b="1" dirty="0">
              <a:cs typeface="Times New Roman" panose="02020603050405020304" pitchFamily="18" charset="0"/>
            </a:endParaRPr>
          </a:p>
          <a:p>
            <a:endParaRPr lang="et-EE" dirty="0"/>
          </a:p>
        </p:txBody>
      </p:sp>
    </p:spTree>
    <p:extLst>
      <p:ext uri="{BB962C8B-B14F-4D97-AF65-F5344CB8AC3E}">
        <p14:creationId xmlns:p14="http://schemas.microsoft.com/office/powerpoint/2010/main" val="2560352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A10C9-FFA2-FE88-D695-48C26E5905A6}"/>
              </a:ext>
            </a:extLst>
          </p:cNvPr>
          <p:cNvSpPr>
            <a:spLocks noGrp="1"/>
          </p:cNvSpPr>
          <p:nvPr>
            <p:ph type="title"/>
          </p:nvPr>
        </p:nvSpPr>
        <p:spPr/>
        <p:txBody>
          <a:bodyPr/>
          <a:lstStyle/>
          <a:p>
            <a:r>
              <a:rPr lang="et-EE" altLang="en-US" sz="3600" b="1" dirty="0"/>
              <a:t>Infost on huvitatud</a:t>
            </a:r>
            <a:endParaRPr lang="et-EE" sz="3600" b="1" dirty="0"/>
          </a:p>
        </p:txBody>
      </p:sp>
      <p:sp>
        <p:nvSpPr>
          <p:cNvPr id="3" name="Text Placeholder 2">
            <a:extLst>
              <a:ext uri="{FF2B5EF4-FFF2-40B4-BE49-F238E27FC236}">
                <a16:creationId xmlns:a16="http://schemas.microsoft.com/office/drawing/2014/main" id="{6E215BC8-45FF-5194-DFF7-BC567134E367}"/>
              </a:ext>
            </a:extLst>
          </p:cNvPr>
          <p:cNvSpPr>
            <a:spLocks noGrp="1"/>
          </p:cNvSpPr>
          <p:nvPr>
            <p:ph type="body" idx="1"/>
          </p:nvPr>
        </p:nvSpPr>
        <p:spPr>
          <a:xfrm>
            <a:off x="609600" y="1398786"/>
            <a:ext cx="10972800" cy="4938006"/>
          </a:xfrm>
        </p:spPr>
        <p:txBody>
          <a:bodyPr/>
          <a:lstStyle/>
          <a:p>
            <a:pPr marR="0" lvl="0" indent="-457200" algn="l" defTabSz="914400" rtl="0" eaLnBrk="1" fontAlgn="base" latinLnBrk="0" hangingPunct="1">
              <a:lnSpc>
                <a:spcPct val="100000"/>
              </a:lnSpc>
              <a:spcBef>
                <a:spcPct val="20000"/>
              </a:spcBef>
              <a:spcAft>
                <a:spcPct val="0"/>
              </a:spcAft>
              <a:buClrTx/>
              <a:buSzPct val="60000"/>
              <a:buFont typeface="Wingdings" panose="05000000000000000000" pitchFamily="2" charset="2"/>
              <a:buChar char="ü"/>
              <a:tabLst/>
              <a:defRPr/>
            </a:pPr>
            <a:r>
              <a:rPr kumimoji="0" lang="et-EE" altLang="en-US" sz="3200" b="0" i="0" u="none" strike="noStrike" kern="0" cap="none" spc="0" normalizeH="0" baseline="0" noProof="0" dirty="0">
                <a:ln>
                  <a:noFill/>
                </a:ln>
                <a:solidFill>
                  <a:srgbClr val="000000"/>
                </a:solidFill>
                <a:effectLst/>
                <a:uLnTx/>
                <a:uFillTx/>
                <a:latin typeface="Verdana" panose="020B0604030504040204" pitchFamily="34" charset="0"/>
                <a:ea typeface="Verdana" panose="020B0604030504040204" pitchFamily="34" charset="0"/>
                <a:cs typeface="Leelawadee" panose="020B0502040204020203" pitchFamily="34" charset="-34"/>
              </a:rPr>
              <a:t>Omanikud</a:t>
            </a:r>
          </a:p>
          <a:p>
            <a:pPr marR="0" lvl="0" indent="-457200" algn="l" defTabSz="914400" rtl="0" eaLnBrk="1" fontAlgn="base" latinLnBrk="0" hangingPunct="1">
              <a:lnSpc>
                <a:spcPct val="100000"/>
              </a:lnSpc>
              <a:spcBef>
                <a:spcPct val="20000"/>
              </a:spcBef>
              <a:spcAft>
                <a:spcPct val="0"/>
              </a:spcAft>
              <a:buClrTx/>
              <a:buSzPct val="60000"/>
              <a:buFont typeface="Wingdings" panose="05000000000000000000" pitchFamily="2" charset="2"/>
              <a:buChar char="ü"/>
              <a:tabLst/>
              <a:defRPr/>
            </a:pPr>
            <a:r>
              <a:rPr kumimoji="0" lang="et-EE" altLang="en-US" sz="3200" b="0" i="0" u="none" strike="noStrike" kern="0" cap="none" spc="0" normalizeH="0" baseline="0" noProof="0" dirty="0">
                <a:ln>
                  <a:noFill/>
                </a:ln>
                <a:solidFill>
                  <a:srgbClr val="000000"/>
                </a:solidFill>
                <a:effectLst/>
                <a:uLnTx/>
                <a:uFillTx/>
                <a:latin typeface="Verdana" panose="020B0604030504040204" pitchFamily="34" charset="0"/>
                <a:ea typeface="Verdana" panose="020B0604030504040204" pitchFamily="34" charset="0"/>
                <a:cs typeface="Leelawadee" panose="020B0502040204020203" pitchFamily="34" charset="-34"/>
              </a:rPr>
              <a:t>Juhtkond</a:t>
            </a:r>
            <a:endParaRPr lang="et-EE" altLang="en-US" sz="3200" dirty="0">
              <a:solidFill>
                <a:srgbClr val="000000"/>
              </a:solidFill>
              <a:latin typeface="Verdana" panose="020B0604030504040204" pitchFamily="34" charset="0"/>
              <a:ea typeface="Verdana" panose="020B0604030504040204" pitchFamily="34" charset="0"/>
              <a:cs typeface="Leelawadee" panose="020B0502040204020203" pitchFamily="34" charset="-34"/>
            </a:endParaRPr>
          </a:p>
          <a:p>
            <a:pPr marR="0" lvl="0" indent="-457200" algn="l" defTabSz="914400" rtl="0" eaLnBrk="1" fontAlgn="base" latinLnBrk="0" hangingPunct="1">
              <a:lnSpc>
                <a:spcPct val="100000"/>
              </a:lnSpc>
              <a:spcBef>
                <a:spcPct val="20000"/>
              </a:spcBef>
              <a:spcAft>
                <a:spcPct val="0"/>
              </a:spcAft>
              <a:buClrTx/>
              <a:buSzPct val="60000"/>
              <a:buFont typeface="Wingdings" panose="05000000000000000000" pitchFamily="2" charset="2"/>
              <a:buChar char="ü"/>
              <a:tabLst/>
              <a:defRPr/>
            </a:pPr>
            <a:r>
              <a:rPr kumimoji="0" lang="et-EE" altLang="en-US" sz="3200" b="0" i="0" u="none" strike="noStrike" kern="0" cap="none" spc="0" normalizeH="0" baseline="0" noProof="0" dirty="0">
                <a:ln>
                  <a:noFill/>
                </a:ln>
                <a:solidFill>
                  <a:srgbClr val="000000"/>
                </a:solidFill>
                <a:effectLst/>
                <a:uLnTx/>
                <a:uFillTx/>
                <a:latin typeface="Verdana" panose="020B0604030504040204" pitchFamily="34" charset="0"/>
                <a:ea typeface="Verdana" panose="020B0604030504040204" pitchFamily="34" charset="0"/>
                <a:cs typeface="Leelawadee" panose="020B0502040204020203" pitchFamily="34" charset="-34"/>
              </a:rPr>
              <a:t>Töötajad</a:t>
            </a:r>
            <a:endParaRPr lang="et-EE" altLang="en-US" sz="3200" dirty="0">
              <a:solidFill>
                <a:srgbClr val="000000"/>
              </a:solidFill>
              <a:latin typeface="Verdana" panose="020B0604030504040204" pitchFamily="34" charset="0"/>
              <a:ea typeface="Verdana" panose="020B0604030504040204" pitchFamily="34" charset="0"/>
              <a:cs typeface="Leelawadee" panose="020B0502040204020203" pitchFamily="34" charset="-34"/>
            </a:endParaRPr>
          </a:p>
          <a:p>
            <a:pPr marR="0" lvl="0" indent="-457200" algn="l" defTabSz="914400" rtl="0" eaLnBrk="1" fontAlgn="base" latinLnBrk="0" hangingPunct="1">
              <a:lnSpc>
                <a:spcPct val="100000"/>
              </a:lnSpc>
              <a:spcBef>
                <a:spcPct val="20000"/>
              </a:spcBef>
              <a:spcAft>
                <a:spcPct val="0"/>
              </a:spcAft>
              <a:buClrTx/>
              <a:buSzPct val="60000"/>
              <a:buFont typeface="Wingdings" panose="05000000000000000000" pitchFamily="2" charset="2"/>
              <a:buChar char="ü"/>
              <a:tabLst/>
              <a:defRPr/>
            </a:pPr>
            <a:r>
              <a:rPr kumimoji="0" lang="et-EE" altLang="en-US" sz="3200" b="0" i="0" u="none" strike="noStrike" kern="0" cap="none" spc="0" normalizeH="0" baseline="0" noProof="0" dirty="0">
                <a:ln>
                  <a:noFill/>
                </a:ln>
                <a:solidFill>
                  <a:srgbClr val="000000"/>
                </a:solidFill>
                <a:effectLst/>
                <a:uLnTx/>
                <a:uFillTx/>
                <a:latin typeface="Verdana" panose="020B0604030504040204" pitchFamily="34" charset="0"/>
                <a:ea typeface="Verdana" panose="020B0604030504040204" pitchFamily="34" charset="0"/>
                <a:cs typeface="Leelawadee" panose="020B0502040204020203" pitchFamily="34" charset="-34"/>
              </a:rPr>
              <a:t>Laenuandjad</a:t>
            </a:r>
            <a:endParaRPr lang="et-EE" altLang="en-US" sz="3200" dirty="0">
              <a:solidFill>
                <a:srgbClr val="000000"/>
              </a:solidFill>
              <a:latin typeface="Verdana" panose="020B0604030504040204" pitchFamily="34" charset="0"/>
              <a:ea typeface="Verdana" panose="020B0604030504040204" pitchFamily="34" charset="0"/>
              <a:cs typeface="Leelawadee" panose="020B0502040204020203" pitchFamily="34" charset="-34"/>
            </a:endParaRPr>
          </a:p>
          <a:p>
            <a:pPr marR="0" lvl="0" indent="-457200" algn="l" defTabSz="914400" rtl="0" eaLnBrk="1" fontAlgn="base" latinLnBrk="0" hangingPunct="1">
              <a:lnSpc>
                <a:spcPct val="100000"/>
              </a:lnSpc>
              <a:spcBef>
                <a:spcPct val="20000"/>
              </a:spcBef>
              <a:spcAft>
                <a:spcPct val="0"/>
              </a:spcAft>
              <a:buClrTx/>
              <a:buSzPct val="60000"/>
              <a:buFont typeface="Wingdings" panose="05000000000000000000" pitchFamily="2" charset="2"/>
              <a:buChar char="ü"/>
              <a:tabLst/>
              <a:defRPr/>
            </a:pPr>
            <a:r>
              <a:rPr kumimoji="0" lang="et-EE" altLang="en-US" sz="3200" b="0" i="0" u="none" strike="noStrike" kern="0" cap="none" spc="0" normalizeH="0" baseline="0" noProof="0" dirty="0">
                <a:ln>
                  <a:noFill/>
                </a:ln>
                <a:solidFill>
                  <a:srgbClr val="000000"/>
                </a:solidFill>
                <a:effectLst/>
                <a:uLnTx/>
                <a:uFillTx/>
                <a:latin typeface="Verdana" panose="020B0604030504040204" pitchFamily="34" charset="0"/>
                <a:ea typeface="Verdana" panose="020B0604030504040204" pitchFamily="34" charset="0"/>
                <a:cs typeface="Leelawadee" panose="020B0502040204020203" pitchFamily="34" charset="-34"/>
              </a:rPr>
              <a:t>Tarnijad</a:t>
            </a:r>
            <a:endParaRPr lang="et-EE" altLang="en-US" sz="3200" dirty="0">
              <a:solidFill>
                <a:srgbClr val="000000"/>
              </a:solidFill>
              <a:latin typeface="Verdana" panose="020B0604030504040204" pitchFamily="34" charset="0"/>
              <a:ea typeface="Verdana" panose="020B0604030504040204" pitchFamily="34" charset="0"/>
              <a:cs typeface="Leelawadee" panose="020B0502040204020203" pitchFamily="34" charset="-34"/>
            </a:endParaRPr>
          </a:p>
          <a:p>
            <a:pPr marR="0" lvl="0" indent="-457200" algn="l" defTabSz="914400" rtl="0" eaLnBrk="1" fontAlgn="base" latinLnBrk="0" hangingPunct="1">
              <a:lnSpc>
                <a:spcPct val="100000"/>
              </a:lnSpc>
              <a:spcBef>
                <a:spcPct val="20000"/>
              </a:spcBef>
              <a:spcAft>
                <a:spcPct val="0"/>
              </a:spcAft>
              <a:buClrTx/>
              <a:buSzPct val="60000"/>
              <a:buFont typeface="Wingdings" panose="05000000000000000000" pitchFamily="2" charset="2"/>
              <a:buChar char="ü"/>
              <a:tabLst/>
              <a:defRPr/>
            </a:pPr>
            <a:r>
              <a:rPr kumimoji="0" lang="et-EE" altLang="en-US" sz="3200" b="0" i="0" u="none" strike="noStrike" kern="0" cap="none" spc="0" normalizeH="0" baseline="0" noProof="0" dirty="0">
                <a:ln>
                  <a:noFill/>
                </a:ln>
                <a:solidFill>
                  <a:srgbClr val="000000"/>
                </a:solidFill>
                <a:effectLst/>
                <a:uLnTx/>
                <a:uFillTx/>
                <a:latin typeface="Verdana" panose="020B0604030504040204" pitchFamily="34" charset="0"/>
                <a:ea typeface="Verdana" panose="020B0604030504040204" pitchFamily="34" charset="0"/>
                <a:cs typeface="Leelawadee" panose="020B0502040204020203" pitchFamily="34" charset="-34"/>
              </a:rPr>
              <a:t>Ostjad</a:t>
            </a:r>
            <a:endParaRPr lang="et-EE" altLang="en-US" sz="3200" dirty="0">
              <a:solidFill>
                <a:srgbClr val="000000"/>
              </a:solidFill>
              <a:latin typeface="Verdana" panose="020B0604030504040204" pitchFamily="34" charset="0"/>
              <a:ea typeface="Verdana" panose="020B0604030504040204" pitchFamily="34" charset="0"/>
              <a:cs typeface="Leelawadee" panose="020B0502040204020203" pitchFamily="34" charset="-34"/>
            </a:endParaRPr>
          </a:p>
          <a:p>
            <a:pPr marR="0" lvl="0" indent="-457200" algn="l" defTabSz="914400" rtl="0" eaLnBrk="1" fontAlgn="base" latinLnBrk="0" hangingPunct="1">
              <a:lnSpc>
                <a:spcPct val="100000"/>
              </a:lnSpc>
              <a:spcBef>
                <a:spcPct val="20000"/>
              </a:spcBef>
              <a:spcAft>
                <a:spcPct val="0"/>
              </a:spcAft>
              <a:buClrTx/>
              <a:buSzPct val="60000"/>
              <a:buFont typeface="Wingdings" panose="05000000000000000000" pitchFamily="2" charset="2"/>
              <a:buChar char="ü"/>
              <a:tabLst/>
              <a:defRPr/>
            </a:pPr>
            <a:r>
              <a:rPr kumimoji="0" lang="et-EE" altLang="en-US" sz="3200" b="0" i="0" u="none" strike="noStrike" kern="0" cap="none" spc="0" normalizeH="0" baseline="0" noProof="0" dirty="0">
                <a:ln>
                  <a:noFill/>
                </a:ln>
                <a:solidFill>
                  <a:srgbClr val="000000"/>
                </a:solidFill>
                <a:effectLst/>
                <a:uLnTx/>
                <a:uFillTx/>
                <a:latin typeface="Verdana" panose="020B0604030504040204" pitchFamily="34" charset="0"/>
                <a:ea typeface="Verdana" panose="020B0604030504040204" pitchFamily="34" charset="0"/>
                <a:cs typeface="Leelawadee" panose="020B0502040204020203" pitchFamily="34" charset="-34"/>
              </a:rPr>
              <a:t>Valitsus</a:t>
            </a:r>
          </a:p>
        </p:txBody>
      </p:sp>
    </p:spTree>
    <p:extLst>
      <p:ext uri="{BB962C8B-B14F-4D97-AF65-F5344CB8AC3E}">
        <p14:creationId xmlns:p14="http://schemas.microsoft.com/office/powerpoint/2010/main" val="30697376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40CAB-2DD5-FA15-3A16-9508FE302295}"/>
              </a:ext>
            </a:extLst>
          </p:cNvPr>
          <p:cNvSpPr>
            <a:spLocks noGrp="1"/>
          </p:cNvSpPr>
          <p:nvPr>
            <p:ph type="title"/>
          </p:nvPr>
        </p:nvSpPr>
        <p:spPr>
          <a:xfrm>
            <a:off x="3163824" y="274638"/>
            <a:ext cx="8418576" cy="634082"/>
          </a:xfrm>
        </p:spPr>
        <p:txBody>
          <a:bodyPr/>
          <a:lstStyle/>
          <a:p>
            <a:r>
              <a:rPr lang="et-EE" altLang="en-US" sz="3600" b="1" dirty="0"/>
              <a:t>R</a:t>
            </a:r>
            <a:r>
              <a:rPr lang="et-EE" altLang="en-US" sz="3600" b="1" dirty="0">
                <a:cs typeface="Times New Roman" panose="02020603050405020304" pitchFamily="18" charset="0"/>
              </a:rPr>
              <a:t>aamatupidamise korraldamine</a:t>
            </a:r>
            <a:endParaRPr lang="et-EE" sz="3600" b="1" dirty="0"/>
          </a:p>
        </p:txBody>
      </p:sp>
      <p:sp>
        <p:nvSpPr>
          <p:cNvPr id="3" name="Text Placeholder 2">
            <a:extLst>
              <a:ext uri="{FF2B5EF4-FFF2-40B4-BE49-F238E27FC236}">
                <a16:creationId xmlns:a16="http://schemas.microsoft.com/office/drawing/2014/main" id="{F66F4886-D39F-E912-A063-6070CA9B0B35}"/>
              </a:ext>
            </a:extLst>
          </p:cNvPr>
          <p:cNvSpPr>
            <a:spLocks noGrp="1"/>
          </p:cNvSpPr>
          <p:nvPr>
            <p:ph type="body" idx="1"/>
          </p:nvPr>
        </p:nvSpPr>
        <p:spPr>
          <a:xfrm>
            <a:off x="941832" y="1673352"/>
            <a:ext cx="10640568" cy="4635968"/>
          </a:xfrm>
        </p:spPr>
        <p:txBody>
          <a:bodyPr/>
          <a:lstStyle/>
          <a:p>
            <a:pPr algn="just" eaLnBrk="1" hangingPunct="1">
              <a:spcBef>
                <a:spcPts val="0"/>
              </a:spcBef>
              <a:spcAft>
                <a:spcPts val="1200"/>
              </a:spcAft>
              <a:buFont typeface="Wingdings" panose="05000000000000000000" pitchFamily="2" charset="2"/>
              <a:buNone/>
            </a:pPr>
            <a:r>
              <a:rPr lang="et-EE" altLang="en-US" dirty="0">
                <a:cs typeface="Times New Roman" panose="02020603050405020304" pitchFamily="18" charset="0"/>
              </a:rPr>
              <a:t>Nende kohustuste täitmiseks </a:t>
            </a:r>
            <a:r>
              <a:rPr lang="et-EE" altLang="en-US" dirty="0"/>
              <a:t>äriühingu</a:t>
            </a:r>
            <a:r>
              <a:rPr lang="et-EE" altLang="en-US" dirty="0">
                <a:cs typeface="Times New Roman" panose="02020603050405020304" pitchFamily="18" charset="0"/>
              </a:rPr>
              <a:t> juhatus, kas:</a:t>
            </a:r>
          </a:p>
          <a:p>
            <a:pPr algn="just" eaLnBrk="1" hangingPunct="1">
              <a:spcBef>
                <a:spcPts val="0"/>
              </a:spcBef>
              <a:spcAft>
                <a:spcPts val="600"/>
              </a:spcAft>
              <a:buFont typeface="Arial" panose="020B0604020202020204" pitchFamily="34" charset="0"/>
              <a:buChar char="•"/>
            </a:pPr>
            <a:r>
              <a:rPr lang="et-EE" altLang="en-US" dirty="0">
                <a:cs typeface="Times New Roman" panose="02020603050405020304" pitchFamily="18" charset="0"/>
              </a:rPr>
              <a:t>võtab tööle raamatupidaja;</a:t>
            </a:r>
          </a:p>
          <a:p>
            <a:pPr algn="just" eaLnBrk="1" hangingPunct="1">
              <a:spcBef>
                <a:spcPts val="0"/>
              </a:spcBef>
              <a:spcAft>
                <a:spcPts val="600"/>
              </a:spcAft>
              <a:buFont typeface="Arial" panose="020B0604020202020204" pitchFamily="34" charset="0"/>
              <a:buChar char="•"/>
            </a:pPr>
            <a:r>
              <a:rPr lang="et-EE" altLang="en-US" dirty="0">
                <a:cs typeface="Times New Roman" panose="02020603050405020304" pitchFamily="18" charset="0"/>
              </a:rPr>
              <a:t>sõlmib lepingu mõne raamatupidamisteenust osutava juriidilise või füüsilisest isikust ettevõtjaga;</a:t>
            </a:r>
          </a:p>
          <a:p>
            <a:pPr algn="just" eaLnBrk="1" hangingPunct="1">
              <a:spcBef>
                <a:spcPts val="0"/>
              </a:spcBef>
              <a:spcAft>
                <a:spcPts val="600"/>
              </a:spcAft>
              <a:buFont typeface="Arial" panose="020B0604020202020204" pitchFamily="34" charset="0"/>
              <a:buChar char="•"/>
            </a:pPr>
            <a:r>
              <a:rPr lang="et-EE" altLang="en-US" dirty="0">
                <a:cs typeface="Times New Roman" panose="02020603050405020304" pitchFamily="18" charset="0"/>
              </a:rPr>
              <a:t>teeb ise raamatupidamist.</a:t>
            </a:r>
            <a:endParaRPr lang="en-GB" altLang="en-US" dirty="0"/>
          </a:p>
          <a:p>
            <a:pPr marL="50800" indent="0">
              <a:buNone/>
            </a:pPr>
            <a:endParaRPr lang="et-EE" dirty="0"/>
          </a:p>
        </p:txBody>
      </p:sp>
    </p:spTree>
    <p:extLst>
      <p:ext uri="{BB962C8B-B14F-4D97-AF65-F5344CB8AC3E}">
        <p14:creationId xmlns:p14="http://schemas.microsoft.com/office/powerpoint/2010/main" val="20894026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184B74-A130-DFA0-C39E-5D53CAED837E}"/>
              </a:ext>
            </a:extLst>
          </p:cNvPr>
          <p:cNvSpPr>
            <a:spLocks noGrp="1"/>
          </p:cNvSpPr>
          <p:nvPr>
            <p:ph type="title"/>
          </p:nvPr>
        </p:nvSpPr>
        <p:spPr/>
        <p:txBody>
          <a:bodyPr/>
          <a:lstStyle/>
          <a:p>
            <a:r>
              <a:rPr lang="et-EE" altLang="en-US" sz="3600" b="1" dirty="0">
                <a:cs typeface="Times New Roman" panose="02020603050405020304" pitchFamily="18" charset="0"/>
              </a:rPr>
              <a:t>Majandusaasta aruan</a:t>
            </a:r>
            <a:r>
              <a:rPr lang="et-EE" altLang="en-US" sz="3600" b="1" dirty="0"/>
              <a:t>n</a:t>
            </a:r>
            <a:r>
              <a:rPr lang="et-EE" altLang="en-US" sz="3600" b="1" dirty="0">
                <a:cs typeface="Times New Roman" panose="02020603050405020304" pitchFamily="18" charset="0"/>
              </a:rPr>
              <a:t>e</a:t>
            </a:r>
            <a:endParaRPr lang="et-EE" sz="3600" b="1" dirty="0"/>
          </a:p>
        </p:txBody>
      </p:sp>
      <p:sp>
        <p:nvSpPr>
          <p:cNvPr id="3" name="Text Placeholder 2">
            <a:extLst>
              <a:ext uri="{FF2B5EF4-FFF2-40B4-BE49-F238E27FC236}">
                <a16:creationId xmlns:a16="http://schemas.microsoft.com/office/drawing/2014/main" id="{CE41BB1A-86E0-04A0-15C9-BDF37ABF4593}"/>
              </a:ext>
            </a:extLst>
          </p:cNvPr>
          <p:cNvSpPr>
            <a:spLocks noGrp="1"/>
          </p:cNvSpPr>
          <p:nvPr>
            <p:ph type="body" idx="1"/>
          </p:nvPr>
        </p:nvSpPr>
        <p:spPr>
          <a:xfrm>
            <a:off x="885524" y="1636294"/>
            <a:ext cx="10696876" cy="4673025"/>
          </a:xfrm>
        </p:spPr>
        <p:txBody>
          <a:bodyPr/>
          <a:lstStyle/>
          <a:p>
            <a:pPr marL="50800" indent="0" eaLnBrk="1" hangingPunct="1">
              <a:buNone/>
            </a:pPr>
            <a:r>
              <a:rPr lang="et-EE" altLang="en-US" dirty="0"/>
              <a:t>M</a:t>
            </a:r>
            <a:r>
              <a:rPr lang="et-EE" altLang="en-US" dirty="0">
                <a:cs typeface="Times New Roman" panose="02020603050405020304" pitchFamily="18" charset="0"/>
              </a:rPr>
              <a:t>ajandusaasta aruanne koosneb üldjuhul   </a:t>
            </a:r>
            <a:r>
              <a:rPr lang="et-EE" altLang="en-US" b="1" dirty="0">
                <a:cs typeface="Times New Roman" panose="02020603050405020304" pitchFamily="18" charset="0"/>
              </a:rPr>
              <a:t>raamatupidamise aastaaruandest ja tegevusaruandest</a:t>
            </a:r>
            <a:r>
              <a:rPr lang="en-US" altLang="en-US" b="1" dirty="0">
                <a:cs typeface="Times New Roman" panose="02020603050405020304" pitchFamily="18" charset="0"/>
              </a:rPr>
              <a:t>.</a:t>
            </a:r>
            <a:endParaRPr lang="et-EE" altLang="en-US" b="1" dirty="0">
              <a:cs typeface="Times New Roman" panose="02020603050405020304" pitchFamily="18" charset="0"/>
            </a:endParaRPr>
          </a:p>
          <a:p>
            <a:pPr marL="50800" indent="0" eaLnBrk="1" hangingPunct="1">
              <a:buNone/>
            </a:pPr>
            <a:endParaRPr lang="en-US" altLang="en-US" b="1" dirty="0">
              <a:cs typeface="Times New Roman" panose="02020603050405020304" pitchFamily="18" charset="0"/>
            </a:endParaRPr>
          </a:p>
          <a:p>
            <a:pPr marL="50800" indent="0" eaLnBrk="1" hangingPunct="1">
              <a:buNone/>
            </a:pPr>
            <a:r>
              <a:rPr lang="et-EE" b="1" noProof="0" dirty="0">
                <a:cs typeface="Times New Roman" panose="02020603050405020304" pitchFamily="18" charset="0"/>
              </a:rPr>
              <a:t>Raamatupidamise</a:t>
            </a:r>
            <a:r>
              <a:rPr lang="en-US" altLang="en-US" b="1" dirty="0">
                <a:cs typeface="Times New Roman" panose="02020603050405020304" pitchFamily="18" charset="0"/>
              </a:rPr>
              <a:t> </a:t>
            </a:r>
            <a:r>
              <a:rPr lang="et-EE" b="1" noProof="0" dirty="0">
                <a:cs typeface="Times New Roman" panose="02020603050405020304" pitchFamily="18" charset="0"/>
              </a:rPr>
              <a:t>aastaaruanne </a:t>
            </a:r>
            <a:r>
              <a:rPr lang="et-EE" noProof="0" dirty="0">
                <a:cs typeface="Times New Roman" panose="02020603050405020304" pitchFamily="18" charset="0"/>
              </a:rPr>
              <a:t>võib olla koostatud kas täismahus või lühendatult</a:t>
            </a:r>
            <a:r>
              <a:rPr lang="en-US" altLang="en-US" dirty="0">
                <a:cs typeface="Times New Roman" panose="02020603050405020304" pitchFamily="18" charset="0"/>
              </a:rPr>
              <a:t>.</a:t>
            </a:r>
            <a:endParaRPr lang="et-EE" altLang="en-US" dirty="0"/>
          </a:p>
          <a:p>
            <a:pPr marL="50800" indent="0">
              <a:buNone/>
            </a:pPr>
            <a:endParaRPr lang="et-EE" dirty="0"/>
          </a:p>
        </p:txBody>
      </p:sp>
    </p:spTree>
    <p:extLst>
      <p:ext uri="{BB962C8B-B14F-4D97-AF65-F5344CB8AC3E}">
        <p14:creationId xmlns:p14="http://schemas.microsoft.com/office/powerpoint/2010/main" val="15982387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1E061-0D14-192B-2AD4-07710A858F42}"/>
              </a:ext>
            </a:extLst>
          </p:cNvPr>
          <p:cNvSpPr>
            <a:spLocks noGrp="1"/>
          </p:cNvSpPr>
          <p:nvPr>
            <p:ph type="title"/>
          </p:nvPr>
        </p:nvSpPr>
        <p:spPr/>
        <p:txBody>
          <a:bodyPr/>
          <a:lstStyle/>
          <a:p>
            <a:r>
              <a:rPr lang="et-EE" altLang="en-US" sz="3200" b="1" dirty="0">
                <a:cs typeface="Times New Roman" panose="02020603050405020304" pitchFamily="18" charset="0"/>
              </a:rPr>
              <a:t>Raamatupidamise aastaaruanne</a:t>
            </a:r>
            <a:endParaRPr lang="et-EE" sz="3200" b="1" dirty="0"/>
          </a:p>
        </p:txBody>
      </p:sp>
      <p:sp>
        <p:nvSpPr>
          <p:cNvPr id="3" name="Text Placeholder 2">
            <a:extLst>
              <a:ext uri="{FF2B5EF4-FFF2-40B4-BE49-F238E27FC236}">
                <a16:creationId xmlns:a16="http://schemas.microsoft.com/office/drawing/2014/main" id="{E974BC56-864B-5DE3-0174-CFF7B7CEDC03}"/>
              </a:ext>
            </a:extLst>
          </p:cNvPr>
          <p:cNvSpPr>
            <a:spLocks noGrp="1"/>
          </p:cNvSpPr>
          <p:nvPr>
            <p:ph type="body" idx="1"/>
          </p:nvPr>
        </p:nvSpPr>
        <p:spPr>
          <a:xfrm>
            <a:off x="747562" y="1126155"/>
            <a:ext cx="10696876" cy="5601904"/>
          </a:xfrm>
        </p:spPr>
        <p:txBody>
          <a:bodyPr/>
          <a:lstStyle/>
          <a:p>
            <a:pPr eaLnBrk="1" hangingPunct="1">
              <a:buFont typeface="Wingdings" panose="05000000000000000000" pitchFamily="2" charset="2"/>
              <a:buNone/>
            </a:pPr>
            <a:r>
              <a:rPr lang="et-EE" sz="2400" noProof="0" dirty="0"/>
              <a:t>Täismahus</a:t>
            </a:r>
            <a:r>
              <a:rPr lang="en-US" altLang="en-US" sz="2400" dirty="0"/>
              <a:t> </a:t>
            </a:r>
            <a:r>
              <a:rPr lang="et-EE" altLang="en-US" sz="2400" dirty="0"/>
              <a:t>raamatupidamise </a:t>
            </a:r>
            <a:r>
              <a:rPr lang="et-EE" altLang="en-US" sz="2400" dirty="0">
                <a:cs typeface="Times New Roman" panose="02020603050405020304" pitchFamily="18" charset="0"/>
              </a:rPr>
              <a:t>aastaaruande neli põhiaruannet on:</a:t>
            </a:r>
            <a:endParaRPr lang="et-EE" altLang="en-US" sz="2400" dirty="0"/>
          </a:p>
          <a:p>
            <a:pPr algn="just" eaLnBrk="1" hangingPunct="1">
              <a:buFont typeface="Arial" panose="020B0604020202020204" pitchFamily="34" charset="0"/>
              <a:buChar char="•"/>
            </a:pPr>
            <a:r>
              <a:rPr lang="et-EE" altLang="en-US" sz="2400" b="1" i="1" dirty="0">
                <a:cs typeface="Times New Roman" panose="02020603050405020304" pitchFamily="18" charset="0"/>
              </a:rPr>
              <a:t>bilanss, </a:t>
            </a:r>
          </a:p>
          <a:p>
            <a:pPr algn="just" eaLnBrk="1" hangingPunct="1">
              <a:buFont typeface="Arial" panose="020B0604020202020204" pitchFamily="34" charset="0"/>
              <a:buChar char="•"/>
            </a:pPr>
            <a:r>
              <a:rPr lang="et-EE" altLang="en-US" sz="2400" b="1" i="1" dirty="0"/>
              <a:t>kasumi</a:t>
            </a:r>
            <a:r>
              <a:rPr lang="et-EE" altLang="en-US" sz="2400" b="1" i="1" dirty="0">
                <a:cs typeface="Times New Roman" panose="02020603050405020304" pitchFamily="18" charset="0"/>
              </a:rPr>
              <a:t>aruanne, </a:t>
            </a:r>
          </a:p>
          <a:p>
            <a:pPr algn="just" eaLnBrk="1" hangingPunct="1">
              <a:buFont typeface="Arial" panose="020B0604020202020204" pitchFamily="34" charset="0"/>
              <a:buChar char="•"/>
            </a:pPr>
            <a:r>
              <a:rPr lang="et-EE" altLang="en-US" sz="2400" b="1" i="1" dirty="0">
                <a:cs typeface="Times New Roman" panose="02020603050405020304" pitchFamily="18" charset="0"/>
              </a:rPr>
              <a:t>rahavoogude aruanne, </a:t>
            </a:r>
          </a:p>
          <a:p>
            <a:pPr algn="just" eaLnBrk="1" hangingPunct="1">
              <a:buFont typeface="Arial" panose="020B0604020202020204" pitchFamily="34" charset="0"/>
              <a:buChar char="•"/>
            </a:pPr>
            <a:r>
              <a:rPr lang="et-EE" altLang="en-US" sz="2400" b="1" i="1" dirty="0"/>
              <a:t>omakapitali</a:t>
            </a:r>
            <a:r>
              <a:rPr lang="et-EE" altLang="en-US" sz="2400" b="1" i="1" dirty="0">
                <a:cs typeface="Times New Roman" panose="02020603050405020304" pitchFamily="18" charset="0"/>
              </a:rPr>
              <a:t> muutuste aruanne </a:t>
            </a:r>
          </a:p>
          <a:p>
            <a:pPr algn="just" eaLnBrk="1" hangingPunct="1">
              <a:buFont typeface="Wingdings" panose="05000000000000000000" pitchFamily="2" charset="2"/>
              <a:buNone/>
            </a:pPr>
            <a:r>
              <a:rPr lang="et-EE" altLang="en-US" sz="2400" dirty="0">
                <a:cs typeface="Times New Roman" panose="02020603050405020304" pitchFamily="18" charset="0"/>
              </a:rPr>
              <a:t>ning lisatakse </a:t>
            </a:r>
          </a:p>
          <a:p>
            <a:pPr algn="just" eaLnBrk="1" hangingPunct="1">
              <a:buFont typeface="Arial" panose="020B0604020202020204" pitchFamily="34" charset="0"/>
              <a:buChar char="•"/>
            </a:pPr>
            <a:r>
              <a:rPr lang="et-EE" altLang="en-US" sz="2400" b="1" i="1" dirty="0">
                <a:cs typeface="Times New Roman" panose="02020603050405020304" pitchFamily="18" charset="0"/>
              </a:rPr>
              <a:t>raamatupidamise aastaaruande  lisad.</a:t>
            </a:r>
            <a:r>
              <a:rPr lang="en-GB" altLang="en-US" sz="2400" b="1" dirty="0">
                <a:cs typeface="Times New Roman" panose="02020603050405020304" pitchFamily="18" charset="0"/>
              </a:rPr>
              <a:t> </a:t>
            </a:r>
            <a:endParaRPr lang="et-EE" altLang="en-US" sz="2400" b="1" dirty="0"/>
          </a:p>
          <a:p>
            <a:pPr marL="50800" indent="0">
              <a:buNone/>
            </a:pPr>
            <a:endParaRPr lang="et-EE" altLang="en-US" dirty="0"/>
          </a:p>
          <a:p>
            <a:pPr marL="50800" indent="0">
              <a:buNone/>
            </a:pPr>
            <a:r>
              <a:rPr lang="et-EE" noProof="0" dirty="0"/>
              <a:t>Lühendatud raamatupidamise aastaaruande kaks põhiaruannet on </a:t>
            </a:r>
            <a:r>
              <a:rPr lang="et-EE" b="1" noProof="0" dirty="0"/>
              <a:t>bilanss ja kasumiaruanne, </a:t>
            </a:r>
            <a:r>
              <a:rPr lang="et-EE" noProof="0" dirty="0"/>
              <a:t>millele lisatakse aastaaruande lisad.</a:t>
            </a:r>
          </a:p>
          <a:p>
            <a:pPr marL="50800" indent="0">
              <a:buNone/>
            </a:pPr>
            <a:endParaRPr lang="et-EE" dirty="0"/>
          </a:p>
        </p:txBody>
      </p:sp>
    </p:spTree>
    <p:extLst>
      <p:ext uri="{BB962C8B-B14F-4D97-AF65-F5344CB8AC3E}">
        <p14:creationId xmlns:p14="http://schemas.microsoft.com/office/powerpoint/2010/main" val="251476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9E3E3-A280-F04C-7592-E0BDCF3E37E8}"/>
              </a:ext>
            </a:extLst>
          </p:cNvPr>
          <p:cNvSpPr>
            <a:spLocks noGrp="1"/>
          </p:cNvSpPr>
          <p:nvPr>
            <p:ph type="title"/>
          </p:nvPr>
        </p:nvSpPr>
        <p:spPr/>
        <p:txBody>
          <a:bodyPr/>
          <a:lstStyle/>
          <a:p>
            <a:r>
              <a:rPr lang="et-EE" altLang="en-US" sz="3600" b="1" dirty="0"/>
              <a:t>Majandusaasta aruanne</a:t>
            </a:r>
            <a:endParaRPr lang="et-EE" sz="3600" b="1" dirty="0"/>
          </a:p>
        </p:txBody>
      </p:sp>
      <p:sp>
        <p:nvSpPr>
          <p:cNvPr id="3" name="Text Placeholder 2">
            <a:extLst>
              <a:ext uri="{FF2B5EF4-FFF2-40B4-BE49-F238E27FC236}">
                <a16:creationId xmlns:a16="http://schemas.microsoft.com/office/drawing/2014/main" id="{3AB3E9C7-68A6-BAF3-7D3F-EC7CB3D7D0C6}"/>
              </a:ext>
            </a:extLst>
          </p:cNvPr>
          <p:cNvSpPr>
            <a:spLocks noGrp="1"/>
          </p:cNvSpPr>
          <p:nvPr>
            <p:ph type="body" idx="1"/>
          </p:nvPr>
        </p:nvSpPr>
        <p:spPr>
          <a:xfrm>
            <a:off x="1029902" y="1520792"/>
            <a:ext cx="10552497" cy="4788528"/>
          </a:xfrm>
        </p:spPr>
        <p:txBody>
          <a:bodyPr/>
          <a:lstStyle/>
          <a:p>
            <a:pPr marL="50800" indent="0">
              <a:buNone/>
            </a:pPr>
            <a:r>
              <a:rPr lang="et-EE" altLang="en-US" dirty="0"/>
              <a:t>Sõltuvalt ettevõtja suurusest jaotatakse ettevõtjad:</a:t>
            </a:r>
          </a:p>
          <a:p>
            <a:pPr>
              <a:buFont typeface="Arial" panose="020B0604020202020204" pitchFamily="34" charset="0"/>
              <a:buChar char="•"/>
            </a:pPr>
            <a:r>
              <a:rPr lang="et-EE" altLang="en-US" dirty="0"/>
              <a:t>Mikroettevõtja;</a:t>
            </a:r>
          </a:p>
          <a:p>
            <a:pPr>
              <a:buFont typeface="Arial" panose="020B0604020202020204" pitchFamily="34" charset="0"/>
              <a:buChar char="•"/>
            </a:pPr>
            <a:r>
              <a:rPr lang="et-EE" altLang="en-US" dirty="0"/>
              <a:t>väikeettevõtja; </a:t>
            </a:r>
          </a:p>
          <a:p>
            <a:pPr>
              <a:buFont typeface="Arial" panose="020B0604020202020204" pitchFamily="34" charset="0"/>
              <a:buChar char="•"/>
            </a:pPr>
            <a:r>
              <a:rPr lang="et-EE" altLang="en-US" dirty="0"/>
              <a:t>keskmise suurusega ettevõtja; </a:t>
            </a:r>
          </a:p>
          <a:p>
            <a:pPr>
              <a:buFont typeface="Arial" panose="020B0604020202020204" pitchFamily="34" charset="0"/>
              <a:buChar char="•"/>
            </a:pPr>
            <a:r>
              <a:rPr lang="et-EE" altLang="en-US" dirty="0"/>
              <a:t>suurettevõtja.</a:t>
            </a:r>
          </a:p>
          <a:p>
            <a:pPr marL="50800" indent="0">
              <a:buNone/>
            </a:pPr>
            <a:endParaRPr lang="et-EE" dirty="0"/>
          </a:p>
        </p:txBody>
      </p:sp>
    </p:spTree>
    <p:extLst>
      <p:ext uri="{BB962C8B-B14F-4D97-AF65-F5344CB8AC3E}">
        <p14:creationId xmlns:p14="http://schemas.microsoft.com/office/powerpoint/2010/main" val="7004835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71ECA-6A2B-4608-31B5-A7C6CDDC876B}"/>
              </a:ext>
            </a:extLst>
          </p:cNvPr>
          <p:cNvSpPr>
            <a:spLocks noGrp="1"/>
          </p:cNvSpPr>
          <p:nvPr>
            <p:ph type="title"/>
          </p:nvPr>
        </p:nvSpPr>
        <p:spPr/>
        <p:txBody>
          <a:bodyPr/>
          <a:lstStyle/>
          <a:p>
            <a:r>
              <a:rPr lang="et-EE" altLang="en-US" sz="3600" b="1" dirty="0"/>
              <a:t>Mikroettevõtja</a:t>
            </a:r>
            <a:endParaRPr lang="et-EE" sz="3600" b="1" dirty="0"/>
          </a:p>
        </p:txBody>
      </p:sp>
      <p:sp>
        <p:nvSpPr>
          <p:cNvPr id="3" name="Text Placeholder 2">
            <a:extLst>
              <a:ext uri="{FF2B5EF4-FFF2-40B4-BE49-F238E27FC236}">
                <a16:creationId xmlns:a16="http://schemas.microsoft.com/office/drawing/2014/main" id="{3810036D-B32F-BE8C-5106-33C9B62ED268}"/>
              </a:ext>
            </a:extLst>
          </p:cNvPr>
          <p:cNvSpPr>
            <a:spLocks noGrp="1"/>
          </p:cNvSpPr>
          <p:nvPr>
            <p:ph type="body" idx="1"/>
          </p:nvPr>
        </p:nvSpPr>
        <p:spPr/>
        <p:txBody>
          <a:bodyPr/>
          <a:lstStyle/>
          <a:p>
            <a:pPr marL="0" indent="0">
              <a:buNone/>
            </a:pPr>
            <a:r>
              <a:rPr lang="et-EE" dirty="0"/>
              <a:t>Raamatupidamiskohustuslane</a:t>
            </a:r>
            <a:r>
              <a:rPr lang="fi-FI" dirty="0"/>
              <a:t>, kelle </a:t>
            </a:r>
            <a:r>
              <a:rPr lang="et-EE" noProof="0" dirty="0"/>
              <a:t>aruandekuupäeva näitajatest kaks ei ületa järgmisi näitajaid: </a:t>
            </a:r>
            <a:endParaRPr lang="et-EE" altLang="en-US" dirty="0"/>
          </a:p>
          <a:p>
            <a:pPr indent="-457200">
              <a:buFont typeface="Arial" panose="020B0604020202020204" pitchFamily="34" charset="0"/>
              <a:buChar char="•"/>
            </a:pPr>
            <a:r>
              <a:rPr lang="et-EE" altLang="en-US" dirty="0"/>
              <a:t>varad kokku on kuni </a:t>
            </a:r>
            <a:r>
              <a:rPr lang="et-EE" b="0" i="0" dirty="0">
                <a:solidFill>
                  <a:srgbClr val="202020"/>
                </a:solidFill>
                <a:effectLst/>
                <a:latin typeface="Arial" panose="020B0604020202020204" pitchFamily="34" charset="0"/>
              </a:rPr>
              <a:t>450 000 </a:t>
            </a:r>
            <a:r>
              <a:rPr lang="et-EE" altLang="en-US" dirty="0"/>
              <a:t>eurot;</a:t>
            </a:r>
          </a:p>
          <a:p>
            <a:pPr indent="-457200">
              <a:buFont typeface="Arial" panose="020B0604020202020204" pitchFamily="34" charset="0"/>
              <a:buChar char="•"/>
            </a:pPr>
            <a:r>
              <a:rPr lang="et-EE" noProof="0" dirty="0"/>
              <a:t>aruandeaasta müügitulu </a:t>
            </a:r>
            <a:r>
              <a:rPr lang="et-EE" dirty="0"/>
              <a:t>kuni </a:t>
            </a:r>
            <a:r>
              <a:rPr lang="fi-FI" dirty="0"/>
              <a:t>900 000 eurot</a:t>
            </a:r>
            <a:r>
              <a:rPr lang="et-EE" dirty="0"/>
              <a:t>;</a:t>
            </a:r>
          </a:p>
          <a:p>
            <a:pPr indent="-457200">
              <a:buFont typeface="Arial" panose="020B0604020202020204" pitchFamily="34" charset="0"/>
              <a:buChar char="•"/>
            </a:pPr>
            <a:r>
              <a:rPr lang="et-EE" noProof="0" dirty="0"/>
              <a:t>keskmine</a:t>
            </a:r>
            <a:r>
              <a:rPr lang="fi-FI" dirty="0"/>
              <a:t> </a:t>
            </a:r>
            <a:r>
              <a:rPr lang="et-EE" noProof="0" dirty="0"/>
              <a:t>töötajate</a:t>
            </a:r>
            <a:r>
              <a:rPr lang="fi-FI" dirty="0"/>
              <a:t> </a:t>
            </a:r>
            <a:r>
              <a:rPr lang="et-EE" noProof="0" dirty="0"/>
              <a:t>arv aruandeaasta jooksul kuni 10 inimest</a:t>
            </a:r>
            <a:r>
              <a:rPr lang="et-EE" dirty="0"/>
              <a:t>.</a:t>
            </a:r>
            <a:endParaRPr lang="et-EE" altLang="en-US" dirty="0"/>
          </a:p>
          <a:p>
            <a:pPr marL="0" indent="0">
              <a:buFont typeface="Wingdings" panose="05000000000000000000" pitchFamily="2" charset="2"/>
              <a:buNone/>
            </a:pPr>
            <a:r>
              <a:rPr lang="et-EE" altLang="en-US" dirty="0"/>
              <a:t>	</a:t>
            </a:r>
            <a:endParaRPr lang="en-US" altLang="en-US" dirty="0"/>
          </a:p>
          <a:p>
            <a:pPr marL="0" indent="0">
              <a:buFont typeface="Wingdings" panose="05000000000000000000" pitchFamily="2" charset="2"/>
              <a:buNone/>
            </a:pPr>
            <a:r>
              <a:rPr lang="et-EE" altLang="en-US" dirty="0"/>
              <a:t>Mikroettevõtja võib koostada lühendatud raamatupidamise aastaaruande, mis koosneb </a:t>
            </a:r>
            <a:r>
              <a:rPr lang="et-EE" dirty="0"/>
              <a:t>vähemalt kahest põhiaruandest (bilanss, kasumiaruanne) ning lisadest.</a:t>
            </a:r>
            <a:endParaRPr lang="et-EE" altLang="en-US" dirty="0"/>
          </a:p>
          <a:p>
            <a:pPr marL="50800" indent="0">
              <a:buNone/>
            </a:pPr>
            <a:endParaRPr lang="et-EE" dirty="0"/>
          </a:p>
        </p:txBody>
      </p:sp>
    </p:spTree>
    <p:extLst>
      <p:ext uri="{BB962C8B-B14F-4D97-AF65-F5344CB8AC3E}">
        <p14:creationId xmlns:p14="http://schemas.microsoft.com/office/powerpoint/2010/main" val="280938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5A80D-08B8-0D8B-D849-BA1956FD7353}"/>
              </a:ext>
            </a:extLst>
          </p:cNvPr>
          <p:cNvSpPr>
            <a:spLocks noGrp="1"/>
          </p:cNvSpPr>
          <p:nvPr>
            <p:ph type="title"/>
          </p:nvPr>
        </p:nvSpPr>
        <p:spPr/>
        <p:txBody>
          <a:bodyPr/>
          <a:lstStyle/>
          <a:p>
            <a:r>
              <a:rPr lang="et-EE" altLang="en-US" sz="3600" b="1" dirty="0"/>
              <a:t>Väikeettevõtja</a:t>
            </a:r>
            <a:endParaRPr lang="et-EE" sz="3600" b="1" dirty="0"/>
          </a:p>
        </p:txBody>
      </p:sp>
      <p:sp>
        <p:nvSpPr>
          <p:cNvPr id="3" name="Text Placeholder 2">
            <a:extLst>
              <a:ext uri="{FF2B5EF4-FFF2-40B4-BE49-F238E27FC236}">
                <a16:creationId xmlns:a16="http://schemas.microsoft.com/office/drawing/2014/main" id="{2D0F3E68-2DFA-D2EA-1FBD-2C45C5D15BBC}"/>
              </a:ext>
            </a:extLst>
          </p:cNvPr>
          <p:cNvSpPr>
            <a:spLocks noGrp="1"/>
          </p:cNvSpPr>
          <p:nvPr>
            <p:ph type="body" idx="1"/>
          </p:nvPr>
        </p:nvSpPr>
        <p:spPr/>
        <p:txBody>
          <a:bodyPr/>
          <a:lstStyle/>
          <a:p>
            <a:pPr marL="50800" indent="0">
              <a:buNone/>
            </a:pPr>
            <a:r>
              <a:rPr lang="et-EE" altLang="en-US" dirty="0"/>
              <a:t>Eestis registreeritud äriühing, kes ei ole mikroettevõtja ja kelle näitajatest võib aruandeaasta bilansipäeval vaid üks järgmistest näitajatest tingimusi ületada:</a:t>
            </a:r>
          </a:p>
          <a:p>
            <a:pPr>
              <a:buFont typeface="Arial" panose="020B0604020202020204" pitchFamily="34" charset="0"/>
              <a:buChar char="•"/>
            </a:pPr>
            <a:r>
              <a:rPr lang="et-EE" dirty="0"/>
              <a:t>varad kokku 7 500 000 eurot; </a:t>
            </a:r>
          </a:p>
          <a:p>
            <a:pPr>
              <a:buFont typeface="Arial" panose="020B0604020202020204" pitchFamily="34" charset="0"/>
              <a:buChar char="•"/>
            </a:pPr>
            <a:r>
              <a:rPr lang="et-EE" dirty="0"/>
              <a:t>aruandeaasta müügitulu 15 000 000 eurot;</a:t>
            </a:r>
          </a:p>
          <a:p>
            <a:pPr>
              <a:buFont typeface="Arial" panose="020B0604020202020204" pitchFamily="34" charset="0"/>
              <a:buChar char="•"/>
            </a:pPr>
            <a:r>
              <a:rPr lang="et-EE" dirty="0"/>
              <a:t>keskmine töötajate arv aruandeaasta jooksul kuni 50 inimest.</a:t>
            </a:r>
          </a:p>
          <a:p>
            <a:pPr>
              <a:buFont typeface="Arial" panose="020B0604020202020204" pitchFamily="34" charset="0"/>
              <a:buChar char="•"/>
            </a:pPr>
            <a:r>
              <a:rPr lang="et-EE" altLang="en-US" dirty="0"/>
              <a:t>Väikeettevõtja võib koostada majandusaasta aruande, mis koosneb tegevusaruandest ja lühendatud raamatupidamise aastaaruandest (</a:t>
            </a:r>
            <a:r>
              <a:rPr lang="et-EE" dirty="0"/>
              <a:t>bilanss, kasumiaruanne ning lisadest).</a:t>
            </a:r>
            <a:endParaRPr lang="et-EE" altLang="en-US" dirty="0"/>
          </a:p>
          <a:p>
            <a:pPr>
              <a:buFont typeface="Arial" panose="020B0604020202020204" pitchFamily="34" charset="0"/>
              <a:buChar char="•"/>
            </a:pPr>
            <a:endParaRPr lang="et-EE" altLang="en-US" dirty="0"/>
          </a:p>
          <a:p>
            <a:pPr marL="50800" indent="0">
              <a:buNone/>
            </a:pPr>
            <a:endParaRPr lang="et-EE" dirty="0"/>
          </a:p>
        </p:txBody>
      </p:sp>
    </p:spTree>
    <p:extLst>
      <p:ext uri="{BB962C8B-B14F-4D97-AF65-F5344CB8AC3E}">
        <p14:creationId xmlns:p14="http://schemas.microsoft.com/office/powerpoint/2010/main" val="9224130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FB548-FAE1-47A8-50D0-855E2FF53D71}"/>
              </a:ext>
            </a:extLst>
          </p:cNvPr>
          <p:cNvSpPr>
            <a:spLocks noGrp="1"/>
          </p:cNvSpPr>
          <p:nvPr>
            <p:ph type="title"/>
          </p:nvPr>
        </p:nvSpPr>
        <p:spPr/>
        <p:txBody>
          <a:bodyPr/>
          <a:lstStyle/>
          <a:p>
            <a:r>
              <a:rPr lang="et-EE" sz="3200" b="1" dirty="0"/>
              <a:t>Keskmise suurusega ettevõtja</a:t>
            </a:r>
          </a:p>
        </p:txBody>
      </p:sp>
      <p:sp>
        <p:nvSpPr>
          <p:cNvPr id="3" name="Text Placeholder 2">
            <a:extLst>
              <a:ext uri="{FF2B5EF4-FFF2-40B4-BE49-F238E27FC236}">
                <a16:creationId xmlns:a16="http://schemas.microsoft.com/office/drawing/2014/main" id="{16CA9116-9D45-9998-6D82-080A9DDF52BF}"/>
              </a:ext>
            </a:extLst>
          </p:cNvPr>
          <p:cNvSpPr>
            <a:spLocks noGrp="1"/>
          </p:cNvSpPr>
          <p:nvPr>
            <p:ph type="body" idx="1"/>
          </p:nvPr>
        </p:nvSpPr>
        <p:spPr/>
        <p:txBody>
          <a:bodyPr/>
          <a:lstStyle/>
          <a:p>
            <a:pPr marL="50800" indent="0">
              <a:buNone/>
            </a:pPr>
            <a:r>
              <a:rPr lang="et-EE" altLang="et-EE" dirty="0">
                <a:latin typeface="Verdana" panose="020B0604030504040204" pitchFamily="34" charset="0"/>
                <a:ea typeface="Verdana" panose="020B0604030504040204" pitchFamily="34" charset="0"/>
              </a:rPr>
              <a:t>Keskmise suurusega ettevõtja on Eestis registreeritud äriühing, kes ei ole mikroettevõtja ega väikeettevõtja ja kelle näitajatest võib aruandeaasta bilansipäeval vaid üks ületada järgmisi tingimusi: </a:t>
            </a:r>
          </a:p>
          <a:p>
            <a:pPr>
              <a:buFont typeface="Arial" panose="020B0604020202020204" pitchFamily="34" charset="0"/>
              <a:buChar char="•"/>
            </a:pPr>
            <a:r>
              <a:rPr lang="et-EE" altLang="et-EE" dirty="0">
                <a:latin typeface="Verdana" panose="020B0604030504040204" pitchFamily="34" charset="0"/>
                <a:ea typeface="Verdana" panose="020B0604030504040204" pitchFamily="34" charset="0"/>
              </a:rPr>
              <a:t>varad kokku 25 000 000 eurot,</a:t>
            </a:r>
          </a:p>
          <a:p>
            <a:pPr>
              <a:buFont typeface="Arial" panose="020B0604020202020204" pitchFamily="34" charset="0"/>
              <a:buChar char="•"/>
            </a:pPr>
            <a:r>
              <a:rPr lang="et-EE" altLang="et-EE" dirty="0">
                <a:latin typeface="Verdana" panose="020B0604030504040204" pitchFamily="34" charset="0"/>
                <a:ea typeface="Verdana" panose="020B0604030504040204" pitchFamily="34" charset="0"/>
              </a:rPr>
              <a:t>müügitulu 50 000 000 eurot ja</a:t>
            </a:r>
          </a:p>
          <a:p>
            <a:pPr>
              <a:buFont typeface="Arial" panose="020B0604020202020204" pitchFamily="34" charset="0"/>
              <a:buChar char="•"/>
            </a:pPr>
            <a:r>
              <a:rPr lang="et-EE" altLang="et-EE" dirty="0">
                <a:latin typeface="Verdana" panose="020B0604030504040204" pitchFamily="34" charset="0"/>
                <a:ea typeface="Verdana" panose="020B0604030504040204" pitchFamily="34" charset="0"/>
              </a:rPr>
              <a:t>keskmine töötajate arv aruandeaasta jooksul 250 inimest.</a:t>
            </a:r>
          </a:p>
          <a:p>
            <a:pPr marL="50800" indent="0">
              <a:buNone/>
            </a:pPr>
            <a:r>
              <a:rPr lang="et-EE" altLang="et-EE" dirty="0">
                <a:latin typeface="Verdana" panose="020B0604030504040204" pitchFamily="34" charset="0"/>
                <a:ea typeface="Verdana" panose="020B0604030504040204" pitchFamily="34" charset="0"/>
              </a:rPr>
              <a:t>Keskmise suuruse ettevõtja peab koostama täismahus raamatupidamise aastaaruande.</a:t>
            </a:r>
          </a:p>
          <a:p>
            <a:pPr marL="50800" indent="0">
              <a:buNone/>
            </a:pPr>
            <a:endParaRPr lang="et-EE" altLang="et-EE" dirty="0">
              <a:latin typeface="Verdana" panose="020B0604030504040204" pitchFamily="34" charset="0"/>
              <a:ea typeface="Verdana" panose="020B0604030504040204" pitchFamily="34" charset="0"/>
            </a:endParaRPr>
          </a:p>
          <a:p>
            <a:pPr marL="50800" indent="0">
              <a:buNone/>
            </a:pPr>
            <a:endParaRPr lang="et-EE" dirty="0"/>
          </a:p>
        </p:txBody>
      </p:sp>
    </p:spTree>
    <p:extLst>
      <p:ext uri="{BB962C8B-B14F-4D97-AF65-F5344CB8AC3E}">
        <p14:creationId xmlns:p14="http://schemas.microsoft.com/office/powerpoint/2010/main" val="8169287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119EC-512A-81FC-5D44-41805E9510C1}"/>
              </a:ext>
            </a:extLst>
          </p:cNvPr>
          <p:cNvSpPr>
            <a:spLocks noGrp="1"/>
          </p:cNvSpPr>
          <p:nvPr>
            <p:ph type="title"/>
          </p:nvPr>
        </p:nvSpPr>
        <p:spPr/>
        <p:txBody>
          <a:bodyPr/>
          <a:lstStyle/>
          <a:p>
            <a:r>
              <a:rPr lang="et-EE" altLang="et-EE" sz="3600" b="1" dirty="0">
                <a:latin typeface="Verdana" panose="020B0604030504040204" pitchFamily="34" charset="0"/>
                <a:ea typeface="Verdana" panose="020B0604030504040204" pitchFamily="34" charset="0"/>
              </a:rPr>
              <a:t>Suurettevõtja</a:t>
            </a:r>
            <a:endParaRPr lang="et-EE" sz="3600" b="1" dirty="0"/>
          </a:p>
        </p:txBody>
      </p:sp>
      <p:sp>
        <p:nvSpPr>
          <p:cNvPr id="3" name="Text Placeholder 2">
            <a:extLst>
              <a:ext uri="{FF2B5EF4-FFF2-40B4-BE49-F238E27FC236}">
                <a16:creationId xmlns:a16="http://schemas.microsoft.com/office/drawing/2014/main" id="{B74FFDFA-1BC7-8868-3C5A-D8804A12886A}"/>
              </a:ext>
            </a:extLst>
          </p:cNvPr>
          <p:cNvSpPr>
            <a:spLocks noGrp="1"/>
          </p:cNvSpPr>
          <p:nvPr>
            <p:ph type="body" idx="1"/>
          </p:nvPr>
        </p:nvSpPr>
        <p:spPr/>
        <p:txBody>
          <a:bodyPr/>
          <a:lstStyle/>
          <a:p>
            <a:pPr marL="50800" indent="0">
              <a:buNone/>
            </a:pPr>
            <a:r>
              <a:rPr lang="et-EE" altLang="et-EE" dirty="0">
                <a:latin typeface="Verdana" panose="020B0604030504040204" pitchFamily="34" charset="0"/>
                <a:ea typeface="Verdana" panose="020B0604030504040204" pitchFamily="34" charset="0"/>
              </a:rPr>
              <a:t>Suurettevõtja on Eestis registreeritud äriühing, kelle näitajatest aruandeaasta bilansipäeval vähemalt kaks ületavad järgmisi tingimusi: </a:t>
            </a:r>
          </a:p>
          <a:p>
            <a:pPr>
              <a:buFont typeface="Arial" panose="020B0604020202020204" pitchFamily="34" charset="0"/>
              <a:buChar char="•"/>
            </a:pPr>
            <a:r>
              <a:rPr lang="et-EE" altLang="et-EE" dirty="0">
                <a:latin typeface="Verdana" panose="020B0604030504040204" pitchFamily="34" charset="0"/>
                <a:ea typeface="Verdana" panose="020B0604030504040204" pitchFamily="34" charset="0"/>
              </a:rPr>
              <a:t>varad kokku 25 000 000 eurot, </a:t>
            </a:r>
          </a:p>
          <a:p>
            <a:pPr>
              <a:buFont typeface="Arial" panose="020B0604020202020204" pitchFamily="34" charset="0"/>
              <a:buChar char="•"/>
            </a:pPr>
            <a:r>
              <a:rPr lang="et-EE" altLang="et-EE" dirty="0">
                <a:latin typeface="Verdana" panose="020B0604030504040204" pitchFamily="34" charset="0"/>
                <a:ea typeface="Verdana" panose="020B0604030504040204" pitchFamily="34" charset="0"/>
              </a:rPr>
              <a:t>müügitulu 50 000 000 eurot ja </a:t>
            </a:r>
          </a:p>
          <a:p>
            <a:pPr>
              <a:buFont typeface="Arial" panose="020B0604020202020204" pitchFamily="34" charset="0"/>
              <a:buChar char="•"/>
            </a:pPr>
            <a:r>
              <a:rPr lang="et-EE" altLang="et-EE" dirty="0">
                <a:latin typeface="Verdana" panose="020B0604030504040204" pitchFamily="34" charset="0"/>
                <a:ea typeface="Verdana" panose="020B0604030504040204" pitchFamily="34" charset="0"/>
              </a:rPr>
              <a:t>keskmine töötajate arv aruandeaasta jooksul 250 inimest.</a:t>
            </a:r>
          </a:p>
          <a:p>
            <a:pPr marL="50800" indent="0">
              <a:buNone/>
            </a:pPr>
            <a:r>
              <a:rPr lang="et-EE" altLang="et-EE" dirty="0">
                <a:latin typeface="Verdana" panose="020B0604030504040204" pitchFamily="34" charset="0"/>
                <a:ea typeface="Verdana" panose="020B0604030504040204" pitchFamily="34" charset="0"/>
              </a:rPr>
              <a:t>Suurettevõtja peab koostama täismahus raamatupidamise aastaaruande.</a:t>
            </a:r>
          </a:p>
          <a:p>
            <a:pPr marL="50800" indent="0">
              <a:buNone/>
            </a:pPr>
            <a:endParaRPr lang="et-EE" altLang="et-EE" dirty="0">
              <a:latin typeface="Verdana" panose="020B0604030504040204" pitchFamily="34" charset="0"/>
              <a:ea typeface="Verdana" panose="020B0604030504040204" pitchFamily="34" charset="0"/>
            </a:endParaRPr>
          </a:p>
          <a:p>
            <a:pPr marL="50800" indent="0">
              <a:buNone/>
            </a:pPr>
            <a:endParaRPr lang="et-EE" dirty="0"/>
          </a:p>
        </p:txBody>
      </p:sp>
    </p:spTree>
    <p:extLst>
      <p:ext uri="{BB962C8B-B14F-4D97-AF65-F5344CB8AC3E}">
        <p14:creationId xmlns:p14="http://schemas.microsoft.com/office/powerpoint/2010/main" val="33043325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0D687-7FC7-3A4F-0971-4717FF759CD0}"/>
              </a:ext>
            </a:extLst>
          </p:cNvPr>
          <p:cNvSpPr>
            <a:spLocks noGrp="1"/>
          </p:cNvSpPr>
          <p:nvPr>
            <p:ph type="title"/>
          </p:nvPr>
        </p:nvSpPr>
        <p:spPr/>
        <p:txBody>
          <a:bodyPr/>
          <a:lstStyle/>
          <a:p>
            <a:r>
              <a:rPr lang="et-EE" altLang="en-US" sz="3600" b="1" dirty="0">
                <a:cs typeface="Times New Roman" panose="02020603050405020304" pitchFamily="18" charset="0"/>
              </a:rPr>
              <a:t>Bilanss</a:t>
            </a:r>
            <a:endParaRPr lang="et-EE" sz="3600" b="1" dirty="0"/>
          </a:p>
        </p:txBody>
      </p:sp>
      <p:sp>
        <p:nvSpPr>
          <p:cNvPr id="3" name="Text Placeholder 2">
            <a:extLst>
              <a:ext uri="{FF2B5EF4-FFF2-40B4-BE49-F238E27FC236}">
                <a16:creationId xmlns:a16="http://schemas.microsoft.com/office/drawing/2014/main" id="{DA741415-79A5-183A-E197-57E3ACBA89E8}"/>
              </a:ext>
            </a:extLst>
          </p:cNvPr>
          <p:cNvSpPr>
            <a:spLocks noGrp="1"/>
          </p:cNvSpPr>
          <p:nvPr>
            <p:ph type="body" idx="1"/>
          </p:nvPr>
        </p:nvSpPr>
        <p:spPr>
          <a:xfrm>
            <a:off x="933650" y="1386038"/>
            <a:ext cx="10648749" cy="4923282"/>
          </a:xfrm>
        </p:spPr>
        <p:txBody>
          <a:bodyPr/>
          <a:lstStyle/>
          <a:p>
            <a:pPr marL="50800" indent="0" eaLnBrk="1" hangingPunct="1">
              <a:lnSpc>
                <a:spcPct val="90000"/>
              </a:lnSpc>
              <a:buNone/>
            </a:pPr>
            <a:r>
              <a:rPr lang="et-EE" altLang="en-US" b="1" dirty="0">
                <a:cs typeface="Times New Roman" panose="02020603050405020304" pitchFamily="18" charset="0"/>
              </a:rPr>
              <a:t>Bilanss on raamatupidamisaruanne, mis kajastab teatud kuupäeva seisuga raamatupidamiskohustuslase finantsseisundit (vara, kohustisi ja omakapitali) (RPS § 18). </a:t>
            </a:r>
          </a:p>
          <a:p>
            <a:pPr marL="50800" indent="0" eaLnBrk="1" hangingPunct="1">
              <a:lnSpc>
                <a:spcPct val="90000"/>
              </a:lnSpc>
              <a:buNone/>
            </a:pPr>
            <a:endParaRPr lang="et-EE" altLang="en-US" dirty="0">
              <a:cs typeface="Times New Roman" panose="02020603050405020304" pitchFamily="18" charset="0"/>
            </a:endParaRPr>
          </a:p>
          <a:p>
            <a:pPr marL="50800" indent="0" eaLnBrk="1" hangingPunct="1">
              <a:lnSpc>
                <a:spcPct val="90000"/>
              </a:lnSpc>
              <a:buNone/>
            </a:pPr>
            <a:r>
              <a:rPr lang="et-EE" altLang="en-US" dirty="0">
                <a:cs typeface="Times New Roman" panose="02020603050405020304" pitchFamily="18" charset="0"/>
              </a:rPr>
              <a:t>Seega näitab bilanss ettevõtte finantsseisu teatud kindlal ajahetkel</a:t>
            </a:r>
            <a:r>
              <a:rPr lang="et-EE" altLang="en-US" dirty="0"/>
              <a:t>.</a:t>
            </a:r>
          </a:p>
          <a:p>
            <a:pPr marL="50800" indent="0" eaLnBrk="1" hangingPunct="1">
              <a:lnSpc>
                <a:spcPct val="90000"/>
              </a:lnSpc>
              <a:buNone/>
            </a:pPr>
            <a:r>
              <a:rPr lang="et-EE" altLang="en-US" dirty="0">
                <a:cs typeface="Times New Roman" panose="02020603050405020304" pitchFamily="18" charset="0"/>
              </a:rPr>
              <a:t>Raamatupidamine algab ja lõpeb bilansiga</a:t>
            </a:r>
            <a:r>
              <a:rPr lang="et-EE" altLang="en-US" dirty="0"/>
              <a:t>.</a:t>
            </a:r>
            <a:r>
              <a:rPr lang="et-EE" altLang="en-US" dirty="0">
                <a:cs typeface="Times New Roman" panose="02020603050405020304" pitchFamily="18" charset="0"/>
              </a:rPr>
              <a:t> </a:t>
            </a:r>
            <a:endParaRPr lang="en-GB" altLang="en-US" dirty="0">
              <a:cs typeface="Times New Roman" panose="02020603050405020304" pitchFamily="18" charset="0"/>
            </a:endParaRPr>
          </a:p>
          <a:p>
            <a:pPr marL="50800" indent="0">
              <a:buNone/>
            </a:pPr>
            <a:endParaRPr lang="et-EE" dirty="0"/>
          </a:p>
        </p:txBody>
      </p:sp>
    </p:spTree>
    <p:extLst>
      <p:ext uri="{BB962C8B-B14F-4D97-AF65-F5344CB8AC3E}">
        <p14:creationId xmlns:p14="http://schemas.microsoft.com/office/powerpoint/2010/main" val="416507323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07C2E-4DFE-5C6B-287C-ED24157FE2F6}"/>
              </a:ext>
            </a:extLst>
          </p:cNvPr>
          <p:cNvSpPr>
            <a:spLocks noGrp="1"/>
          </p:cNvSpPr>
          <p:nvPr>
            <p:ph type="title"/>
          </p:nvPr>
        </p:nvSpPr>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cs typeface="Times New Roman" panose="02020603050405020304" pitchFamily="18" charset="0"/>
                <a:sym typeface="Verdana"/>
              </a:rPr>
              <a:t>Bilanss</a:t>
            </a:r>
            <a:endParaRPr lang="et-EE" dirty="0"/>
          </a:p>
        </p:txBody>
      </p:sp>
      <p:sp>
        <p:nvSpPr>
          <p:cNvPr id="3" name="Text Placeholder 2">
            <a:extLst>
              <a:ext uri="{FF2B5EF4-FFF2-40B4-BE49-F238E27FC236}">
                <a16:creationId xmlns:a16="http://schemas.microsoft.com/office/drawing/2014/main" id="{376358E9-7FA2-7DCA-6D33-38D29AC8B964}"/>
              </a:ext>
            </a:extLst>
          </p:cNvPr>
          <p:cNvSpPr>
            <a:spLocks noGrp="1"/>
          </p:cNvSpPr>
          <p:nvPr>
            <p:ph type="body" idx="1"/>
          </p:nvPr>
        </p:nvSpPr>
        <p:spPr/>
        <p:txBody>
          <a:bodyPr/>
          <a:lstStyle/>
          <a:p>
            <a:pPr marL="50800" indent="0">
              <a:buNone/>
            </a:pPr>
            <a:endParaRPr lang="et-EE" dirty="0"/>
          </a:p>
        </p:txBody>
      </p:sp>
      <p:sp>
        <p:nvSpPr>
          <p:cNvPr id="4" name="TextBox 3">
            <a:extLst>
              <a:ext uri="{FF2B5EF4-FFF2-40B4-BE49-F238E27FC236}">
                <a16:creationId xmlns:a16="http://schemas.microsoft.com/office/drawing/2014/main" id="{332662C6-0D06-7C7A-B452-725C586E5372}"/>
              </a:ext>
            </a:extLst>
          </p:cNvPr>
          <p:cNvSpPr txBox="1"/>
          <p:nvPr/>
        </p:nvSpPr>
        <p:spPr>
          <a:xfrm>
            <a:off x="2319588" y="2071416"/>
            <a:ext cx="1532655" cy="430887"/>
          </a:xfrm>
          <a:prstGeom prst="rect">
            <a:avLst/>
          </a:prstGeom>
          <a:noFill/>
          <a:ln>
            <a:noFill/>
          </a:ln>
        </p:spPr>
        <p:txBody>
          <a:bodyPr wrap="square" lIns="0" tIns="0" rIns="0" bIns="0" anchor="t">
            <a:spAutoFit/>
          </a:bodyPr>
          <a:lstStyle/>
          <a:p>
            <a:pPr algn="ctr"/>
            <a:r>
              <a:rPr lang="et-EE" sz="2800" b="1" noProof="0" dirty="0">
                <a:solidFill>
                  <a:schemeClr val="tx1"/>
                </a:solidFill>
                <a:latin typeface="Verdana" panose="020B0604030504040204" pitchFamily="34" charset="0"/>
                <a:ea typeface="Verdana" panose="020B0604030504040204" pitchFamily="34" charset="0"/>
              </a:rPr>
              <a:t>Aktiva</a:t>
            </a:r>
          </a:p>
        </p:txBody>
      </p:sp>
      <p:sp>
        <p:nvSpPr>
          <p:cNvPr id="5" name="TextBox 4">
            <a:extLst>
              <a:ext uri="{FF2B5EF4-FFF2-40B4-BE49-F238E27FC236}">
                <a16:creationId xmlns:a16="http://schemas.microsoft.com/office/drawing/2014/main" id="{BCBDB4C3-D5A2-0AB3-F033-C523CA67F10F}"/>
              </a:ext>
            </a:extLst>
          </p:cNvPr>
          <p:cNvSpPr txBox="1"/>
          <p:nvPr/>
        </p:nvSpPr>
        <p:spPr>
          <a:xfrm>
            <a:off x="6232169" y="2066335"/>
            <a:ext cx="2469452" cy="430887"/>
          </a:xfrm>
          <a:prstGeom prst="rect">
            <a:avLst/>
          </a:prstGeom>
          <a:noFill/>
          <a:ln>
            <a:noFill/>
          </a:ln>
        </p:spPr>
        <p:txBody>
          <a:bodyPr wrap="square" lIns="0" tIns="0" rIns="0" bIns="0" anchor="t">
            <a:spAutoFit/>
          </a:bodyPr>
          <a:lstStyle/>
          <a:p>
            <a:pPr algn="ctr"/>
            <a:r>
              <a:rPr lang="et-EE" sz="2800" b="1" noProof="0" dirty="0">
                <a:solidFill>
                  <a:schemeClr val="tx1"/>
                </a:solidFill>
                <a:latin typeface="Verdana" panose="020B0604030504040204" pitchFamily="34" charset="0"/>
                <a:ea typeface="Verdana" panose="020B0604030504040204" pitchFamily="34" charset="0"/>
              </a:rPr>
              <a:t>Passiva</a:t>
            </a:r>
          </a:p>
        </p:txBody>
      </p:sp>
      <p:sp>
        <p:nvSpPr>
          <p:cNvPr id="6" name="TextBox 5">
            <a:extLst>
              <a:ext uri="{FF2B5EF4-FFF2-40B4-BE49-F238E27FC236}">
                <a16:creationId xmlns:a16="http://schemas.microsoft.com/office/drawing/2014/main" id="{1B23C4B7-6C90-016E-876B-A70138F96170}"/>
              </a:ext>
            </a:extLst>
          </p:cNvPr>
          <p:cNvSpPr txBox="1"/>
          <p:nvPr/>
        </p:nvSpPr>
        <p:spPr>
          <a:xfrm>
            <a:off x="2006926" y="3128019"/>
            <a:ext cx="2061944" cy="1292662"/>
          </a:xfrm>
          <a:prstGeom prst="rect">
            <a:avLst/>
          </a:prstGeom>
          <a:noFill/>
          <a:ln>
            <a:noFill/>
          </a:ln>
        </p:spPr>
        <p:txBody>
          <a:bodyPr wrap="square" lIns="0" tIns="0" rIns="0" bIns="0" anchor="t">
            <a:spAutoFit/>
          </a:bodyPr>
          <a:lstStyle/>
          <a:p>
            <a:pPr algn="ctr"/>
            <a:r>
              <a:rPr sz="2800" b="0" dirty="0">
                <a:solidFill>
                  <a:schemeClr val="tx1"/>
                </a:solidFill>
                <a:latin typeface="Verdana" panose="020B0604030504040204" pitchFamily="34" charset="0"/>
                <a:ea typeface="Verdana" panose="020B0604030504040204" pitchFamily="34" charset="0"/>
              </a:rPr>
              <a:t>Vara </a:t>
            </a:r>
            <a:r>
              <a:rPr lang="et-EE" sz="2800" b="0" noProof="0" dirty="0">
                <a:solidFill>
                  <a:schemeClr val="tx1"/>
                </a:solidFill>
                <a:latin typeface="Verdana" panose="020B0604030504040204" pitchFamily="34" charset="0"/>
                <a:ea typeface="Verdana" panose="020B0604030504040204" pitchFamily="34" charset="0"/>
              </a:rPr>
              <a:t>koostis
ja paigutus</a:t>
            </a:r>
            <a:endParaRPr sz="2800" b="0" dirty="0">
              <a:solidFill>
                <a:schemeClr val="tx1"/>
              </a:solidFill>
              <a:latin typeface="Verdana" panose="020B0604030504040204" pitchFamily="34" charset="0"/>
              <a:ea typeface="Verdana" panose="020B0604030504040204" pitchFamily="34" charset="0"/>
            </a:endParaRPr>
          </a:p>
        </p:txBody>
      </p:sp>
      <p:sp>
        <p:nvSpPr>
          <p:cNvPr id="7" name="TextBox 6">
            <a:extLst>
              <a:ext uri="{FF2B5EF4-FFF2-40B4-BE49-F238E27FC236}">
                <a16:creationId xmlns:a16="http://schemas.microsoft.com/office/drawing/2014/main" id="{29EF99F5-22EB-4B95-87B4-0706BF745126}"/>
              </a:ext>
            </a:extLst>
          </p:cNvPr>
          <p:cNvSpPr txBox="1"/>
          <p:nvPr/>
        </p:nvSpPr>
        <p:spPr>
          <a:xfrm>
            <a:off x="6422538" y="3110610"/>
            <a:ext cx="2088713" cy="861774"/>
          </a:xfrm>
          <a:prstGeom prst="rect">
            <a:avLst/>
          </a:prstGeom>
          <a:noFill/>
          <a:ln>
            <a:noFill/>
          </a:ln>
        </p:spPr>
        <p:txBody>
          <a:bodyPr wrap="none" lIns="0" tIns="0" rIns="0" bIns="0" anchor="t">
            <a:spAutoFit/>
          </a:bodyPr>
          <a:lstStyle/>
          <a:p>
            <a:pPr algn="ctr"/>
            <a:r>
              <a:rPr lang="et-EE" sz="2800" b="0" noProof="0" dirty="0">
                <a:solidFill>
                  <a:schemeClr val="tx1"/>
                </a:solidFill>
                <a:latin typeface="Verdana" panose="020B0604030504040204" pitchFamily="34" charset="0"/>
                <a:ea typeface="Verdana" panose="020B0604030504040204" pitchFamily="34" charset="0"/>
              </a:rPr>
              <a:t>Vara
katteallikad</a:t>
            </a:r>
          </a:p>
        </p:txBody>
      </p:sp>
      <p:sp>
        <p:nvSpPr>
          <p:cNvPr id="8" name="TextBox 7">
            <a:extLst>
              <a:ext uri="{FF2B5EF4-FFF2-40B4-BE49-F238E27FC236}">
                <a16:creationId xmlns:a16="http://schemas.microsoft.com/office/drawing/2014/main" id="{778A9CDB-BB89-6B5B-2D76-BC602CD6986C}"/>
              </a:ext>
            </a:extLst>
          </p:cNvPr>
          <p:cNvSpPr txBox="1"/>
          <p:nvPr/>
        </p:nvSpPr>
        <p:spPr>
          <a:xfrm>
            <a:off x="5307432" y="4618018"/>
            <a:ext cx="1973297" cy="430887"/>
          </a:xfrm>
          <a:prstGeom prst="rect">
            <a:avLst/>
          </a:prstGeom>
          <a:noFill/>
          <a:ln>
            <a:noFill/>
          </a:ln>
        </p:spPr>
        <p:txBody>
          <a:bodyPr wrap="none" lIns="0" tIns="0" rIns="0" bIns="0" anchor="t">
            <a:spAutoFit/>
          </a:bodyPr>
          <a:lstStyle/>
          <a:p>
            <a:pPr algn="ctr"/>
            <a:r>
              <a:rPr lang="et-EE" sz="2800" b="0" noProof="0" dirty="0">
                <a:solidFill>
                  <a:schemeClr val="tx1"/>
                </a:solidFill>
                <a:latin typeface="Verdana" panose="020B0604030504040204" pitchFamily="34" charset="0"/>
                <a:ea typeface="Verdana" panose="020B0604030504040204" pitchFamily="34" charset="0"/>
              </a:rPr>
              <a:t>Kohustised</a:t>
            </a:r>
          </a:p>
        </p:txBody>
      </p:sp>
      <p:sp>
        <p:nvSpPr>
          <p:cNvPr id="9" name="TextBox 8">
            <a:extLst>
              <a:ext uri="{FF2B5EF4-FFF2-40B4-BE49-F238E27FC236}">
                <a16:creationId xmlns:a16="http://schemas.microsoft.com/office/drawing/2014/main" id="{67D98B04-E92A-BE2D-0A67-E592A452D2ED}"/>
              </a:ext>
            </a:extLst>
          </p:cNvPr>
          <p:cNvSpPr txBox="1"/>
          <p:nvPr/>
        </p:nvSpPr>
        <p:spPr>
          <a:xfrm>
            <a:off x="7612182" y="4607752"/>
            <a:ext cx="2055051" cy="430887"/>
          </a:xfrm>
          <a:prstGeom prst="rect">
            <a:avLst/>
          </a:prstGeom>
          <a:noFill/>
          <a:ln>
            <a:noFill/>
          </a:ln>
        </p:spPr>
        <p:txBody>
          <a:bodyPr wrap="none" lIns="0" tIns="0" rIns="0" bIns="0" anchor="t">
            <a:spAutoFit/>
          </a:bodyPr>
          <a:lstStyle/>
          <a:p>
            <a:pPr algn="ctr"/>
            <a:r>
              <a:rPr lang="et-EE" sz="2800" b="0" noProof="0" dirty="0">
                <a:solidFill>
                  <a:schemeClr val="tx1"/>
                </a:solidFill>
                <a:latin typeface="Verdana" panose="020B0604030504040204" pitchFamily="34" charset="0"/>
                <a:ea typeface="Verdana" panose="020B0604030504040204" pitchFamily="34" charset="0"/>
              </a:rPr>
              <a:t>Omakapital</a:t>
            </a:r>
          </a:p>
        </p:txBody>
      </p:sp>
      <p:grpSp>
        <p:nvGrpSpPr>
          <p:cNvPr id="10" name="Group 9">
            <a:extLst>
              <a:ext uri="{FF2B5EF4-FFF2-40B4-BE49-F238E27FC236}">
                <a16:creationId xmlns:a16="http://schemas.microsoft.com/office/drawing/2014/main" id="{B732D431-E976-1E50-B2AD-1763EC5E7542}"/>
              </a:ext>
            </a:extLst>
          </p:cNvPr>
          <p:cNvGrpSpPr/>
          <p:nvPr/>
        </p:nvGrpSpPr>
        <p:grpSpPr>
          <a:xfrm>
            <a:off x="2975986" y="2618431"/>
            <a:ext cx="123825" cy="519112"/>
            <a:chOff x="2019829" y="1314450"/>
            <a:chExt cx="123825" cy="519112"/>
          </a:xfrm>
        </p:grpSpPr>
        <p:sp>
          <p:nvSpPr>
            <p:cNvPr id="11" name="Rounded Rectangle 7">
              <a:extLst>
                <a:ext uri="{FF2B5EF4-FFF2-40B4-BE49-F238E27FC236}">
                  <a16:creationId xmlns:a16="http://schemas.microsoft.com/office/drawing/2014/main" id="{C7E3F98D-2B2D-845D-4A4C-B2515EE87117}"/>
                </a:ext>
              </a:extLst>
            </p:cNvPr>
            <p:cNvSpPr/>
            <p:nvPr/>
          </p:nvSpPr>
          <p:spPr>
            <a:xfrm>
              <a:off x="2081741" y="1314450"/>
              <a:ext cx="9525" cy="514350"/>
            </a:xfrm>
            <a:custGeom>
              <a:avLst/>
              <a:gdLst/>
              <a:ahLst/>
              <a:cxnLst/>
              <a:rect l="0" t="0" r="0" b="0"/>
              <a:pathLst>
                <a:path w="9525" h="514350">
                  <a:moveTo>
                    <a:pt x="0" y="0"/>
                  </a:moveTo>
                  <a:lnTo>
                    <a:pt x="0" y="266700"/>
                  </a:lnTo>
                  <a:lnTo>
                    <a:pt x="0" y="514350"/>
                  </a:lnTo>
                </a:path>
              </a:pathLst>
            </a:custGeom>
            <a:noFill/>
            <a:ln w="14287">
              <a:solidFill>
                <a:srgbClr val="484848"/>
              </a:solidFill>
            </a:ln>
          </p:spPr>
          <p:txBody>
            <a:bodyPr rtlCol="0" anchor="ctr"/>
            <a:lstStyle/>
            <a:p>
              <a:pPr algn="ctr"/>
              <a:endParaRPr/>
            </a:p>
          </p:txBody>
        </p:sp>
        <p:sp>
          <p:nvSpPr>
            <p:cNvPr id="12" name="Rounded Rectangle 8">
              <a:extLst>
                <a:ext uri="{FF2B5EF4-FFF2-40B4-BE49-F238E27FC236}">
                  <a16:creationId xmlns:a16="http://schemas.microsoft.com/office/drawing/2014/main" id="{A8F6C138-C890-FE53-3E7C-B7276C12B70E}"/>
                </a:ext>
              </a:extLst>
            </p:cNvPr>
            <p:cNvSpPr/>
            <p:nvPr/>
          </p:nvSpPr>
          <p:spPr>
            <a:xfrm>
              <a:off x="2019829" y="1771650"/>
              <a:ext cx="123825" cy="61912"/>
            </a:xfrm>
            <a:custGeom>
              <a:avLst/>
              <a:gdLst/>
              <a:ahLst/>
              <a:cxnLst/>
              <a:rect l="0" t="0" r="0" b="0"/>
              <a:pathLst>
                <a:path w="123825" h="61912">
                  <a:moveTo>
                    <a:pt x="123825" y="0"/>
                  </a:moveTo>
                  <a:lnTo>
                    <a:pt x="61912" y="61912"/>
                  </a:lnTo>
                  <a:lnTo>
                    <a:pt x="0" y="0"/>
                  </a:lnTo>
                </a:path>
              </a:pathLst>
            </a:custGeom>
            <a:noFill/>
            <a:ln w="14287">
              <a:solidFill>
                <a:srgbClr val="484848"/>
              </a:solidFill>
            </a:ln>
          </p:spPr>
          <p:txBody>
            <a:bodyPr rtlCol="0" anchor="ctr"/>
            <a:lstStyle/>
            <a:p>
              <a:pPr algn="ctr"/>
              <a:endParaRPr/>
            </a:p>
          </p:txBody>
        </p:sp>
      </p:grpSp>
      <p:grpSp>
        <p:nvGrpSpPr>
          <p:cNvPr id="13" name="Group 12">
            <a:extLst>
              <a:ext uri="{FF2B5EF4-FFF2-40B4-BE49-F238E27FC236}">
                <a16:creationId xmlns:a16="http://schemas.microsoft.com/office/drawing/2014/main" id="{2327D972-79F2-CF15-9E93-BF72B39EE39F}"/>
              </a:ext>
            </a:extLst>
          </p:cNvPr>
          <p:cNvGrpSpPr/>
          <p:nvPr/>
        </p:nvGrpSpPr>
        <p:grpSpPr>
          <a:xfrm>
            <a:off x="7346874" y="2613669"/>
            <a:ext cx="123825" cy="519112"/>
            <a:chOff x="3410479" y="1314450"/>
            <a:chExt cx="123825" cy="519112"/>
          </a:xfrm>
        </p:grpSpPr>
        <p:sp>
          <p:nvSpPr>
            <p:cNvPr id="14" name="Rounded Rectangle 10">
              <a:extLst>
                <a:ext uri="{FF2B5EF4-FFF2-40B4-BE49-F238E27FC236}">
                  <a16:creationId xmlns:a16="http://schemas.microsoft.com/office/drawing/2014/main" id="{47435DF2-BFA0-7E10-3132-96C0D8D84BCC}"/>
                </a:ext>
              </a:extLst>
            </p:cNvPr>
            <p:cNvSpPr/>
            <p:nvPr/>
          </p:nvSpPr>
          <p:spPr>
            <a:xfrm>
              <a:off x="3472391" y="1314450"/>
              <a:ext cx="9525" cy="514350"/>
            </a:xfrm>
            <a:custGeom>
              <a:avLst/>
              <a:gdLst/>
              <a:ahLst/>
              <a:cxnLst/>
              <a:rect l="0" t="0" r="0" b="0"/>
              <a:pathLst>
                <a:path w="9525" h="514350">
                  <a:moveTo>
                    <a:pt x="0" y="0"/>
                  </a:moveTo>
                  <a:lnTo>
                    <a:pt x="0" y="266700"/>
                  </a:lnTo>
                  <a:lnTo>
                    <a:pt x="0" y="514350"/>
                  </a:lnTo>
                </a:path>
              </a:pathLst>
            </a:custGeom>
            <a:noFill/>
            <a:ln w="14287">
              <a:solidFill>
                <a:srgbClr val="484848"/>
              </a:solidFill>
            </a:ln>
          </p:spPr>
          <p:txBody>
            <a:bodyPr rtlCol="0" anchor="ctr"/>
            <a:lstStyle/>
            <a:p>
              <a:pPr algn="ctr"/>
              <a:endParaRPr/>
            </a:p>
          </p:txBody>
        </p:sp>
        <p:sp>
          <p:nvSpPr>
            <p:cNvPr id="15" name="Rounded Rectangle 11">
              <a:extLst>
                <a:ext uri="{FF2B5EF4-FFF2-40B4-BE49-F238E27FC236}">
                  <a16:creationId xmlns:a16="http://schemas.microsoft.com/office/drawing/2014/main" id="{B8273C61-D5F5-5B18-E934-643A72408158}"/>
                </a:ext>
              </a:extLst>
            </p:cNvPr>
            <p:cNvSpPr/>
            <p:nvPr/>
          </p:nvSpPr>
          <p:spPr>
            <a:xfrm>
              <a:off x="3410479" y="1771650"/>
              <a:ext cx="123825" cy="61912"/>
            </a:xfrm>
            <a:custGeom>
              <a:avLst/>
              <a:gdLst/>
              <a:ahLst/>
              <a:cxnLst/>
              <a:rect l="0" t="0" r="0" b="0"/>
              <a:pathLst>
                <a:path w="123825" h="61912">
                  <a:moveTo>
                    <a:pt x="123825" y="0"/>
                  </a:moveTo>
                  <a:lnTo>
                    <a:pt x="61912" y="61912"/>
                  </a:lnTo>
                  <a:lnTo>
                    <a:pt x="0" y="0"/>
                  </a:lnTo>
                </a:path>
              </a:pathLst>
            </a:custGeom>
            <a:noFill/>
            <a:ln w="14287">
              <a:solidFill>
                <a:srgbClr val="484848"/>
              </a:solidFill>
            </a:ln>
          </p:spPr>
          <p:txBody>
            <a:bodyPr rtlCol="0" anchor="ctr"/>
            <a:lstStyle/>
            <a:p>
              <a:pPr algn="ctr"/>
              <a:endParaRPr dirty="0"/>
            </a:p>
          </p:txBody>
        </p:sp>
      </p:grpSp>
      <p:grpSp>
        <p:nvGrpSpPr>
          <p:cNvPr id="16" name="Group 15">
            <a:extLst>
              <a:ext uri="{FF2B5EF4-FFF2-40B4-BE49-F238E27FC236}">
                <a16:creationId xmlns:a16="http://schemas.microsoft.com/office/drawing/2014/main" id="{856EFFE6-11F8-7380-28F6-308B3D5FF60B}"/>
              </a:ext>
            </a:extLst>
          </p:cNvPr>
          <p:cNvGrpSpPr/>
          <p:nvPr/>
        </p:nvGrpSpPr>
        <p:grpSpPr>
          <a:xfrm>
            <a:off x="6232169" y="4104343"/>
            <a:ext cx="785812" cy="519112"/>
            <a:chOff x="2686579" y="2419350"/>
            <a:chExt cx="785812" cy="519112"/>
          </a:xfrm>
        </p:grpSpPr>
        <p:sp>
          <p:nvSpPr>
            <p:cNvPr id="17" name="Rounded Rectangle 13">
              <a:extLst>
                <a:ext uri="{FF2B5EF4-FFF2-40B4-BE49-F238E27FC236}">
                  <a16:creationId xmlns:a16="http://schemas.microsoft.com/office/drawing/2014/main" id="{66719A60-8107-71B2-63F5-9FC5CBF0CF32}"/>
                </a:ext>
              </a:extLst>
            </p:cNvPr>
            <p:cNvSpPr/>
            <p:nvPr/>
          </p:nvSpPr>
          <p:spPr>
            <a:xfrm>
              <a:off x="2748491" y="2419350"/>
              <a:ext cx="723900" cy="514350"/>
            </a:xfrm>
            <a:custGeom>
              <a:avLst/>
              <a:gdLst/>
              <a:ahLst/>
              <a:cxnLst/>
              <a:rect l="0" t="0" r="0" b="0"/>
              <a:pathLst>
                <a:path w="723900" h="514350">
                  <a:moveTo>
                    <a:pt x="723900" y="0"/>
                  </a:moveTo>
                  <a:lnTo>
                    <a:pt x="723900" y="133350"/>
                  </a:lnTo>
                  <a:lnTo>
                    <a:pt x="723900" y="266700"/>
                  </a:lnTo>
                  <a:lnTo>
                    <a:pt x="361950" y="266700"/>
                  </a:lnTo>
                  <a:lnTo>
                    <a:pt x="0" y="266700"/>
                  </a:lnTo>
                  <a:lnTo>
                    <a:pt x="0" y="400050"/>
                  </a:lnTo>
                  <a:lnTo>
                    <a:pt x="0" y="514350"/>
                  </a:lnTo>
                </a:path>
              </a:pathLst>
            </a:custGeom>
            <a:noFill/>
            <a:ln w="14287">
              <a:solidFill>
                <a:srgbClr val="484848"/>
              </a:solidFill>
            </a:ln>
          </p:spPr>
          <p:txBody>
            <a:bodyPr rtlCol="0" anchor="ctr"/>
            <a:lstStyle/>
            <a:p>
              <a:pPr algn="ctr"/>
              <a:endParaRPr/>
            </a:p>
          </p:txBody>
        </p:sp>
        <p:sp>
          <p:nvSpPr>
            <p:cNvPr id="18" name="Rounded Rectangle 14">
              <a:extLst>
                <a:ext uri="{FF2B5EF4-FFF2-40B4-BE49-F238E27FC236}">
                  <a16:creationId xmlns:a16="http://schemas.microsoft.com/office/drawing/2014/main" id="{48BDEC09-77E3-8AB2-F494-57C9D9354039}"/>
                </a:ext>
              </a:extLst>
            </p:cNvPr>
            <p:cNvSpPr/>
            <p:nvPr/>
          </p:nvSpPr>
          <p:spPr>
            <a:xfrm>
              <a:off x="2686579" y="2876550"/>
              <a:ext cx="123825" cy="61912"/>
            </a:xfrm>
            <a:custGeom>
              <a:avLst/>
              <a:gdLst/>
              <a:ahLst/>
              <a:cxnLst/>
              <a:rect l="0" t="0" r="0" b="0"/>
              <a:pathLst>
                <a:path w="123825" h="61912">
                  <a:moveTo>
                    <a:pt x="123825" y="0"/>
                  </a:moveTo>
                  <a:lnTo>
                    <a:pt x="61912" y="61912"/>
                  </a:lnTo>
                  <a:lnTo>
                    <a:pt x="0" y="0"/>
                  </a:lnTo>
                </a:path>
              </a:pathLst>
            </a:custGeom>
            <a:noFill/>
            <a:ln w="14287">
              <a:solidFill>
                <a:srgbClr val="484848"/>
              </a:solidFill>
            </a:ln>
          </p:spPr>
          <p:txBody>
            <a:bodyPr rtlCol="0" anchor="ctr"/>
            <a:lstStyle/>
            <a:p>
              <a:pPr algn="ctr"/>
              <a:endParaRPr/>
            </a:p>
          </p:txBody>
        </p:sp>
      </p:grpSp>
      <p:grpSp>
        <p:nvGrpSpPr>
          <p:cNvPr id="19" name="Group 18">
            <a:extLst>
              <a:ext uri="{FF2B5EF4-FFF2-40B4-BE49-F238E27FC236}">
                <a16:creationId xmlns:a16="http://schemas.microsoft.com/office/drawing/2014/main" id="{EDDE9D98-EF41-0914-2636-29297FAE3009}"/>
              </a:ext>
            </a:extLst>
          </p:cNvPr>
          <p:cNvGrpSpPr/>
          <p:nvPr/>
        </p:nvGrpSpPr>
        <p:grpSpPr>
          <a:xfrm>
            <a:off x="7972958" y="4098906"/>
            <a:ext cx="728663" cy="519112"/>
            <a:chOff x="3472391" y="2419350"/>
            <a:chExt cx="728663" cy="519112"/>
          </a:xfrm>
        </p:grpSpPr>
        <p:sp>
          <p:nvSpPr>
            <p:cNvPr id="20" name="Rounded Rectangle 16">
              <a:extLst>
                <a:ext uri="{FF2B5EF4-FFF2-40B4-BE49-F238E27FC236}">
                  <a16:creationId xmlns:a16="http://schemas.microsoft.com/office/drawing/2014/main" id="{7B204332-E858-0607-296F-BBF499410811}"/>
                </a:ext>
              </a:extLst>
            </p:cNvPr>
            <p:cNvSpPr/>
            <p:nvPr/>
          </p:nvSpPr>
          <p:spPr>
            <a:xfrm>
              <a:off x="3472391" y="2419350"/>
              <a:ext cx="666750" cy="514350"/>
            </a:xfrm>
            <a:custGeom>
              <a:avLst/>
              <a:gdLst/>
              <a:ahLst/>
              <a:cxnLst/>
              <a:rect l="0" t="0" r="0" b="0"/>
              <a:pathLst>
                <a:path w="666750" h="514350">
                  <a:moveTo>
                    <a:pt x="666750" y="514350"/>
                  </a:moveTo>
                  <a:lnTo>
                    <a:pt x="666750" y="400050"/>
                  </a:lnTo>
                  <a:lnTo>
                    <a:pt x="666750" y="266700"/>
                  </a:lnTo>
                  <a:lnTo>
                    <a:pt x="333375" y="266700"/>
                  </a:lnTo>
                  <a:lnTo>
                    <a:pt x="0" y="266700"/>
                  </a:lnTo>
                  <a:lnTo>
                    <a:pt x="0" y="133350"/>
                  </a:lnTo>
                  <a:lnTo>
                    <a:pt x="0" y="0"/>
                  </a:lnTo>
                </a:path>
              </a:pathLst>
            </a:custGeom>
            <a:noFill/>
            <a:ln w="14287">
              <a:solidFill>
                <a:srgbClr val="484848"/>
              </a:solidFill>
            </a:ln>
          </p:spPr>
          <p:txBody>
            <a:bodyPr rtlCol="0" anchor="ctr"/>
            <a:lstStyle/>
            <a:p>
              <a:pPr algn="ctr"/>
              <a:endParaRPr dirty="0"/>
            </a:p>
          </p:txBody>
        </p:sp>
        <p:sp>
          <p:nvSpPr>
            <p:cNvPr id="21" name="Rounded Rectangle 17">
              <a:extLst>
                <a:ext uri="{FF2B5EF4-FFF2-40B4-BE49-F238E27FC236}">
                  <a16:creationId xmlns:a16="http://schemas.microsoft.com/office/drawing/2014/main" id="{F1AA973E-5539-9D3D-C59E-57ACEA560C61}"/>
                </a:ext>
              </a:extLst>
            </p:cNvPr>
            <p:cNvSpPr/>
            <p:nvPr/>
          </p:nvSpPr>
          <p:spPr>
            <a:xfrm>
              <a:off x="4077229" y="2876550"/>
              <a:ext cx="123825" cy="61912"/>
            </a:xfrm>
            <a:custGeom>
              <a:avLst/>
              <a:gdLst/>
              <a:ahLst/>
              <a:cxnLst/>
              <a:rect l="0" t="0" r="0" b="0"/>
              <a:pathLst>
                <a:path w="123825" h="61912">
                  <a:moveTo>
                    <a:pt x="123825" y="0"/>
                  </a:moveTo>
                  <a:lnTo>
                    <a:pt x="61912" y="61912"/>
                  </a:lnTo>
                  <a:lnTo>
                    <a:pt x="0" y="0"/>
                  </a:lnTo>
                </a:path>
              </a:pathLst>
            </a:custGeom>
            <a:noFill/>
            <a:ln w="14287">
              <a:solidFill>
                <a:srgbClr val="484848"/>
              </a:solidFill>
            </a:ln>
          </p:spPr>
          <p:txBody>
            <a:bodyPr rtlCol="0" anchor="ctr"/>
            <a:lstStyle/>
            <a:p>
              <a:pPr algn="ctr"/>
              <a:endParaRPr/>
            </a:p>
          </p:txBody>
        </p:sp>
      </p:grpSp>
    </p:spTree>
    <p:extLst>
      <p:ext uri="{BB962C8B-B14F-4D97-AF65-F5344CB8AC3E}">
        <p14:creationId xmlns:p14="http://schemas.microsoft.com/office/powerpoint/2010/main" val="2417385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193A7-0FF5-7DAC-6D83-EF6E4A9F133B}"/>
              </a:ext>
            </a:extLst>
          </p:cNvPr>
          <p:cNvSpPr>
            <a:spLocks noGrp="1"/>
          </p:cNvSpPr>
          <p:nvPr>
            <p:ph type="title"/>
          </p:nvPr>
        </p:nvSpPr>
        <p:spPr>
          <a:xfrm>
            <a:off x="4764024" y="274638"/>
            <a:ext cx="6818376" cy="634082"/>
          </a:xfrm>
        </p:spPr>
        <p:txBody>
          <a:bodyPr/>
          <a:lstStyle/>
          <a:p>
            <a:r>
              <a:rPr lang="et-EE" sz="3600" b="1" dirty="0"/>
              <a:t>Majandusarvestus</a:t>
            </a:r>
          </a:p>
        </p:txBody>
      </p:sp>
      <p:sp>
        <p:nvSpPr>
          <p:cNvPr id="3" name="Text Placeholder 2">
            <a:extLst>
              <a:ext uri="{FF2B5EF4-FFF2-40B4-BE49-F238E27FC236}">
                <a16:creationId xmlns:a16="http://schemas.microsoft.com/office/drawing/2014/main" id="{78C013BA-3EB8-6D4B-90B0-20FB9525930E}"/>
              </a:ext>
            </a:extLst>
          </p:cNvPr>
          <p:cNvSpPr>
            <a:spLocks noGrp="1"/>
          </p:cNvSpPr>
          <p:nvPr>
            <p:ph type="body" idx="1"/>
          </p:nvPr>
        </p:nvSpPr>
        <p:spPr>
          <a:xfrm>
            <a:off x="609600" y="1673424"/>
            <a:ext cx="10972800" cy="4005000"/>
          </a:xfrm>
        </p:spPr>
        <p:txBody>
          <a:bodyPr/>
          <a:lstStyle/>
          <a:p>
            <a:pPr marL="50800" indent="0">
              <a:buNone/>
            </a:pPr>
            <a:r>
              <a:rPr lang="et-EE" altLang="en-US" dirty="0"/>
              <a:t>Arenenud turumajanduse tingimustes tuleb eristada mõisteid </a:t>
            </a:r>
            <a:r>
              <a:rPr lang="et-EE" altLang="en-US" b="1" dirty="0"/>
              <a:t>majandusarvestus ja raamatupidamine.</a:t>
            </a:r>
          </a:p>
          <a:p>
            <a:pPr marL="50800" indent="0">
              <a:buNone/>
            </a:pPr>
            <a:endParaRPr lang="et-EE" altLang="en-US" dirty="0"/>
          </a:p>
          <a:p>
            <a:pPr marL="50800" indent="0">
              <a:buNone/>
            </a:pPr>
            <a:r>
              <a:rPr lang="et-EE" altLang="en-US" dirty="0"/>
              <a:t>Majandusarvestus kui süsteem hõlmab endas ka raamatupidamist ehk kaasaegse nimetusega </a:t>
            </a:r>
            <a:r>
              <a:rPr lang="et-EE" altLang="en-US" b="1" dirty="0" err="1"/>
              <a:t>finantsraamatupidmist</a:t>
            </a:r>
            <a:r>
              <a:rPr lang="et-EE" altLang="en-US" b="1" dirty="0"/>
              <a:t>/finantsarvestust.</a:t>
            </a:r>
          </a:p>
          <a:p>
            <a:endParaRPr lang="et-EE" altLang="en-US" dirty="0"/>
          </a:p>
          <a:p>
            <a:pPr marL="50800" indent="0">
              <a:buNone/>
            </a:pPr>
            <a:endParaRPr lang="et-EE" dirty="0"/>
          </a:p>
        </p:txBody>
      </p:sp>
    </p:spTree>
    <p:extLst>
      <p:ext uri="{BB962C8B-B14F-4D97-AF65-F5344CB8AC3E}">
        <p14:creationId xmlns:p14="http://schemas.microsoft.com/office/powerpoint/2010/main" val="5594556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38230-AEBE-2954-16D5-D467AAB22883}"/>
              </a:ext>
            </a:extLst>
          </p:cNvPr>
          <p:cNvSpPr>
            <a:spLocks noGrp="1"/>
          </p:cNvSpPr>
          <p:nvPr>
            <p:ph type="title"/>
          </p:nvPr>
        </p:nvSpPr>
        <p:spPr/>
        <p:txBody>
          <a:bodyPr/>
          <a:lstStyle/>
          <a:p>
            <a:r>
              <a:rPr lang="et-EE" altLang="en-US" sz="3600" b="1" dirty="0">
                <a:cs typeface="Times New Roman" panose="02020603050405020304" pitchFamily="18" charset="0"/>
              </a:rPr>
              <a:t>Bilansi elemendid</a:t>
            </a:r>
            <a:endParaRPr lang="et-EE" sz="3600" b="1" dirty="0"/>
          </a:p>
        </p:txBody>
      </p:sp>
      <p:sp>
        <p:nvSpPr>
          <p:cNvPr id="3" name="Text Placeholder 2">
            <a:extLst>
              <a:ext uri="{FF2B5EF4-FFF2-40B4-BE49-F238E27FC236}">
                <a16:creationId xmlns:a16="http://schemas.microsoft.com/office/drawing/2014/main" id="{839FE05B-5607-B331-6191-F318BEDF0BC0}"/>
              </a:ext>
            </a:extLst>
          </p:cNvPr>
          <p:cNvSpPr>
            <a:spLocks noGrp="1"/>
          </p:cNvSpPr>
          <p:nvPr>
            <p:ph type="body" idx="1"/>
          </p:nvPr>
        </p:nvSpPr>
        <p:spPr>
          <a:xfrm>
            <a:off x="972152" y="1549666"/>
            <a:ext cx="10610248" cy="4759653"/>
          </a:xfrm>
        </p:spPr>
        <p:txBody>
          <a:bodyPr/>
          <a:lstStyle/>
          <a:p>
            <a:pPr marL="50800" indent="0">
              <a:buNone/>
            </a:pPr>
            <a:r>
              <a:rPr lang="et-EE" altLang="en-US" b="1" dirty="0"/>
              <a:t>Vara </a:t>
            </a:r>
            <a:r>
              <a:rPr lang="et-EE" altLang="en-US" dirty="0"/>
              <a:t>on raamatupidamiskohustuslase valitseva mõju all olev ressurss (asi või õigus), mis </a:t>
            </a:r>
          </a:p>
          <a:p>
            <a:pPr>
              <a:buFont typeface="Arial" panose="020B0604020202020204" pitchFamily="34" charset="0"/>
              <a:buChar char="•"/>
            </a:pPr>
            <a:r>
              <a:rPr lang="et-EE" altLang="en-US" dirty="0"/>
              <a:t>on tekkinud minevikusündmuste tagajärjel ning</a:t>
            </a:r>
          </a:p>
          <a:p>
            <a:pPr>
              <a:buFont typeface="Arial" panose="020B0604020202020204" pitchFamily="34" charset="0"/>
              <a:buChar char="•"/>
            </a:pPr>
            <a:r>
              <a:rPr lang="et-EE" altLang="en-US" dirty="0"/>
              <a:t>mis eeldatavalt toob  tulevikus majanduslikku kasu.</a:t>
            </a:r>
          </a:p>
          <a:p>
            <a:pPr marL="50800" indent="0">
              <a:buNone/>
            </a:pPr>
            <a:endParaRPr lang="et-EE" altLang="en-US" dirty="0"/>
          </a:p>
          <a:p>
            <a:pPr marL="50800" indent="0">
              <a:buNone/>
            </a:pPr>
            <a:r>
              <a:rPr lang="et-EE" altLang="en-US" dirty="0"/>
              <a:t>Vara jaguneb </a:t>
            </a:r>
            <a:r>
              <a:rPr lang="et-EE" altLang="en-US" b="1" dirty="0"/>
              <a:t>põhi- ja käibevaraks </a:t>
            </a:r>
            <a:r>
              <a:rPr lang="et-EE" altLang="en-US" dirty="0"/>
              <a:t>kasutusea ja soetusmaksumuse alusel.</a:t>
            </a:r>
          </a:p>
          <a:p>
            <a:pPr marL="50800" indent="0">
              <a:buNone/>
            </a:pPr>
            <a:endParaRPr lang="et-EE" dirty="0"/>
          </a:p>
        </p:txBody>
      </p:sp>
    </p:spTree>
    <p:extLst>
      <p:ext uri="{BB962C8B-B14F-4D97-AF65-F5344CB8AC3E}">
        <p14:creationId xmlns:p14="http://schemas.microsoft.com/office/powerpoint/2010/main" val="116001266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DFD5A-D57A-1C1F-7971-59D672924B7E}"/>
              </a:ext>
            </a:extLst>
          </p:cNvPr>
          <p:cNvSpPr>
            <a:spLocks noGrp="1"/>
          </p:cNvSpPr>
          <p:nvPr>
            <p:ph type="title"/>
          </p:nvPr>
        </p:nvSpPr>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cs typeface="Times New Roman" panose="02020603050405020304" pitchFamily="18" charset="0"/>
                <a:sym typeface="Verdana"/>
              </a:rPr>
              <a:t>Bilansi elemendid</a:t>
            </a:r>
            <a:endParaRPr lang="et-EE" dirty="0"/>
          </a:p>
        </p:txBody>
      </p:sp>
      <p:sp>
        <p:nvSpPr>
          <p:cNvPr id="3" name="Text Placeholder 2">
            <a:extLst>
              <a:ext uri="{FF2B5EF4-FFF2-40B4-BE49-F238E27FC236}">
                <a16:creationId xmlns:a16="http://schemas.microsoft.com/office/drawing/2014/main" id="{DE458D83-B8B3-0F80-0443-BD59FEC62908}"/>
              </a:ext>
            </a:extLst>
          </p:cNvPr>
          <p:cNvSpPr>
            <a:spLocks noGrp="1"/>
          </p:cNvSpPr>
          <p:nvPr>
            <p:ph type="body" idx="1"/>
          </p:nvPr>
        </p:nvSpPr>
        <p:spPr/>
        <p:txBody>
          <a:bodyPr/>
          <a:lstStyle/>
          <a:p>
            <a:pPr marL="50800" indent="0">
              <a:buNone/>
            </a:pPr>
            <a:r>
              <a:rPr lang="et-EE" altLang="en-US" b="1" dirty="0"/>
              <a:t>Kohustis </a:t>
            </a:r>
            <a:r>
              <a:rPr lang="et-EE" altLang="en-US" dirty="0"/>
              <a:t>on raamatupidamiskohustuslase eksisteeriv kohustus (võlg), mis</a:t>
            </a:r>
          </a:p>
          <a:p>
            <a:pPr>
              <a:buFont typeface="Arial" panose="020B0604020202020204" pitchFamily="34" charset="0"/>
              <a:buChar char="•"/>
            </a:pPr>
            <a:r>
              <a:rPr lang="et-EE" altLang="en-US" dirty="0"/>
              <a:t>tuleneb mineviku sündmustest ja </a:t>
            </a:r>
          </a:p>
          <a:p>
            <a:pPr>
              <a:buFont typeface="Arial" panose="020B0604020202020204" pitchFamily="34" charset="0"/>
              <a:buChar char="•"/>
            </a:pPr>
            <a:r>
              <a:rPr lang="et-EE" altLang="en-US" dirty="0"/>
              <a:t>millest vabanemine eeldatavalt vähendab majanduslikult  kasulikke ressursse.</a:t>
            </a:r>
          </a:p>
          <a:p>
            <a:pPr marL="50800" indent="0">
              <a:buNone/>
            </a:pPr>
            <a:r>
              <a:rPr lang="et-EE" altLang="en-US" dirty="0"/>
              <a:t>Kohustised jagunevad </a:t>
            </a:r>
            <a:r>
              <a:rPr lang="et-EE" altLang="en-US" b="1" dirty="0"/>
              <a:t>lühi- ja pikaajalisteks. </a:t>
            </a:r>
            <a:r>
              <a:rPr lang="et-EE" altLang="en-US" dirty="0"/>
              <a:t>Pikaajalisteks loetakse kohustisi, mille maksetähtaeg on üle ühe aasta. </a:t>
            </a:r>
          </a:p>
          <a:p>
            <a:pPr marL="50800" indent="0">
              <a:buNone/>
            </a:pPr>
            <a:r>
              <a:rPr lang="et-EE" altLang="en-US" dirty="0"/>
              <a:t>Kõik muud kohustised on lühiajalised.</a:t>
            </a:r>
          </a:p>
          <a:p>
            <a:pPr marL="50800" indent="0">
              <a:buNone/>
            </a:pPr>
            <a:endParaRPr lang="et-EE" dirty="0"/>
          </a:p>
        </p:txBody>
      </p:sp>
    </p:spTree>
    <p:extLst>
      <p:ext uri="{BB962C8B-B14F-4D97-AF65-F5344CB8AC3E}">
        <p14:creationId xmlns:p14="http://schemas.microsoft.com/office/powerpoint/2010/main" val="9829519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831A0-6134-141E-23D4-6DFA3AA284E0}"/>
              </a:ext>
            </a:extLst>
          </p:cNvPr>
          <p:cNvSpPr>
            <a:spLocks noGrp="1"/>
          </p:cNvSpPr>
          <p:nvPr>
            <p:ph type="title"/>
          </p:nvPr>
        </p:nvSpPr>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cs typeface="Times New Roman" panose="02020603050405020304" pitchFamily="18" charset="0"/>
                <a:sym typeface="Verdana"/>
              </a:rPr>
              <a:t>Bilansi elemendid</a:t>
            </a:r>
            <a:endParaRPr lang="et-EE" dirty="0"/>
          </a:p>
        </p:txBody>
      </p:sp>
      <p:sp>
        <p:nvSpPr>
          <p:cNvPr id="3" name="Text Placeholder 2">
            <a:extLst>
              <a:ext uri="{FF2B5EF4-FFF2-40B4-BE49-F238E27FC236}">
                <a16:creationId xmlns:a16="http://schemas.microsoft.com/office/drawing/2014/main" id="{F26AA6CB-3961-C6FE-847F-981A405A83AA}"/>
              </a:ext>
            </a:extLst>
          </p:cNvPr>
          <p:cNvSpPr>
            <a:spLocks noGrp="1"/>
          </p:cNvSpPr>
          <p:nvPr>
            <p:ph type="body" idx="1"/>
          </p:nvPr>
        </p:nvSpPr>
        <p:spPr>
          <a:xfrm>
            <a:off x="962526" y="1520792"/>
            <a:ext cx="10619874" cy="4788528"/>
          </a:xfrm>
        </p:spPr>
        <p:txBody>
          <a:bodyPr/>
          <a:lstStyle/>
          <a:p>
            <a:pPr marL="50800" indent="0">
              <a:buNone/>
            </a:pPr>
            <a:r>
              <a:rPr lang="et-EE" altLang="en-US" b="1" dirty="0"/>
              <a:t>Omakapital (netovara)</a:t>
            </a:r>
            <a:r>
              <a:rPr lang="et-EE" altLang="en-US" dirty="0"/>
              <a:t> on jääkosalus raamatupidamiskohustuslase varadest pärast tema kõigi kohustiste mahaarvamist ehk varade ja kohustiste vahe.</a:t>
            </a:r>
          </a:p>
          <a:p>
            <a:pPr marL="50800" indent="0">
              <a:buNone/>
            </a:pPr>
            <a:endParaRPr lang="et-EE" altLang="en-US" dirty="0"/>
          </a:p>
          <a:p>
            <a:pPr marL="50800" indent="0">
              <a:buNone/>
            </a:pPr>
            <a:r>
              <a:rPr lang="et-EE" altLang="en-US" dirty="0"/>
              <a:t>Ettevõtte asutamisel võrdub omakapital omanike poolt sissemakstud kapitaliga.</a:t>
            </a:r>
          </a:p>
          <a:p>
            <a:pPr marL="50800" indent="0">
              <a:buNone/>
            </a:pPr>
            <a:endParaRPr lang="et-EE" dirty="0"/>
          </a:p>
        </p:txBody>
      </p:sp>
    </p:spTree>
    <p:extLst>
      <p:ext uri="{BB962C8B-B14F-4D97-AF65-F5344CB8AC3E}">
        <p14:creationId xmlns:p14="http://schemas.microsoft.com/office/powerpoint/2010/main" val="194309254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C6584-C255-2056-DC78-6BB5FB02D6F9}"/>
              </a:ext>
            </a:extLst>
          </p:cNvPr>
          <p:cNvSpPr>
            <a:spLocks noGrp="1"/>
          </p:cNvSpPr>
          <p:nvPr>
            <p:ph type="title"/>
          </p:nvPr>
        </p:nvSpPr>
        <p:spPr/>
        <p:txBody>
          <a:bodyPr/>
          <a:lstStyle/>
          <a:p>
            <a:r>
              <a:rPr lang="et-EE" altLang="en-US" sz="3600" b="1" dirty="0">
                <a:cs typeface="Times New Roman" panose="02020603050405020304" pitchFamily="18" charset="0"/>
              </a:rPr>
              <a:t>Bilans</a:t>
            </a:r>
            <a:r>
              <a:rPr lang="et-EE" altLang="en-US" sz="3600" b="1" dirty="0"/>
              <a:t>i valem</a:t>
            </a:r>
            <a:endParaRPr lang="et-EE" sz="3600" b="1" dirty="0"/>
          </a:p>
        </p:txBody>
      </p:sp>
      <p:sp>
        <p:nvSpPr>
          <p:cNvPr id="3" name="Text Placeholder 2">
            <a:extLst>
              <a:ext uri="{FF2B5EF4-FFF2-40B4-BE49-F238E27FC236}">
                <a16:creationId xmlns:a16="http://schemas.microsoft.com/office/drawing/2014/main" id="{579FC6AD-E5BF-EE50-6989-95E73C7252A8}"/>
              </a:ext>
            </a:extLst>
          </p:cNvPr>
          <p:cNvSpPr>
            <a:spLocks noGrp="1"/>
          </p:cNvSpPr>
          <p:nvPr>
            <p:ph type="body" idx="1"/>
          </p:nvPr>
        </p:nvSpPr>
        <p:spPr>
          <a:xfrm>
            <a:off x="952900" y="1472664"/>
            <a:ext cx="10629499" cy="4836655"/>
          </a:xfrm>
        </p:spPr>
        <p:txBody>
          <a:bodyPr/>
          <a:lstStyle/>
          <a:p>
            <a:pPr algn="just" eaLnBrk="1" hangingPunct="1">
              <a:buFont typeface="Wingdings" panose="05000000000000000000" pitchFamily="2" charset="2"/>
              <a:buNone/>
            </a:pPr>
            <a:r>
              <a:rPr lang="et-EE" altLang="en-US" dirty="0">
                <a:latin typeface="Verdana" panose="020B0604030504040204" pitchFamily="34" charset="0"/>
                <a:ea typeface="Verdana" panose="020B0604030504040204" pitchFamily="34" charset="0"/>
              </a:rPr>
              <a:t>Aktiva ja passiva kokkuvõtted peavad alati võrduma</a:t>
            </a:r>
          </a:p>
          <a:p>
            <a:pPr marL="50800" indent="0" algn="just" eaLnBrk="1" hangingPunct="1">
              <a:buNone/>
            </a:pPr>
            <a:endParaRPr lang="et-EE" altLang="en-US" b="1" dirty="0">
              <a:latin typeface="Verdana" panose="020B0604030504040204" pitchFamily="34" charset="0"/>
              <a:ea typeface="Verdana" panose="020B0604030504040204" pitchFamily="34" charset="0"/>
            </a:endParaRPr>
          </a:p>
          <a:p>
            <a:pPr marL="50800" indent="0" algn="just" eaLnBrk="1" hangingPunct="1">
              <a:buNone/>
            </a:pPr>
            <a:r>
              <a:rPr lang="et-EE" altLang="en-US" b="1" dirty="0">
                <a:latin typeface="Verdana" panose="020B0604030504040204" pitchFamily="34" charset="0"/>
                <a:ea typeface="Verdana" panose="020B0604030504040204" pitchFamily="34" charset="0"/>
              </a:rPr>
              <a:t>AKTIVA = PASSIVA</a:t>
            </a:r>
          </a:p>
          <a:p>
            <a:pPr marL="50800" indent="0" algn="just" eaLnBrk="1" hangingPunct="1">
              <a:buNone/>
            </a:pPr>
            <a:r>
              <a:rPr lang="et-EE" altLang="en-US" b="1" dirty="0">
                <a:latin typeface="Verdana" panose="020B0604030504040204" pitchFamily="34" charset="0"/>
                <a:ea typeface="Verdana" panose="020B0604030504040204" pitchFamily="34" charset="0"/>
              </a:rPr>
              <a:t>vara = kohustised + omakapital</a:t>
            </a:r>
            <a:r>
              <a:rPr lang="et-EE" altLang="en-US" b="1" dirty="0">
                <a:latin typeface="Verdana" panose="020B0604030504040204" pitchFamily="34" charset="0"/>
                <a:ea typeface="Verdana" panose="020B0604030504040204" pitchFamily="34" charset="0"/>
                <a:cs typeface="Times New Roman" panose="02020603050405020304" pitchFamily="18" charset="0"/>
              </a:rPr>
              <a:t> </a:t>
            </a:r>
          </a:p>
          <a:p>
            <a:pPr marL="50800" indent="0" algn="just" eaLnBrk="1" hangingPunct="1">
              <a:buNone/>
            </a:pPr>
            <a:r>
              <a:rPr lang="et-EE" altLang="en-US" b="1" dirty="0">
                <a:latin typeface="Verdana" panose="020B0604030504040204" pitchFamily="34" charset="0"/>
                <a:ea typeface="Verdana" panose="020B0604030504040204" pitchFamily="34" charset="0"/>
                <a:cs typeface="Times New Roman" panose="02020603050405020304" pitchFamily="18" charset="0"/>
              </a:rPr>
              <a:t>ressursid = ressursside allikad</a:t>
            </a:r>
            <a:endParaRPr lang="et-EE" altLang="en-US" dirty="0">
              <a:latin typeface="Verdana" panose="020B0604030504040204" pitchFamily="34" charset="0"/>
              <a:ea typeface="Verdana" panose="020B0604030504040204" pitchFamily="34" charset="0"/>
            </a:endParaRPr>
          </a:p>
          <a:p>
            <a:pPr marL="50800" indent="0" algn="just" eaLnBrk="1" hangingPunct="1">
              <a:buNone/>
            </a:pPr>
            <a:r>
              <a:rPr lang="et-EE" altLang="en-US" b="1" dirty="0">
                <a:latin typeface="Verdana" panose="020B0604030504040204" pitchFamily="34" charset="0"/>
                <a:ea typeface="Verdana" panose="020B0604030504040204" pitchFamily="34" charset="0"/>
              </a:rPr>
              <a:t>omakapital = vara – kohustised </a:t>
            </a:r>
          </a:p>
          <a:p>
            <a:pPr algn="just" eaLnBrk="1" hangingPunct="1">
              <a:buFont typeface="Wingdings" panose="05000000000000000000" pitchFamily="2" charset="2"/>
              <a:buNone/>
            </a:pPr>
            <a:endParaRPr lang="et-EE" altLang="en-US" dirty="0">
              <a:latin typeface="Verdana" panose="020B0604030504040204" pitchFamily="34" charset="0"/>
              <a:ea typeface="Verdana" panose="020B0604030504040204" pitchFamily="34" charset="0"/>
            </a:endParaRPr>
          </a:p>
          <a:p>
            <a:pPr algn="just" eaLnBrk="1" hangingPunct="1">
              <a:buFont typeface="Wingdings" panose="05000000000000000000" pitchFamily="2" charset="2"/>
              <a:buNone/>
            </a:pPr>
            <a:r>
              <a:rPr lang="et-EE" altLang="en-US" dirty="0">
                <a:latin typeface="Verdana" panose="020B0604030504040204" pitchFamily="34" charset="0"/>
                <a:ea typeface="Verdana" panose="020B0604030504040204" pitchFamily="34" charset="0"/>
              </a:rPr>
              <a:t>Bilansi põhivõrrand on kahekordse kirjendamise aluseks.</a:t>
            </a:r>
          </a:p>
          <a:p>
            <a:pPr marL="50800" indent="0">
              <a:buNone/>
            </a:pPr>
            <a:endParaRPr lang="et-EE" dirty="0"/>
          </a:p>
        </p:txBody>
      </p:sp>
    </p:spTree>
    <p:extLst>
      <p:ext uri="{BB962C8B-B14F-4D97-AF65-F5344CB8AC3E}">
        <p14:creationId xmlns:p14="http://schemas.microsoft.com/office/powerpoint/2010/main" val="13597586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6626D-1221-EE64-DB5C-1EBE486E236F}"/>
              </a:ext>
            </a:extLst>
          </p:cNvPr>
          <p:cNvSpPr>
            <a:spLocks noGrp="1"/>
          </p:cNvSpPr>
          <p:nvPr>
            <p:ph type="title"/>
          </p:nvPr>
        </p:nvSpPr>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cs typeface="Times New Roman" panose="02020603050405020304" pitchFamily="18" charset="0"/>
                <a:sym typeface="Verdana"/>
              </a:rPr>
              <a:t>Bilans</a:t>
            </a:r>
            <a:r>
              <a:rPr kumimoji="0" lang="et-EE" altLang="en-US" sz="3600" b="1" i="0" u="none" strike="noStrike" kern="0" cap="none" spc="0" normalizeH="0" baseline="0" noProof="0" dirty="0">
                <a:ln>
                  <a:noFill/>
                </a:ln>
                <a:solidFill>
                  <a:srgbClr val="000000"/>
                </a:solidFill>
                <a:effectLst/>
                <a:uLnTx/>
                <a:uFillTx/>
                <a:latin typeface="Verdana"/>
                <a:ea typeface="Verdana"/>
                <a:sym typeface="Verdana"/>
              </a:rPr>
              <a:t>i valem</a:t>
            </a:r>
            <a:endParaRPr lang="et-EE" dirty="0"/>
          </a:p>
        </p:txBody>
      </p:sp>
      <p:sp>
        <p:nvSpPr>
          <p:cNvPr id="3" name="Text Placeholder 2">
            <a:extLst>
              <a:ext uri="{FF2B5EF4-FFF2-40B4-BE49-F238E27FC236}">
                <a16:creationId xmlns:a16="http://schemas.microsoft.com/office/drawing/2014/main" id="{8769B1BA-7DBA-A4B9-205F-6D1B9F704CD8}"/>
              </a:ext>
            </a:extLst>
          </p:cNvPr>
          <p:cNvSpPr>
            <a:spLocks noGrp="1"/>
          </p:cNvSpPr>
          <p:nvPr>
            <p:ph type="body" idx="1"/>
          </p:nvPr>
        </p:nvSpPr>
        <p:spPr>
          <a:xfrm>
            <a:off x="770020" y="1212782"/>
            <a:ext cx="10812379" cy="5096537"/>
          </a:xfrm>
        </p:spPr>
        <p:txBody>
          <a:bodyPr/>
          <a:lstStyle/>
          <a:p>
            <a:pPr marL="50800" indent="0">
              <a:buNone/>
            </a:pPr>
            <a:r>
              <a:rPr lang="et-EE" altLang="en-US" dirty="0"/>
              <a:t>Teades aga, et peale vara, kohustiste ja omakapitali on firmal ka tulud ja kulud, saame veelgi eeltoodud põhivõrrandit laiendada.</a:t>
            </a:r>
          </a:p>
          <a:p>
            <a:pPr>
              <a:buFont typeface="Wingdings" panose="05000000000000000000" pitchFamily="2" charset="2"/>
              <a:buNone/>
            </a:pPr>
            <a:r>
              <a:rPr lang="et-EE" altLang="en-US" dirty="0"/>
              <a:t>Laiendatud bilansivõrrand e proovibilanss:</a:t>
            </a:r>
          </a:p>
          <a:p>
            <a:r>
              <a:rPr lang="et-EE" altLang="en-US" b="1" dirty="0"/>
              <a:t>V  +  KU  =  K  +  OK  +  TU </a:t>
            </a:r>
            <a:endParaRPr lang="et-EE" altLang="en-US" dirty="0"/>
          </a:p>
          <a:p>
            <a:r>
              <a:rPr lang="et-EE" altLang="en-US" dirty="0"/>
              <a:t>V – varad</a:t>
            </a:r>
          </a:p>
          <a:p>
            <a:r>
              <a:rPr lang="et-EE" altLang="en-US" dirty="0"/>
              <a:t>K - kohustised</a:t>
            </a:r>
          </a:p>
          <a:p>
            <a:r>
              <a:rPr lang="et-EE" altLang="en-US" dirty="0"/>
              <a:t>TU  -  tulud</a:t>
            </a:r>
          </a:p>
          <a:p>
            <a:r>
              <a:rPr lang="et-EE" altLang="en-US" dirty="0"/>
              <a:t>KU  -  kulud (väljaminekud)</a:t>
            </a:r>
          </a:p>
          <a:p>
            <a:r>
              <a:rPr lang="et-EE" altLang="en-US" dirty="0"/>
              <a:t>OK  - omakapital aruandeperioodi (aasta) algul</a:t>
            </a:r>
          </a:p>
          <a:p>
            <a:pPr marL="50800" indent="0">
              <a:buNone/>
            </a:pPr>
            <a:endParaRPr lang="et-EE" dirty="0"/>
          </a:p>
        </p:txBody>
      </p:sp>
    </p:spTree>
    <p:extLst>
      <p:ext uri="{BB962C8B-B14F-4D97-AF65-F5344CB8AC3E}">
        <p14:creationId xmlns:p14="http://schemas.microsoft.com/office/powerpoint/2010/main" val="272069727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16473-278B-4C69-2026-9B23AE4E8B6B}"/>
              </a:ext>
            </a:extLst>
          </p:cNvPr>
          <p:cNvSpPr>
            <a:spLocks noGrp="1"/>
          </p:cNvSpPr>
          <p:nvPr>
            <p:ph type="title"/>
          </p:nvPr>
        </p:nvSpPr>
        <p:spPr/>
        <p:txBody>
          <a:bodyPr/>
          <a:lstStyle/>
          <a:p>
            <a:r>
              <a:rPr lang="et-EE" altLang="en-US" sz="3600" b="1" dirty="0"/>
              <a:t>Bilansikirjed</a:t>
            </a:r>
            <a:endParaRPr lang="et-EE" sz="3600" b="1" dirty="0"/>
          </a:p>
        </p:txBody>
      </p:sp>
      <p:sp>
        <p:nvSpPr>
          <p:cNvPr id="3" name="Text Placeholder 2">
            <a:extLst>
              <a:ext uri="{FF2B5EF4-FFF2-40B4-BE49-F238E27FC236}">
                <a16:creationId xmlns:a16="http://schemas.microsoft.com/office/drawing/2014/main" id="{FBBEC0BC-A7E0-8725-C59A-D0517EE60BF3}"/>
              </a:ext>
            </a:extLst>
          </p:cNvPr>
          <p:cNvSpPr>
            <a:spLocks noGrp="1"/>
          </p:cNvSpPr>
          <p:nvPr>
            <p:ph type="body" idx="1"/>
          </p:nvPr>
        </p:nvSpPr>
        <p:spPr>
          <a:xfrm>
            <a:off x="1126155" y="1222090"/>
            <a:ext cx="10366409" cy="5361272"/>
          </a:xfrm>
        </p:spPr>
        <p:txBody>
          <a:bodyPr/>
          <a:lstStyle/>
          <a:p>
            <a:pPr marL="50800" indent="0" algn="just" eaLnBrk="1" hangingPunct="1">
              <a:lnSpc>
                <a:spcPct val="90000"/>
              </a:lnSpc>
              <a:buNone/>
            </a:pPr>
            <a:r>
              <a:rPr lang="et-EE" altLang="en-US" sz="2600" dirty="0">
                <a:cs typeface="Times New Roman" panose="02020603050405020304" pitchFamily="18" charset="0"/>
              </a:rPr>
              <a:t>Bilansi aktiva ja passiva  elemente nimetatakse </a:t>
            </a:r>
            <a:r>
              <a:rPr lang="et-EE" altLang="en-US" sz="2600" b="1" dirty="0">
                <a:cs typeface="Times New Roman" panose="02020603050405020304" pitchFamily="18" charset="0"/>
              </a:rPr>
              <a:t>bilansikirjeteks. </a:t>
            </a:r>
            <a:endParaRPr lang="et-EE" altLang="en-US" sz="2600" b="1" dirty="0"/>
          </a:p>
          <a:p>
            <a:pPr marL="50800" indent="0" algn="just" eaLnBrk="1" hangingPunct="1">
              <a:lnSpc>
                <a:spcPct val="90000"/>
              </a:lnSpc>
              <a:buNone/>
            </a:pPr>
            <a:endParaRPr lang="et-EE" altLang="en-US" sz="2600" b="1" dirty="0">
              <a:cs typeface="Times New Roman" panose="02020603050405020304" pitchFamily="18" charset="0"/>
            </a:endParaRPr>
          </a:p>
          <a:p>
            <a:pPr marL="50800" indent="0" algn="just" eaLnBrk="1" hangingPunct="1">
              <a:lnSpc>
                <a:spcPct val="90000"/>
              </a:lnSpc>
              <a:buNone/>
            </a:pPr>
            <a:r>
              <a:rPr lang="et-EE" altLang="en-US" sz="2600" b="1" dirty="0">
                <a:cs typeface="Times New Roman" panose="02020603050405020304" pitchFamily="18" charset="0"/>
              </a:rPr>
              <a:t>Bilansikirje –</a:t>
            </a:r>
            <a:r>
              <a:rPr lang="et-EE" altLang="en-US" sz="2600" dirty="0">
                <a:cs typeface="Times New Roman" panose="02020603050405020304" pitchFamily="18" charset="0"/>
              </a:rPr>
              <a:t> eraldi nimetuse ja summaga väljendatud vara liik või vara katteallikas.</a:t>
            </a:r>
          </a:p>
          <a:p>
            <a:pPr marL="50800" indent="0" algn="just" eaLnBrk="1" hangingPunct="1">
              <a:lnSpc>
                <a:spcPct val="90000"/>
              </a:lnSpc>
              <a:buNone/>
            </a:pPr>
            <a:endParaRPr lang="et-EE" altLang="en-US" sz="2600" dirty="0"/>
          </a:p>
          <a:p>
            <a:pPr marL="50800" indent="0" algn="just" eaLnBrk="1" hangingPunct="1">
              <a:lnSpc>
                <a:spcPct val="90000"/>
              </a:lnSpc>
              <a:buNone/>
            </a:pPr>
            <a:r>
              <a:rPr lang="et-EE" altLang="en-US" sz="2600" dirty="0">
                <a:cs typeface="Times New Roman" panose="02020603050405020304" pitchFamily="18" charset="0"/>
              </a:rPr>
              <a:t>Bilansi aktivakirjed on korrastatud kahaneva </a:t>
            </a:r>
            <a:r>
              <a:rPr lang="et-EE" altLang="en-US" sz="2600" b="1" dirty="0">
                <a:cs typeface="Times New Roman" panose="02020603050405020304" pitchFamily="18" charset="0"/>
              </a:rPr>
              <a:t>likviidsuse põhimõttel</a:t>
            </a:r>
            <a:r>
              <a:rPr lang="en-US" altLang="en-US" sz="2600" b="1" dirty="0">
                <a:cs typeface="Times New Roman" panose="02020603050405020304" pitchFamily="18" charset="0"/>
              </a:rPr>
              <a:t> </a:t>
            </a:r>
            <a:r>
              <a:rPr lang="en-US" altLang="en-US" sz="2600" dirty="0">
                <a:cs typeface="Times New Roman" panose="02020603050405020304" pitchFamily="18" charset="0"/>
              </a:rPr>
              <a:t>(</a:t>
            </a:r>
            <a:r>
              <a:rPr lang="et-EE" sz="2600" noProof="0" dirty="0">
                <a:cs typeface="Times New Roman" panose="02020603050405020304" pitchFamily="18" charset="0"/>
              </a:rPr>
              <a:t>võib esitada ka kasvava likviidsuse põhimõttel</a:t>
            </a:r>
            <a:r>
              <a:rPr lang="en-US" altLang="en-US" sz="2600" dirty="0">
                <a:cs typeface="Times New Roman" panose="02020603050405020304" pitchFamily="18" charset="0"/>
              </a:rPr>
              <a:t>)</a:t>
            </a:r>
            <a:r>
              <a:rPr lang="et-EE" altLang="en-US" sz="2600" b="1" dirty="0">
                <a:cs typeface="Times New Roman" panose="02020603050405020304" pitchFamily="18" charset="0"/>
              </a:rPr>
              <a:t> </a:t>
            </a:r>
            <a:r>
              <a:rPr lang="et-EE" altLang="en-US" sz="2600" dirty="0">
                <a:cs typeface="Times New Roman" panose="02020603050405020304" pitchFamily="18" charset="0"/>
              </a:rPr>
              <a:t>ja bilansi passivakirjed on liigendatud </a:t>
            </a:r>
            <a:r>
              <a:rPr lang="et-EE" altLang="en-US" sz="2600" b="1" dirty="0">
                <a:cs typeface="Times New Roman" panose="02020603050405020304" pitchFamily="18" charset="0"/>
              </a:rPr>
              <a:t>tähtajalisuse põhimõttel </a:t>
            </a:r>
            <a:r>
              <a:rPr lang="et-EE" altLang="en-US" sz="2600" dirty="0">
                <a:cs typeface="Times New Roman" panose="02020603050405020304" pitchFamily="18" charset="0"/>
              </a:rPr>
              <a:t>(millises ajalises järjekorras kuuluvad kohustised tasumisele).</a:t>
            </a:r>
          </a:p>
          <a:p>
            <a:pPr marL="50800" indent="0" eaLnBrk="1" hangingPunct="1">
              <a:lnSpc>
                <a:spcPct val="90000"/>
              </a:lnSpc>
              <a:buNone/>
            </a:pPr>
            <a:endParaRPr lang="et-EE" altLang="en-US" sz="2600" dirty="0">
              <a:cs typeface="Times New Roman" panose="02020603050405020304" pitchFamily="18" charset="0"/>
            </a:endParaRPr>
          </a:p>
          <a:p>
            <a:pPr marL="50800" indent="0" eaLnBrk="1" hangingPunct="1">
              <a:lnSpc>
                <a:spcPct val="90000"/>
              </a:lnSpc>
              <a:buNone/>
            </a:pPr>
            <a:r>
              <a:rPr lang="et-EE" altLang="en-US" sz="2600" dirty="0">
                <a:cs typeface="Times New Roman" panose="02020603050405020304" pitchFamily="18" charset="0"/>
              </a:rPr>
              <a:t>RTJ 2 lisas 1 on toodud bilansikirjete selgitus.</a:t>
            </a:r>
            <a:r>
              <a:rPr lang="en-GB" altLang="en-US" sz="2600" dirty="0"/>
              <a:t> </a:t>
            </a:r>
          </a:p>
          <a:p>
            <a:pPr marL="50800" indent="0">
              <a:buNone/>
            </a:pPr>
            <a:endParaRPr lang="et-EE" dirty="0"/>
          </a:p>
        </p:txBody>
      </p:sp>
    </p:spTree>
    <p:extLst>
      <p:ext uri="{BB962C8B-B14F-4D97-AF65-F5344CB8AC3E}">
        <p14:creationId xmlns:p14="http://schemas.microsoft.com/office/powerpoint/2010/main" val="117270385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535B9-68B2-120D-5D87-1FB858D8F481}"/>
              </a:ext>
            </a:extLst>
          </p:cNvPr>
          <p:cNvSpPr>
            <a:spLocks noGrp="1"/>
          </p:cNvSpPr>
          <p:nvPr>
            <p:ph type="title"/>
          </p:nvPr>
        </p:nvSpPr>
        <p:spPr/>
        <p:txBody>
          <a:bodyPr/>
          <a:lstStyle/>
          <a:p>
            <a:r>
              <a:rPr lang="et-EE" altLang="en-US" sz="3600" b="1" dirty="0"/>
              <a:t>Varade jaotus</a:t>
            </a:r>
            <a:endParaRPr lang="et-EE" sz="3600" b="1" dirty="0"/>
          </a:p>
        </p:txBody>
      </p:sp>
      <p:sp>
        <p:nvSpPr>
          <p:cNvPr id="3" name="Text Placeholder 2">
            <a:extLst>
              <a:ext uri="{FF2B5EF4-FFF2-40B4-BE49-F238E27FC236}">
                <a16:creationId xmlns:a16="http://schemas.microsoft.com/office/drawing/2014/main" id="{63CF1B58-CE47-F9BA-F9C1-C52AE78C1422}"/>
              </a:ext>
            </a:extLst>
          </p:cNvPr>
          <p:cNvSpPr>
            <a:spLocks noGrp="1"/>
          </p:cNvSpPr>
          <p:nvPr>
            <p:ph type="body" idx="1"/>
          </p:nvPr>
        </p:nvSpPr>
        <p:spPr>
          <a:xfrm>
            <a:off x="962526" y="1337912"/>
            <a:ext cx="10619874" cy="4971408"/>
          </a:xfrm>
        </p:spPr>
        <p:txBody>
          <a:bodyPr/>
          <a:lstStyle/>
          <a:p>
            <a:pPr algn="just" eaLnBrk="1" hangingPunct="1">
              <a:lnSpc>
                <a:spcPct val="90000"/>
              </a:lnSpc>
              <a:buFont typeface="Wingdings" panose="05000000000000000000" pitchFamily="2" charset="2"/>
              <a:buNone/>
            </a:pPr>
            <a:r>
              <a:rPr lang="et-EE" altLang="en-US" dirty="0">
                <a:cs typeface="Times New Roman" panose="02020603050405020304" pitchFamily="18" charset="0"/>
              </a:rPr>
              <a:t>Varad jaotatakse </a:t>
            </a:r>
            <a:r>
              <a:rPr lang="et-EE" altLang="en-US" b="1" dirty="0">
                <a:cs typeface="Times New Roman" panose="02020603050405020304" pitchFamily="18" charset="0"/>
              </a:rPr>
              <a:t>käibe- ja põhivaraks</a:t>
            </a:r>
            <a:r>
              <a:rPr lang="et-EE" altLang="en-US" dirty="0">
                <a:cs typeface="Times New Roman" panose="02020603050405020304" pitchFamily="18" charset="0"/>
              </a:rPr>
              <a:t>.</a:t>
            </a:r>
          </a:p>
          <a:p>
            <a:pPr algn="just" eaLnBrk="1" hangingPunct="1">
              <a:lnSpc>
                <a:spcPct val="90000"/>
              </a:lnSpc>
              <a:buFont typeface="Wingdings" panose="05000000000000000000" pitchFamily="2" charset="2"/>
              <a:buNone/>
            </a:pPr>
            <a:r>
              <a:rPr lang="et-EE" altLang="en-US" dirty="0">
                <a:cs typeface="Times New Roman" panose="02020603050405020304" pitchFamily="18" charset="0"/>
              </a:rPr>
              <a:t>Käibevarana kajastatakse:</a:t>
            </a:r>
            <a:endParaRPr lang="et-EE" altLang="en-US" dirty="0"/>
          </a:p>
          <a:p>
            <a:pPr algn="just" eaLnBrk="1" hangingPunct="1">
              <a:lnSpc>
                <a:spcPct val="90000"/>
              </a:lnSpc>
              <a:buFont typeface="Arial" panose="020B0604020202020204" pitchFamily="34" charset="0"/>
              <a:buChar char="•"/>
            </a:pPr>
            <a:r>
              <a:rPr lang="et-EE" altLang="en-US" dirty="0">
                <a:cs typeface="Times New Roman" panose="02020603050405020304" pitchFamily="18" charset="0"/>
              </a:rPr>
              <a:t>raha ja raha ekvivalente, mille kasutus ei ole piiratud;</a:t>
            </a:r>
          </a:p>
          <a:p>
            <a:pPr algn="just" eaLnBrk="1" hangingPunct="1">
              <a:lnSpc>
                <a:spcPct val="90000"/>
              </a:lnSpc>
              <a:buFont typeface="Arial" panose="020B0604020202020204" pitchFamily="34" charset="0"/>
              <a:buChar char="•"/>
            </a:pPr>
            <a:r>
              <a:rPr lang="et-EE" altLang="en-US" dirty="0">
                <a:cs typeface="Times New Roman" panose="02020603050405020304" pitchFamily="18" charset="0"/>
              </a:rPr>
              <a:t>varasid, mis eelda</a:t>
            </a:r>
            <a:r>
              <a:rPr lang="et-EE" altLang="en-US" dirty="0"/>
              <a:t>ta</a:t>
            </a:r>
            <a:r>
              <a:rPr lang="et-EE" altLang="en-US" dirty="0">
                <a:cs typeface="Times New Roman" panose="02020603050405020304" pitchFamily="18" charset="0"/>
              </a:rPr>
              <a:t>vasti realiseeritakse tavapärase äritsükli käigus;</a:t>
            </a:r>
          </a:p>
          <a:p>
            <a:pPr algn="just" eaLnBrk="1" hangingPunct="1">
              <a:lnSpc>
                <a:spcPct val="90000"/>
              </a:lnSpc>
              <a:buFont typeface="Arial" panose="020B0604020202020204" pitchFamily="34" charset="0"/>
              <a:buChar char="•"/>
            </a:pPr>
            <a:r>
              <a:rPr lang="et-EE" altLang="en-US" dirty="0">
                <a:cs typeface="Times New Roman" panose="02020603050405020304" pitchFamily="18" charset="0"/>
              </a:rPr>
              <a:t>varasid, mida hoitakse müügiks ja mida tõenäoliselt suudetakse müüa lähema 12 kuu jooksul.</a:t>
            </a:r>
            <a:endParaRPr lang="et-EE" altLang="en-US" dirty="0"/>
          </a:p>
          <a:p>
            <a:pPr algn="just" eaLnBrk="1" hangingPunct="1">
              <a:lnSpc>
                <a:spcPct val="90000"/>
              </a:lnSpc>
              <a:buFont typeface="Wingdings" panose="05000000000000000000" pitchFamily="2" charset="2"/>
              <a:buNone/>
            </a:pPr>
            <a:endParaRPr lang="et-EE" altLang="en-US" dirty="0">
              <a:cs typeface="Times New Roman" panose="02020603050405020304" pitchFamily="18" charset="0"/>
            </a:endParaRPr>
          </a:p>
          <a:p>
            <a:pPr algn="just" eaLnBrk="1" hangingPunct="1">
              <a:lnSpc>
                <a:spcPct val="90000"/>
              </a:lnSpc>
              <a:buFont typeface="Wingdings" panose="05000000000000000000" pitchFamily="2" charset="2"/>
              <a:buNone/>
            </a:pPr>
            <a:r>
              <a:rPr lang="et-EE" altLang="en-US" dirty="0">
                <a:cs typeface="Times New Roman" panose="02020603050405020304" pitchFamily="18" charset="0"/>
              </a:rPr>
              <a:t>Kõiki </a:t>
            </a:r>
            <a:r>
              <a:rPr lang="et-EE" altLang="en-US" dirty="0"/>
              <a:t>teisi </a:t>
            </a:r>
            <a:r>
              <a:rPr lang="et-EE" altLang="en-US" dirty="0">
                <a:cs typeface="Times New Roman" panose="02020603050405020304" pitchFamily="18" charset="0"/>
              </a:rPr>
              <a:t>varasi</a:t>
            </a:r>
            <a:r>
              <a:rPr lang="et-EE" altLang="en-US" dirty="0"/>
              <a:t>d</a:t>
            </a:r>
            <a:r>
              <a:rPr lang="et-EE" altLang="en-US" dirty="0">
                <a:cs typeface="Times New Roman" panose="02020603050405020304" pitchFamily="18" charset="0"/>
              </a:rPr>
              <a:t> kajastatakse</a:t>
            </a:r>
            <a:r>
              <a:rPr lang="et-EE" altLang="en-US" dirty="0"/>
              <a:t> </a:t>
            </a:r>
            <a:r>
              <a:rPr lang="et-EE" altLang="en-US" dirty="0">
                <a:cs typeface="Times New Roman" panose="02020603050405020304" pitchFamily="18" charset="0"/>
              </a:rPr>
              <a:t>põhivarana.</a:t>
            </a:r>
            <a:endParaRPr lang="en-GB" altLang="en-US" dirty="0"/>
          </a:p>
          <a:p>
            <a:pPr marL="50800" indent="0">
              <a:buNone/>
            </a:pPr>
            <a:endParaRPr lang="et-EE" dirty="0"/>
          </a:p>
        </p:txBody>
      </p:sp>
    </p:spTree>
    <p:extLst>
      <p:ext uri="{BB962C8B-B14F-4D97-AF65-F5344CB8AC3E}">
        <p14:creationId xmlns:p14="http://schemas.microsoft.com/office/powerpoint/2010/main" val="79078281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89AA2-0A14-5587-1144-BD9C4D36448B}"/>
              </a:ext>
            </a:extLst>
          </p:cNvPr>
          <p:cNvSpPr>
            <a:spLocks noGrp="1"/>
          </p:cNvSpPr>
          <p:nvPr>
            <p:ph type="title"/>
          </p:nvPr>
        </p:nvSpPr>
        <p:spPr/>
        <p:txBody>
          <a:bodyPr/>
          <a:lstStyle/>
          <a:p>
            <a:r>
              <a:rPr lang="et-EE" altLang="en-US" sz="3600" b="1" dirty="0"/>
              <a:t>Käibevarade kirjed</a:t>
            </a:r>
            <a:endParaRPr lang="et-EE" sz="3600" b="1" dirty="0"/>
          </a:p>
        </p:txBody>
      </p:sp>
      <p:sp>
        <p:nvSpPr>
          <p:cNvPr id="3" name="Text Placeholder 2">
            <a:extLst>
              <a:ext uri="{FF2B5EF4-FFF2-40B4-BE49-F238E27FC236}">
                <a16:creationId xmlns:a16="http://schemas.microsoft.com/office/drawing/2014/main" id="{7D7A12F3-B9CB-60D5-5242-21FBD87C5ADC}"/>
              </a:ext>
            </a:extLst>
          </p:cNvPr>
          <p:cNvSpPr>
            <a:spLocks noGrp="1"/>
          </p:cNvSpPr>
          <p:nvPr>
            <p:ph type="body" idx="1"/>
          </p:nvPr>
        </p:nvSpPr>
        <p:spPr>
          <a:xfrm>
            <a:off x="1020278" y="1434164"/>
            <a:ext cx="10562122" cy="4875156"/>
          </a:xfrm>
        </p:spPr>
        <p:txBody>
          <a:bodyPr/>
          <a:lstStyle/>
          <a:p>
            <a:pPr eaLnBrk="1" hangingPunct="1">
              <a:buFont typeface="Arial" panose="020B0604020202020204" pitchFamily="34" charset="0"/>
              <a:buChar char="•"/>
            </a:pPr>
            <a:r>
              <a:rPr lang="et-EE" altLang="en-US" dirty="0"/>
              <a:t>Raha</a:t>
            </a:r>
          </a:p>
          <a:p>
            <a:pPr eaLnBrk="1" hangingPunct="1">
              <a:buFont typeface="Arial" panose="020B0604020202020204" pitchFamily="34" charset="0"/>
              <a:buChar char="•"/>
            </a:pPr>
            <a:r>
              <a:rPr lang="et-EE" altLang="en-US" dirty="0"/>
              <a:t>Finantsinvesteeringud</a:t>
            </a:r>
          </a:p>
          <a:p>
            <a:pPr eaLnBrk="1" hangingPunct="1">
              <a:buFont typeface="Arial" panose="020B0604020202020204" pitchFamily="34" charset="0"/>
              <a:buChar char="•"/>
            </a:pPr>
            <a:r>
              <a:rPr lang="et-EE" altLang="en-US" dirty="0"/>
              <a:t>Nõuded ja ettemaksed</a:t>
            </a:r>
          </a:p>
          <a:p>
            <a:pPr eaLnBrk="1" hangingPunct="1">
              <a:buFont typeface="Arial" panose="020B0604020202020204" pitchFamily="34" charset="0"/>
              <a:buChar char="•"/>
            </a:pPr>
            <a:r>
              <a:rPr lang="et-EE" altLang="en-US" dirty="0"/>
              <a:t>Varud</a:t>
            </a:r>
          </a:p>
          <a:p>
            <a:pPr eaLnBrk="1" hangingPunct="1">
              <a:buFont typeface="Arial" panose="020B0604020202020204" pitchFamily="34" charset="0"/>
              <a:buChar char="•"/>
            </a:pPr>
            <a:r>
              <a:rPr lang="et-EE" altLang="en-US" dirty="0"/>
              <a:t>Bioloogilised varad</a:t>
            </a:r>
          </a:p>
          <a:p>
            <a:pPr marL="50800" indent="0">
              <a:buNone/>
            </a:pPr>
            <a:endParaRPr lang="et-EE" dirty="0"/>
          </a:p>
        </p:txBody>
      </p:sp>
    </p:spTree>
    <p:extLst>
      <p:ext uri="{BB962C8B-B14F-4D97-AF65-F5344CB8AC3E}">
        <p14:creationId xmlns:p14="http://schemas.microsoft.com/office/powerpoint/2010/main" val="30628273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D703C-364C-7766-ED7E-99F761BDD0B0}"/>
              </a:ext>
            </a:extLst>
          </p:cNvPr>
          <p:cNvSpPr>
            <a:spLocks noGrp="1"/>
          </p:cNvSpPr>
          <p:nvPr>
            <p:ph type="title"/>
          </p:nvPr>
        </p:nvSpPr>
        <p:spPr/>
        <p:txBody>
          <a:bodyPr/>
          <a:lstStyle/>
          <a:p>
            <a:r>
              <a:rPr lang="et-EE" altLang="en-US" sz="3600" b="1" dirty="0"/>
              <a:t>Põhivarade kirjed</a:t>
            </a:r>
            <a:endParaRPr lang="et-EE" sz="3600" b="1" dirty="0"/>
          </a:p>
        </p:txBody>
      </p:sp>
      <p:sp>
        <p:nvSpPr>
          <p:cNvPr id="3" name="Text Placeholder 2">
            <a:extLst>
              <a:ext uri="{FF2B5EF4-FFF2-40B4-BE49-F238E27FC236}">
                <a16:creationId xmlns:a16="http://schemas.microsoft.com/office/drawing/2014/main" id="{CAC6A492-7941-E26B-C8B9-7CF8DE674CD1}"/>
              </a:ext>
            </a:extLst>
          </p:cNvPr>
          <p:cNvSpPr>
            <a:spLocks noGrp="1"/>
          </p:cNvSpPr>
          <p:nvPr>
            <p:ph type="body" idx="1"/>
          </p:nvPr>
        </p:nvSpPr>
        <p:spPr>
          <a:xfrm>
            <a:off x="933650" y="1270534"/>
            <a:ext cx="10648749" cy="5038785"/>
          </a:xfrm>
        </p:spPr>
        <p:txBody>
          <a:bodyPr/>
          <a:lstStyle/>
          <a:p>
            <a:pPr eaLnBrk="1" hangingPunct="1">
              <a:buFont typeface="Arial" panose="020B0604020202020204" pitchFamily="34" charset="0"/>
              <a:buChar char="•"/>
            </a:pPr>
            <a:r>
              <a:rPr lang="et-EE" altLang="en-US" dirty="0"/>
              <a:t>Investeeringud tütar- ja sidusettevõtjatesse</a:t>
            </a:r>
          </a:p>
          <a:p>
            <a:pPr eaLnBrk="1" hangingPunct="1">
              <a:buFont typeface="Arial" panose="020B0604020202020204" pitchFamily="34" charset="0"/>
              <a:buChar char="•"/>
            </a:pPr>
            <a:r>
              <a:rPr lang="et-EE" altLang="en-US" dirty="0"/>
              <a:t>Finantsinvesteeringud</a:t>
            </a:r>
          </a:p>
          <a:p>
            <a:pPr eaLnBrk="1" hangingPunct="1">
              <a:buFont typeface="Arial" panose="020B0604020202020204" pitchFamily="34" charset="0"/>
              <a:buChar char="•"/>
            </a:pPr>
            <a:r>
              <a:rPr lang="et-EE" altLang="en-US" dirty="0"/>
              <a:t>Nõuded ja ettemaksed</a:t>
            </a:r>
          </a:p>
          <a:p>
            <a:pPr eaLnBrk="1" hangingPunct="1">
              <a:buFont typeface="Arial" panose="020B0604020202020204" pitchFamily="34" charset="0"/>
              <a:buChar char="•"/>
            </a:pPr>
            <a:r>
              <a:rPr lang="et-EE" altLang="en-US" dirty="0"/>
              <a:t>Kinnisvarainvesteeringud</a:t>
            </a:r>
          </a:p>
          <a:p>
            <a:pPr eaLnBrk="1" hangingPunct="1">
              <a:buFont typeface="Arial" panose="020B0604020202020204" pitchFamily="34" charset="0"/>
              <a:buChar char="•"/>
            </a:pPr>
            <a:r>
              <a:rPr lang="et-EE" altLang="en-US" dirty="0"/>
              <a:t>Materiaalsed põhivarad</a:t>
            </a:r>
          </a:p>
          <a:p>
            <a:pPr eaLnBrk="1" hangingPunct="1">
              <a:buFont typeface="Arial" panose="020B0604020202020204" pitchFamily="34" charset="0"/>
              <a:buChar char="•"/>
            </a:pPr>
            <a:r>
              <a:rPr lang="et-EE" altLang="en-US" dirty="0"/>
              <a:t>Bioloogilised varad</a:t>
            </a:r>
          </a:p>
          <a:p>
            <a:pPr eaLnBrk="1" hangingPunct="1">
              <a:buFont typeface="Arial" panose="020B0604020202020204" pitchFamily="34" charset="0"/>
              <a:buChar char="•"/>
            </a:pPr>
            <a:r>
              <a:rPr lang="et-EE" altLang="en-US" dirty="0"/>
              <a:t>Immateriaalsed põhivarad</a:t>
            </a:r>
          </a:p>
          <a:p>
            <a:pPr marL="50800" indent="0">
              <a:buNone/>
            </a:pPr>
            <a:endParaRPr lang="et-EE" dirty="0"/>
          </a:p>
        </p:txBody>
      </p:sp>
    </p:spTree>
    <p:extLst>
      <p:ext uri="{BB962C8B-B14F-4D97-AF65-F5344CB8AC3E}">
        <p14:creationId xmlns:p14="http://schemas.microsoft.com/office/powerpoint/2010/main" val="352451436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5B6ED-9C32-626B-28CA-4E631595713B}"/>
              </a:ext>
            </a:extLst>
          </p:cNvPr>
          <p:cNvSpPr>
            <a:spLocks noGrp="1"/>
          </p:cNvSpPr>
          <p:nvPr>
            <p:ph type="title"/>
          </p:nvPr>
        </p:nvSpPr>
        <p:spPr/>
        <p:txBody>
          <a:bodyPr/>
          <a:lstStyle/>
          <a:p>
            <a:r>
              <a:rPr lang="et-EE" altLang="en-US" sz="3600" b="1" dirty="0"/>
              <a:t>Kohustiste jaotus</a:t>
            </a:r>
            <a:endParaRPr lang="et-EE" sz="3600" b="1" dirty="0"/>
          </a:p>
        </p:txBody>
      </p:sp>
      <p:sp>
        <p:nvSpPr>
          <p:cNvPr id="3" name="Text Placeholder 2">
            <a:extLst>
              <a:ext uri="{FF2B5EF4-FFF2-40B4-BE49-F238E27FC236}">
                <a16:creationId xmlns:a16="http://schemas.microsoft.com/office/drawing/2014/main" id="{60CE4AA6-7118-E5C4-07DB-946C4D374537}"/>
              </a:ext>
            </a:extLst>
          </p:cNvPr>
          <p:cNvSpPr>
            <a:spLocks noGrp="1"/>
          </p:cNvSpPr>
          <p:nvPr>
            <p:ph type="body" idx="1"/>
          </p:nvPr>
        </p:nvSpPr>
        <p:spPr>
          <a:xfrm>
            <a:off x="885524" y="1376412"/>
            <a:ext cx="10696876" cy="4932907"/>
          </a:xfrm>
        </p:spPr>
        <p:txBody>
          <a:bodyPr/>
          <a:lstStyle/>
          <a:p>
            <a:pPr algn="just" eaLnBrk="1" hangingPunct="1">
              <a:lnSpc>
                <a:spcPct val="90000"/>
              </a:lnSpc>
              <a:buFont typeface="Wingdings" panose="05000000000000000000" pitchFamily="2" charset="2"/>
              <a:buNone/>
            </a:pPr>
            <a:r>
              <a:rPr lang="et-EE" altLang="en-US" dirty="0">
                <a:cs typeface="Times New Roman" panose="02020603050405020304" pitchFamily="18" charset="0"/>
              </a:rPr>
              <a:t>Kohustised jaotatakse </a:t>
            </a:r>
            <a:r>
              <a:rPr lang="et-EE" altLang="en-US" b="1" dirty="0">
                <a:cs typeface="Times New Roman" panose="02020603050405020304" pitchFamily="18" charset="0"/>
              </a:rPr>
              <a:t>lühi- ja pikaajalisteks.</a:t>
            </a:r>
          </a:p>
          <a:p>
            <a:pPr algn="just" eaLnBrk="1" hangingPunct="1">
              <a:lnSpc>
                <a:spcPct val="90000"/>
              </a:lnSpc>
              <a:buFont typeface="Wingdings" panose="05000000000000000000" pitchFamily="2" charset="2"/>
              <a:buNone/>
            </a:pPr>
            <a:endParaRPr lang="et-EE" altLang="en-US" i="1" dirty="0">
              <a:cs typeface="Times New Roman" panose="02020603050405020304" pitchFamily="18" charset="0"/>
            </a:endParaRPr>
          </a:p>
          <a:p>
            <a:pPr algn="just" eaLnBrk="1" hangingPunct="1">
              <a:lnSpc>
                <a:spcPct val="90000"/>
              </a:lnSpc>
              <a:buFont typeface="Wingdings" panose="05000000000000000000" pitchFamily="2" charset="2"/>
              <a:buNone/>
            </a:pPr>
            <a:r>
              <a:rPr lang="et-EE" altLang="en-US" dirty="0">
                <a:cs typeface="Times New Roman" panose="02020603050405020304" pitchFamily="18" charset="0"/>
              </a:rPr>
              <a:t>Lühiajalise kohustisena kajastatakse kohustist, kui</a:t>
            </a:r>
            <a:endParaRPr lang="et-EE" altLang="en-US" dirty="0"/>
          </a:p>
          <a:p>
            <a:pPr algn="just" eaLnBrk="1" hangingPunct="1">
              <a:lnSpc>
                <a:spcPct val="90000"/>
              </a:lnSpc>
              <a:buFont typeface="Arial" panose="020B0604020202020204" pitchFamily="34" charset="0"/>
              <a:buChar char="•"/>
            </a:pPr>
            <a:r>
              <a:rPr lang="et-EE" altLang="en-US" dirty="0">
                <a:cs typeface="Times New Roman" panose="02020603050405020304" pitchFamily="18" charset="0"/>
              </a:rPr>
              <a:t>see tõenäoliselt tasutakse tavapärase äritsükli jooksul,</a:t>
            </a:r>
          </a:p>
          <a:p>
            <a:pPr>
              <a:lnSpc>
                <a:spcPct val="90000"/>
              </a:lnSpc>
              <a:buFont typeface="Arial" panose="020B0604020202020204" pitchFamily="34" charset="0"/>
              <a:buChar char="•"/>
            </a:pPr>
            <a:r>
              <a:rPr lang="et-EE" altLang="en-US" dirty="0">
                <a:cs typeface="Times New Roman" panose="02020603050405020304" pitchFamily="18" charset="0"/>
              </a:rPr>
              <a:t>või selle maksetähtaeg on 12 kuu jooksul alates bilansipäevast.</a:t>
            </a:r>
            <a:endParaRPr lang="et-EE" altLang="en-US" dirty="0"/>
          </a:p>
          <a:p>
            <a:pPr marL="50800" indent="0" eaLnBrk="1" hangingPunct="1">
              <a:lnSpc>
                <a:spcPct val="90000"/>
              </a:lnSpc>
              <a:buNone/>
            </a:pPr>
            <a:endParaRPr lang="et-EE" altLang="en-US" dirty="0">
              <a:cs typeface="Times New Roman" panose="02020603050405020304" pitchFamily="18" charset="0"/>
            </a:endParaRPr>
          </a:p>
          <a:p>
            <a:pPr marL="50800" indent="0" eaLnBrk="1" hangingPunct="1">
              <a:lnSpc>
                <a:spcPct val="90000"/>
              </a:lnSpc>
              <a:buNone/>
            </a:pPr>
            <a:r>
              <a:rPr lang="et-EE" altLang="en-US" dirty="0">
                <a:cs typeface="Times New Roman" panose="02020603050405020304" pitchFamily="18" charset="0"/>
              </a:rPr>
              <a:t>Kõiki muid kohustisi kajastatakse pikaajaliste kohustistena.</a:t>
            </a:r>
            <a:r>
              <a:rPr lang="en-GB" altLang="en-US" dirty="0">
                <a:cs typeface="Times New Roman" panose="02020603050405020304" pitchFamily="18" charset="0"/>
              </a:rPr>
              <a:t> </a:t>
            </a:r>
            <a:r>
              <a:rPr lang="en-GB" altLang="en-US" dirty="0"/>
              <a:t> </a:t>
            </a:r>
          </a:p>
          <a:p>
            <a:pPr marL="50800" indent="0">
              <a:buNone/>
            </a:pPr>
            <a:endParaRPr lang="et-EE" dirty="0"/>
          </a:p>
        </p:txBody>
      </p:sp>
    </p:spTree>
    <p:extLst>
      <p:ext uri="{BB962C8B-B14F-4D97-AF65-F5344CB8AC3E}">
        <p14:creationId xmlns:p14="http://schemas.microsoft.com/office/powerpoint/2010/main" val="27640873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70354-32B8-EB06-6E48-7DEE9F34EFD5}"/>
              </a:ext>
            </a:extLst>
          </p:cNvPr>
          <p:cNvSpPr>
            <a:spLocks noGrp="1"/>
          </p:cNvSpPr>
          <p:nvPr>
            <p:ph type="title"/>
          </p:nvPr>
        </p:nvSpPr>
        <p:spPr>
          <a:xfrm>
            <a:off x="2816352" y="274638"/>
            <a:ext cx="8766048" cy="634082"/>
          </a:xfrm>
        </p:spPr>
        <p:txBody>
          <a:bodyPr/>
          <a:lstStyle/>
          <a:p>
            <a:r>
              <a:rPr lang="et-EE" altLang="en-US" sz="3600" b="1" dirty="0">
                <a:cs typeface="Times New Roman" panose="02020603050405020304" pitchFamily="18" charset="0"/>
              </a:rPr>
              <a:t>Majandusarvestuse koostisosad </a:t>
            </a:r>
            <a:endParaRPr lang="et-EE" sz="3600" b="1" dirty="0"/>
          </a:p>
        </p:txBody>
      </p:sp>
      <p:sp>
        <p:nvSpPr>
          <p:cNvPr id="3" name="Text Placeholder 2">
            <a:extLst>
              <a:ext uri="{FF2B5EF4-FFF2-40B4-BE49-F238E27FC236}">
                <a16:creationId xmlns:a16="http://schemas.microsoft.com/office/drawing/2014/main" id="{2EC26DD4-2FEE-B3CF-BFCD-E3ACA11D97E8}"/>
              </a:ext>
            </a:extLst>
          </p:cNvPr>
          <p:cNvSpPr>
            <a:spLocks noGrp="1"/>
          </p:cNvSpPr>
          <p:nvPr>
            <p:ph type="body" idx="1"/>
          </p:nvPr>
        </p:nvSpPr>
        <p:spPr>
          <a:xfrm>
            <a:off x="993648" y="1490226"/>
            <a:ext cx="9695688" cy="5184576"/>
          </a:xfrm>
        </p:spPr>
        <p:txBody>
          <a:bodyPr/>
          <a:lstStyle/>
          <a:p>
            <a:pPr algn="just">
              <a:buFont typeface="Arial" panose="020B0604020202020204" pitchFamily="34" charset="0"/>
              <a:buChar char="•"/>
            </a:pPr>
            <a:r>
              <a:rPr lang="et-EE" altLang="en-US" dirty="0">
                <a:latin typeface="Verdana" panose="020B0604030504040204" pitchFamily="34" charset="0"/>
                <a:ea typeface="Verdana" panose="020B0604030504040204" pitchFamily="34" charset="0"/>
              </a:rPr>
              <a:t>Finantsarvestus;</a:t>
            </a:r>
          </a:p>
          <a:p>
            <a:pPr algn="just" eaLnBrk="1" hangingPunct="1">
              <a:buFont typeface="Arial" panose="020B0604020202020204" pitchFamily="34" charset="0"/>
              <a:buChar char="•"/>
            </a:pPr>
            <a:r>
              <a:rPr lang="et-EE" altLang="en-US" dirty="0">
                <a:latin typeface="Verdana" panose="020B0604030504040204" pitchFamily="34" charset="0"/>
                <a:ea typeface="Verdana" panose="020B0604030504040204" pitchFamily="34" charset="0"/>
              </a:rPr>
              <a:t>juhtimisarvestus; </a:t>
            </a:r>
            <a:r>
              <a:rPr lang="et-EE" altLang="en-US" dirty="0">
                <a:latin typeface="Verdana" panose="020B0604030504040204" pitchFamily="34" charset="0"/>
                <a:ea typeface="Verdana" panose="020B0604030504040204" pitchFamily="34" charset="0"/>
                <a:cs typeface="Times New Roman" panose="02020603050405020304" pitchFamily="18" charset="0"/>
              </a:rPr>
              <a:t>     </a:t>
            </a:r>
          </a:p>
          <a:p>
            <a:pPr algn="just" eaLnBrk="1" hangingPunct="1">
              <a:buFont typeface="Arial" panose="020B0604020202020204" pitchFamily="34" charset="0"/>
              <a:buChar char="•"/>
            </a:pPr>
            <a:r>
              <a:rPr lang="et-EE" altLang="en-US" dirty="0">
                <a:latin typeface="Verdana" panose="020B0604030504040204" pitchFamily="34" charset="0"/>
                <a:ea typeface="Verdana" panose="020B0604030504040204" pitchFamily="34" charset="0"/>
              </a:rPr>
              <a:t>kuluarvestus;</a:t>
            </a:r>
          </a:p>
          <a:p>
            <a:pPr algn="just" eaLnBrk="1" hangingPunct="1">
              <a:buFont typeface="Arial" panose="020B0604020202020204" pitchFamily="34" charset="0"/>
              <a:buChar char="•"/>
            </a:pPr>
            <a:r>
              <a:rPr lang="et-EE" altLang="en-US" dirty="0">
                <a:latin typeface="Verdana" panose="020B0604030504040204" pitchFamily="34" charset="0"/>
                <a:ea typeface="Verdana" panose="020B0604030504040204" pitchFamily="34" charset="0"/>
              </a:rPr>
              <a:t>maksude arvestus;</a:t>
            </a:r>
          </a:p>
          <a:p>
            <a:pPr algn="just" eaLnBrk="1" hangingPunct="1">
              <a:buFont typeface="Arial" panose="020B0604020202020204" pitchFamily="34" charset="0"/>
              <a:buChar char="•"/>
            </a:pPr>
            <a:r>
              <a:rPr lang="et-EE" altLang="en-US" dirty="0">
                <a:latin typeface="Verdana" panose="020B0604030504040204" pitchFamily="34" charset="0"/>
                <a:ea typeface="Verdana" panose="020B0604030504040204" pitchFamily="34" charset="0"/>
              </a:rPr>
              <a:t>finantsplaneerimine </a:t>
            </a:r>
            <a:r>
              <a:rPr lang="et-EE" altLang="en-US" dirty="0" err="1">
                <a:latin typeface="Verdana" panose="020B0604030504040204" pitchFamily="34" charset="0"/>
                <a:ea typeface="Verdana" panose="020B0604030504040204" pitchFamily="34" charset="0"/>
              </a:rPr>
              <a:t>e.</a:t>
            </a:r>
            <a:r>
              <a:rPr lang="et-EE" altLang="en-US" dirty="0">
                <a:latin typeface="Verdana" panose="020B0604030504040204" pitchFamily="34" charset="0"/>
                <a:ea typeface="Verdana" panose="020B0604030504040204" pitchFamily="34" charset="0"/>
              </a:rPr>
              <a:t> eelarvestamine;	</a:t>
            </a:r>
          </a:p>
          <a:p>
            <a:pPr algn="just" eaLnBrk="1" hangingPunct="1">
              <a:buFont typeface="Arial" panose="020B0604020202020204" pitchFamily="34" charset="0"/>
              <a:buChar char="•"/>
            </a:pPr>
            <a:r>
              <a:rPr lang="et-EE" altLang="en-US" dirty="0">
                <a:latin typeface="Verdana" panose="020B0604030504040204" pitchFamily="34" charset="0"/>
                <a:ea typeface="Verdana" panose="020B0604030504040204" pitchFamily="34" charset="0"/>
              </a:rPr>
              <a:t>finantsanalüüs;</a:t>
            </a:r>
          </a:p>
          <a:p>
            <a:pPr algn="just" eaLnBrk="1" hangingPunct="1">
              <a:buFont typeface="Arial" panose="020B0604020202020204" pitchFamily="34" charset="0"/>
              <a:buChar char="•"/>
            </a:pPr>
            <a:r>
              <a:rPr lang="et-EE" altLang="en-US" dirty="0">
                <a:latin typeface="Verdana" panose="020B0604030504040204" pitchFamily="34" charset="0"/>
                <a:ea typeface="Verdana" panose="020B0604030504040204" pitchFamily="34" charset="0"/>
              </a:rPr>
              <a:t>sisekontroll;</a:t>
            </a:r>
          </a:p>
          <a:p>
            <a:pPr algn="just" eaLnBrk="1" hangingPunct="1">
              <a:buFont typeface="Arial" panose="020B0604020202020204" pitchFamily="34" charset="0"/>
              <a:buChar char="•"/>
            </a:pPr>
            <a:r>
              <a:rPr lang="et-EE" altLang="en-US" dirty="0">
                <a:latin typeface="Verdana" panose="020B0604030504040204" pitchFamily="34" charset="0"/>
                <a:ea typeface="Verdana" panose="020B0604030504040204" pitchFamily="34" charset="0"/>
              </a:rPr>
              <a:t>audiitorkontroll.</a:t>
            </a:r>
            <a:endParaRPr lang="et-EE"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56632023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E471B-CDAC-BE66-C555-221D0BB8FCE5}"/>
              </a:ext>
            </a:extLst>
          </p:cNvPr>
          <p:cNvSpPr>
            <a:spLocks noGrp="1"/>
          </p:cNvSpPr>
          <p:nvPr>
            <p:ph type="title"/>
          </p:nvPr>
        </p:nvSpPr>
        <p:spPr/>
        <p:txBody>
          <a:bodyPr/>
          <a:lstStyle/>
          <a:p>
            <a:r>
              <a:rPr lang="et-EE" sz="3600" b="1" dirty="0"/>
              <a:t>Kohustised</a:t>
            </a:r>
          </a:p>
        </p:txBody>
      </p:sp>
      <p:sp>
        <p:nvSpPr>
          <p:cNvPr id="3" name="Text Placeholder 2">
            <a:extLst>
              <a:ext uri="{FF2B5EF4-FFF2-40B4-BE49-F238E27FC236}">
                <a16:creationId xmlns:a16="http://schemas.microsoft.com/office/drawing/2014/main" id="{C77BA563-8A72-FBB8-D144-7288BC83DA02}"/>
              </a:ext>
            </a:extLst>
          </p:cNvPr>
          <p:cNvSpPr>
            <a:spLocks noGrp="1"/>
          </p:cNvSpPr>
          <p:nvPr>
            <p:ph type="body" idx="1"/>
          </p:nvPr>
        </p:nvSpPr>
        <p:spPr>
          <a:xfrm>
            <a:off x="981776" y="1486825"/>
            <a:ext cx="4639377" cy="5096537"/>
          </a:xfrm>
        </p:spPr>
        <p:txBody>
          <a:bodyPr/>
          <a:lstStyle/>
          <a:p>
            <a:pPr marL="50800" indent="0">
              <a:buNone/>
            </a:pPr>
            <a:r>
              <a:rPr lang="et-EE" dirty="0"/>
              <a:t>Lühiajalised kohustised:</a:t>
            </a:r>
          </a:p>
          <a:p>
            <a:pPr eaLnBrk="1" hangingPunct="1">
              <a:buFont typeface="Arial" panose="020B0604020202020204" pitchFamily="34" charset="0"/>
              <a:buChar char="•"/>
            </a:pPr>
            <a:r>
              <a:rPr lang="et-EE" altLang="en-US" dirty="0"/>
              <a:t>Laenukohustised</a:t>
            </a:r>
          </a:p>
          <a:p>
            <a:pPr eaLnBrk="1" hangingPunct="1">
              <a:buFont typeface="Arial" panose="020B0604020202020204" pitchFamily="34" charset="0"/>
              <a:buChar char="•"/>
            </a:pPr>
            <a:r>
              <a:rPr lang="et-EE" altLang="en-US" dirty="0"/>
              <a:t>Võlad ja ettemaksed</a:t>
            </a:r>
          </a:p>
          <a:p>
            <a:pPr eaLnBrk="1" hangingPunct="1">
              <a:buFont typeface="Arial" panose="020B0604020202020204" pitchFamily="34" charset="0"/>
              <a:buChar char="•"/>
            </a:pPr>
            <a:r>
              <a:rPr lang="et-EE" altLang="en-US" dirty="0"/>
              <a:t>Eraldised</a:t>
            </a:r>
          </a:p>
          <a:p>
            <a:pPr eaLnBrk="1" hangingPunct="1">
              <a:buFont typeface="Arial" panose="020B0604020202020204" pitchFamily="34" charset="0"/>
              <a:buChar char="•"/>
            </a:pPr>
            <a:r>
              <a:rPr lang="et-EE" altLang="en-US" dirty="0"/>
              <a:t>Sihtfinantseerimine</a:t>
            </a:r>
          </a:p>
          <a:p>
            <a:pPr eaLnBrk="1" hangingPunct="1">
              <a:buFont typeface="Arial" panose="020B0604020202020204" pitchFamily="34" charset="0"/>
              <a:buChar char="•"/>
            </a:pPr>
            <a:endParaRPr lang="et-EE" altLang="en-US" sz="2400" dirty="0"/>
          </a:p>
          <a:p>
            <a:pPr marL="50800" indent="0" eaLnBrk="1" hangingPunct="1">
              <a:buNone/>
            </a:pPr>
            <a:endParaRPr lang="et-EE" altLang="en-US" dirty="0"/>
          </a:p>
          <a:p>
            <a:pPr marL="50800" indent="0">
              <a:buNone/>
            </a:pPr>
            <a:endParaRPr lang="et-EE" dirty="0"/>
          </a:p>
        </p:txBody>
      </p:sp>
      <p:sp>
        <p:nvSpPr>
          <p:cNvPr id="4" name="TextBox 3">
            <a:extLst>
              <a:ext uri="{FF2B5EF4-FFF2-40B4-BE49-F238E27FC236}">
                <a16:creationId xmlns:a16="http://schemas.microsoft.com/office/drawing/2014/main" id="{D816483C-9020-D8AD-C2E6-E9A892D18A27}"/>
              </a:ext>
            </a:extLst>
          </p:cNvPr>
          <p:cNvSpPr txBox="1"/>
          <p:nvPr/>
        </p:nvSpPr>
        <p:spPr>
          <a:xfrm>
            <a:off x="6096000" y="1568917"/>
            <a:ext cx="4716379" cy="2554545"/>
          </a:xfrm>
          <a:prstGeom prst="rect">
            <a:avLst/>
          </a:prstGeom>
          <a:noFill/>
        </p:spPr>
        <p:txBody>
          <a:bodyPr wrap="square" rtlCol="0">
            <a:spAutoFit/>
          </a:bodyPr>
          <a:lstStyle/>
          <a:p>
            <a:pPr marL="50800" marR="0" lvl="0" indent="0" algn="l" defTabSz="914400" rtl="0" eaLnBrk="1" fontAlgn="auto" latinLnBrk="0" hangingPunct="1">
              <a:lnSpc>
                <a:spcPct val="100000"/>
              </a:lnSpc>
              <a:spcBef>
                <a:spcPts val="560"/>
              </a:spcBef>
              <a:spcAft>
                <a:spcPts val="0"/>
              </a:spcAft>
              <a:buClr>
                <a:srgbClr val="000000"/>
              </a:buClr>
              <a:buSzPts val="2800"/>
              <a:buFont typeface="Verdana"/>
              <a:buNone/>
              <a:tabLst/>
              <a:defRPr/>
            </a:pPr>
            <a:r>
              <a:rPr kumimoji="0" lang="et-EE" altLang="en-US" sz="2800" b="0" i="0" u="none" strike="noStrike" kern="0" cap="none" spc="0" normalizeH="0" baseline="0" noProof="0" dirty="0">
                <a:ln>
                  <a:noFill/>
                </a:ln>
                <a:solidFill>
                  <a:srgbClr val="000000"/>
                </a:solidFill>
                <a:effectLst/>
                <a:uLnTx/>
                <a:uFillTx/>
                <a:latin typeface="Verdana"/>
                <a:ea typeface="Verdana"/>
                <a:sym typeface="Verdana"/>
              </a:rPr>
              <a:t>Pikaajalised kohustised:</a:t>
            </a:r>
          </a:p>
          <a:p>
            <a:pPr marL="457200" marR="0" lvl="0" indent="-406400" algn="l" defTabSz="914400" rtl="0" eaLnBrk="1" fontAlgn="auto" latinLnBrk="0" hangingPunct="1">
              <a:lnSpc>
                <a:spcPct val="100000"/>
              </a:lnSpc>
              <a:spcBef>
                <a:spcPts val="560"/>
              </a:spcBef>
              <a:spcAft>
                <a:spcPts val="0"/>
              </a:spcAft>
              <a:buClr>
                <a:srgbClr val="000000"/>
              </a:buClr>
              <a:buSzPts val="2800"/>
              <a:buFont typeface="Arial" panose="020B0604020202020204" pitchFamily="34" charset="0"/>
              <a:buChar char="•"/>
              <a:tabLst/>
              <a:defRPr/>
            </a:pPr>
            <a:r>
              <a:rPr kumimoji="0" lang="et-EE" altLang="en-US" sz="2800" b="0" i="0" u="none" strike="noStrike" kern="0" cap="none" spc="0" normalizeH="0" baseline="0" noProof="0" dirty="0">
                <a:ln>
                  <a:noFill/>
                </a:ln>
                <a:solidFill>
                  <a:srgbClr val="000000"/>
                </a:solidFill>
                <a:effectLst/>
                <a:uLnTx/>
                <a:uFillTx/>
                <a:latin typeface="Verdana"/>
                <a:ea typeface="Verdana"/>
                <a:sym typeface="Verdana"/>
              </a:rPr>
              <a:t>Laenukohustised</a:t>
            </a:r>
          </a:p>
          <a:p>
            <a:pPr marL="457200" marR="0" lvl="0" indent="-406400" algn="l" defTabSz="914400" rtl="0" eaLnBrk="1" fontAlgn="auto" latinLnBrk="0" hangingPunct="1">
              <a:lnSpc>
                <a:spcPct val="100000"/>
              </a:lnSpc>
              <a:spcBef>
                <a:spcPts val="560"/>
              </a:spcBef>
              <a:spcAft>
                <a:spcPts val="0"/>
              </a:spcAft>
              <a:buClr>
                <a:srgbClr val="000000"/>
              </a:buClr>
              <a:buSzPts val="2800"/>
              <a:buFont typeface="Arial" panose="020B0604020202020204" pitchFamily="34" charset="0"/>
              <a:buChar char="•"/>
              <a:tabLst/>
              <a:defRPr/>
            </a:pPr>
            <a:r>
              <a:rPr kumimoji="0" lang="et-EE" altLang="en-US" sz="2800" b="0" i="0" u="none" strike="noStrike" kern="0" cap="none" spc="0" normalizeH="0" baseline="0" noProof="0" dirty="0">
                <a:ln>
                  <a:noFill/>
                </a:ln>
                <a:solidFill>
                  <a:srgbClr val="000000"/>
                </a:solidFill>
                <a:effectLst/>
                <a:uLnTx/>
                <a:uFillTx/>
                <a:latin typeface="Verdana"/>
                <a:ea typeface="Verdana"/>
                <a:sym typeface="Verdana"/>
              </a:rPr>
              <a:t>Võlad ja ettemaksed</a:t>
            </a:r>
          </a:p>
          <a:p>
            <a:pPr marL="457200" marR="0" lvl="0" indent="-406400" algn="l" defTabSz="914400" rtl="0" eaLnBrk="1" fontAlgn="auto" latinLnBrk="0" hangingPunct="1">
              <a:lnSpc>
                <a:spcPct val="100000"/>
              </a:lnSpc>
              <a:spcBef>
                <a:spcPts val="560"/>
              </a:spcBef>
              <a:spcAft>
                <a:spcPts val="0"/>
              </a:spcAft>
              <a:buClr>
                <a:srgbClr val="000000"/>
              </a:buClr>
              <a:buSzPts val="2800"/>
              <a:buFont typeface="Arial" panose="020B0604020202020204" pitchFamily="34" charset="0"/>
              <a:buChar char="•"/>
              <a:tabLst/>
              <a:defRPr/>
            </a:pPr>
            <a:r>
              <a:rPr kumimoji="0" lang="et-EE" altLang="en-US" sz="2800" b="0" i="0" u="none" strike="noStrike" kern="0" cap="none" spc="0" normalizeH="0" baseline="0" noProof="0" dirty="0">
                <a:ln>
                  <a:noFill/>
                </a:ln>
                <a:solidFill>
                  <a:srgbClr val="000000"/>
                </a:solidFill>
                <a:effectLst/>
                <a:uLnTx/>
                <a:uFillTx/>
                <a:latin typeface="Verdana"/>
                <a:ea typeface="Verdana"/>
                <a:sym typeface="Verdana"/>
              </a:rPr>
              <a:t>Eraldised</a:t>
            </a:r>
          </a:p>
          <a:p>
            <a:pPr marL="457200" marR="0" lvl="0" indent="-406400" algn="l" defTabSz="914400" rtl="0" eaLnBrk="1" fontAlgn="auto" latinLnBrk="0" hangingPunct="1">
              <a:lnSpc>
                <a:spcPct val="100000"/>
              </a:lnSpc>
              <a:spcBef>
                <a:spcPts val="560"/>
              </a:spcBef>
              <a:spcAft>
                <a:spcPts val="0"/>
              </a:spcAft>
              <a:buClr>
                <a:srgbClr val="000000"/>
              </a:buClr>
              <a:buSzPts val="2800"/>
              <a:buFont typeface="Arial" panose="020B0604020202020204" pitchFamily="34" charset="0"/>
              <a:buChar char="•"/>
              <a:tabLst/>
              <a:defRPr/>
            </a:pPr>
            <a:r>
              <a:rPr kumimoji="0" lang="et-EE" altLang="en-US" sz="2800" b="0" i="0" u="none" strike="noStrike" kern="0" cap="none" spc="0" normalizeH="0" baseline="0" noProof="0" dirty="0">
                <a:ln>
                  <a:noFill/>
                </a:ln>
                <a:solidFill>
                  <a:srgbClr val="000000"/>
                </a:solidFill>
                <a:effectLst/>
                <a:uLnTx/>
                <a:uFillTx/>
                <a:latin typeface="Verdana"/>
                <a:ea typeface="Verdana"/>
                <a:sym typeface="Verdana"/>
              </a:rPr>
              <a:t>Sihtfinantseerimine</a:t>
            </a:r>
          </a:p>
        </p:txBody>
      </p:sp>
    </p:spTree>
    <p:extLst>
      <p:ext uri="{BB962C8B-B14F-4D97-AF65-F5344CB8AC3E}">
        <p14:creationId xmlns:p14="http://schemas.microsoft.com/office/powerpoint/2010/main" val="306896185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14979-B59D-1C1D-4567-2DC1250C242D}"/>
              </a:ext>
            </a:extLst>
          </p:cNvPr>
          <p:cNvSpPr>
            <a:spLocks noGrp="1"/>
          </p:cNvSpPr>
          <p:nvPr>
            <p:ph type="title"/>
          </p:nvPr>
        </p:nvSpPr>
        <p:spPr/>
        <p:txBody>
          <a:bodyPr/>
          <a:lstStyle/>
          <a:p>
            <a:r>
              <a:rPr lang="et-EE" altLang="en-US" sz="3600" b="1" dirty="0"/>
              <a:t>Omakapitali kirjed</a:t>
            </a:r>
            <a:endParaRPr lang="et-EE" sz="3600" b="1" dirty="0"/>
          </a:p>
        </p:txBody>
      </p:sp>
      <p:sp>
        <p:nvSpPr>
          <p:cNvPr id="3" name="Text Placeholder 2">
            <a:extLst>
              <a:ext uri="{FF2B5EF4-FFF2-40B4-BE49-F238E27FC236}">
                <a16:creationId xmlns:a16="http://schemas.microsoft.com/office/drawing/2014/main" id="{88BA49F1-541F-5850-4720-4A7476267623}"/>
              </a:ext>
            </a:extLst>
          </p:cNvPr>
          <p:cNvSpPr>
            <a:spLocks noGrp="1"/>
          </p:cNvSpPr>
          <p:nvPr>
            <p:ph type="body" idx="1"/>
          </p:nvPr>
        </p:nvSpPr>
        <p:spPr>
          <a:xfrm>
            <a:off x="895148" y="1386038"/>
            <a:ext cx="10687251" cy="4923282"/>
          </a:xfrm>
        </p:spPr>
        <p:txBody>
          <a:bodyPr/>
          <a:lstStyle/>
          <a:p>
            <a:pPr eaLnBrk="1" hangingPunct="1">
              <a:lnSpc>
                <a:spcPct val="90000"/>
              </a:lnSpc>
              <a:buFont typeface="Arial" panose="020B0604020202020204" pitchFamily="34" charset="0"/>
              <a:buChar char="•"/>
            </a:pPr>
            <a:r>
              <a:rPr lang="et-EE" altLang="en-US" dirty="0"/>
              <a:t>Aktsia- või osakapital nimiväärtuses</a:t>
            </a:r>
          </a:p>
          <a:p>
            <a:pPr eaLnBrk="1" hangingPunct="1">
              <a:lnSpc>
                <a:spcPct val="90000"/>
              </a:lnSpc>
              <a:buFont typeface="Arial" panose="020B0604020202020204" pitchFamily="34" charset="0"/>
              <a:buChar char="•"/>
            </a:pPr>
            <a:r>
              <a:rPr lang="et-EE" altLang="en-US" dirty="0"/>
              <a:t>Registreerimata aktsiakapital või osakapital</a:t>
            </a:r>
          </a:p>
          <a:p>
            <a:pPr eaLnBrk="1" hangingPunct="1">
              <a:lnSpc>
                <a:spcPct val="90000"/>
              </a:lnSpc>
              <a:buFont typeface="Arial" panose="020B0604020202020204" pitchFamily="34" charset="0"/>
              <a:buChar char="•"/>
            </a:pPr>
            <a:r>
              <a:rPr lang="et-EE" noProof="0" dirty="0"/>
              <a:t>Sissemakseta</a:t>
            </a:r>
            <a:r>
              <a:rPr lang="et-EE" altLang="en-US" dirty="0"/>
              <a:t> osakapital</a:t>
            </a:r>
          </a:p>
          <a:p>
            <a:pPr eaLnBrk="1" hangingPunct="1">
              <a:lnSpc>
                <a:spcPct val="90000"/>
              </a:lnSpc>
              <a:buFont typeface="Arial" panose="020B0604020202020204" pitchFamily="34" charset="0"/>
              <a:buChar char="•"/>
            </a:pPr>
            <a:r>
              <a:rPr lang="et-EE" altLang="en-US" dirty="0"/>
              <a:t>Ülekurss</a:t>
            </a:r>
          </a:p>
          <a:p>
            <a:pPr eaLnBrk="1" hangingPunct="1">
              <a:lnSpc>
                <a:spcPct val="90000"/>
              </a:lnSpc>
              <a:buFont typeface="Arial" panose="020B0604020202020204" pitchFamily="34" charset="0"/>
              <a:buChar char="•"/>
            </a:pPr>
            <a:r>
              <a:rPr lang="et-EE" altLang="en-US" dirty="0"/>
              <a:t>Oma osad või aktsiad (miinus)</a:t>
            </a:r>
          </a:p>
          <a:p>
            <a:pPr eaLnBrk="1" hangingPunct="1">
              <a:lnSpc>
                <a:spcPct val="90000"/>
              </a:lnSpc>
              <a:buFont typeface="Arial" panose="020B0604020202020204" pitchFamily="34" charset="0"/>
              <a:buChar char="•"/>
            </a:pPr>
            <a:r>
              <a:rPr lang="et-EE" altLang="en-US" dirty="0"/>
              <a:t>Kohustuslik reservkapital</a:t>
            </a:r>
          </a:p>
          <a:p>
            <a:pPr eaLnBrk="1" hangingPunct="1">
              <a:lnSpc>
                <a:spcPct val="90000"/>
              </a:lnSpc>
              <a:buFont typeface="Arial" panose="020B0604020202020204" pitchFamily="34" charset="0"/>
              <a:buChar char="•"/>
            </a:pPr>
            <a:r>
              <a:rPr lang="et-EE" altLang="en-US" dirty="0"/>
              <a:t>Muud reservid</a:t>
            </a:r>
          </a:p>
          <a:p>
            <a:pPr eaLnBrk="1" hangingPunct="1">
              <a:lnSpc>
                <a:spcPct val="90000"/>
              </a:lnSpc>
              <a:buFont typeface="Arial" panose="020B0604020202020204" pitchFamily="34" charset="0"/>
              <a:buChar char="•"/>
            </a:pPr>
            <a:r>
              <a:rPr lang="et-EE" altLang="en-US" dirty="0"/>
              <a:t>Muu omakapital</a:t>
            </a:r>
          </a:p>
          <a:p>
            <a:pPr eaLnBrk="1" hangingPunct="1">
              <a:lnSpc>
                <a:spcPct val="90000"/>
              </a:lnSpc>
              <a:buFont typeface="Arial" panose="020B0604020202020204" pitchFamily="34" charset="0"/>
              <a:buChar char="•"/>
            </a:pPr>
            <a:r>
              <a:rPr lang="et-EE" altLang="en-US" dirty="0"/>
              <a:t>Eelmiste perioodide jaotamata kasum (kahjum)</a:t>
            </a:r>
          </a:p>
          <a:p>
            <a:pPr eaLnBrk="1" hangingPunct="1">
              <a:lnSpc>
                <a:spcPct val="90000"/>
              </a:lnSpc>
              <a:buFont typeface="Arial" panose="020B0604020202020204" pitchFamily="34" charset="0"/>
              <a:buChar char="•"/>
            </a:pPr>
            <a:r>
              <a:rPr lang="et-EE" altLang="en-US" dirty="0"/>
              <a:t>Aruandeaasta kasum (kahjum)</a:t>
            </a:r>
          </a:p>
          <a:p>
            <a:pPr marL="50800" indent="0">
              <a:buNone/>
            </a:pPr>
            <a:endParaRPr lang="et-EE" dirty="0"/>
          </a:p>
        </p:txBody>
      </p:sp>
    </p:spTree>
    <p:extLst>
      <p:ext uri="{BB962C8B-B14F-4D97-AF65-F5344CB8AC3E}">
        <p14:creationId xmlns:p14="http://schemas.microsoft.com/office/powerpoint/2010/main" val="325798959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FC5AD-0180-A6AB-DCF1-E43997C6F721}"/>
              </a:ext>
            </a:extLst>
          </p:cNvPr>
          <p:cNvSpPr>
            <a:spLocks noGrp="1"/>
          </p:cNvSpPr>
          <p:nvPr>
            <p:ph type="title"/>
          </p:nvPr>
        </p:nvSpPr>
        <p:spPr>
          <a:xfrm>
            <a:off x="3359217" y="274638"/>
            <a:ext cx="8223183" cy="634082"/>
          </a:xfrm>
        </p:spPr>
        <p:txBody>
          <a:bodyPr/>
          <a:lstStyle/>
          <a:p>
            <a:r>
              <a:rPr lang="et-EE" altLang="en-US" sz="3600" b="1" dirty="0">
                <a:cs typeface="Times New Roman" panose="02020603050405020304" pitchFamily="18" charset="0"/>
              </a:rPr>
              <a:t>Bilansis toimuvad muudatused</a:t>
            </a:r>
            <a:r>
              <a:rPr lang="en-GB" altLang="en-US" sz="3600" b="1" dirty="0"/>
              <a:t> </a:t>
            </a:r>
            <a:endParaRPr lang="et-EE" sz="3600" b="1" dirty="0"/>
          </a:p>
        </p:txBody>
      </p:sp>
      <p:sp>
        <p:nvSpPr>
          <p:cNvPr id="3" name="Text Placeholder 2">
            <a:extLst>
              <a:ext uri="{FF2B5EF4-FFF2-40B4-BE49-F238E27FC236}">
                <a16:creationId xmlns:a16="http://schemas.microsoft.com/office/drawing/2014/main" id="{17335953-CDED-BB03-0CBE-5687FDFC29A0}"/>
              </a:ext>
            </a:extLst>
          </p:cNvPr>
          <p:cNvSpPr>
            <a:spLocks noGrp="1"/>
          </p:cNvSpPr>
          <p:nvPr>
            <p:ph type="body" idx="1"/>
          </p:nvPr>
        </p:nvSpPr>
        <p:spPr>
          <a:xfrm>
            <a:off x="933650" y="1299410"/>
            <a:ext cx="10648749" cy="5009909"/>
          </a:xfrm>
        </p:spPr>
        <p:txBody>
          <a:bodyPr/>
          <a:lstStyle/>
          <a:p>
            <a:pPr marL="50800" indent="0" algn="just" eaLnBrk="1" hangingPunct="1">
              <a:buNone/>
            </a:pPr>
            <a:r>
              <a:rPr lang="et-EE" altLang="en-US" b="1" dirty="0">
                <a:latin typeface="Arial Unicode MS" pitchFamily="34" charset="-128"/>
                <a:ea typeface="Arial Unicode MS" pitchFamily="34" charset="-128"/>
              </a:rPr>
              <a:t>Bilansis toimuvad muudatused majandustehingute tagajärjel. </a:t>
            </a:r>
            <a:endParaRPr lang="et-EE" altLang="en-US" dirty="0">
              <a:latin typeface="Arial Unicode MS" pitchFamily="34" charset="-128"/>
              <a:ea typeface="Arial Unicode MS" pitchFamily="34" charset="-128"/>
            </a:endParaRPr>
          </a:p>
          <a:p>
            <a:pPr marL="50800" indent="0" eaLnBrk="1" hangingPunct="1">
              <a:buNone/>
            </a:pPr>
            <a:endParaRPr lang="et-EE" altLang="en-US" b="1" dirty="0">
              <a:cs typeface="Times New Roman" panose="02020603050405020304" pitchFamily="18" charset="0"/>
            </a:endParaRPr>
          </a:p>
          <a:p>
            <a:pPr marL="50800" indent="0" eaLnBrk="1" hangingPunct="1">
              <a:buNone/>
            </a:pPr>
            <a:r>
              <a:rPr lang="et-EE" altLang="en-US" b="1" dirty="0">
                <a:cs typeface="Times New Roman" panose="02020603050405020304" pitchFamily="18" charset="0"/>
              </a:rPr>
              <a:t>Majandustehingud – </a:t>
            </a:r>
            <a:r>
              <a:rPr lang="et-EE" altLang="en-US" dirty="0">
                <a:cs typeface="Times New Roman" panose="02020603050405020304" pitchFamily="18" charset="0"/>
              </a:rPr>
              <a:t>tehing </a:t>
            </a:r>
            <a:r>
              <a:rPr lang="et-EE" altLang="en-US" dirty="0"/>
              <a:t>(muu toiming, seaduses sätestatud sündmus või õigusvastane tegu)</a:t>
            </a:r>
            <a:r>
              <a:rPr lang="et-EE" altLang="en-US" dirty="0">
                <a:cs typeface="Times New Roman" panose="02020603050405020304" pitchFamily="18" charset="0"/>
              </a:rPr>
              <a:t>, mille tagajärjeks on muudatused raamatupidamiskohustuslase vara, kohustiste ja omakapitali koosseisus. </a:t>
            </a:r>
            <a:endParaRPr lang="et-EE" altLang="en-US" dirty="0"/>
          </a:p>
          <a:p>
            <a:pPr marL="50800" indent="0" eaLnBrk="1" hangingPunct="1">
              <a:buNone/>
            </a:pPr>
            <a:endParaRPr lang="et-EE" altLang="en-US" dirty="0">
              <a:cs typeface="Times New Roman" panose="02020603050405020304" pitchFamily="18" charset="0"/>
            </a:endParaRPr>
          </a:p>
          <a:p>
            <a:pPr marL="50800" indent="0" eaLnBrk="1" hangingPunct="1">
              <a:buNone/>
            </a:pPr>
            <a:r>
              <a:rPr lang="et-EE" altLang="en-US" dirty="0">
                <a:cs typeface="Times New Roman" panose="02020603050405020304" pitchFamily="18" charset="0"/>
              </a:rPr>
              <a:t>Iga majandustehing muudab vähemalt kahte bilansikirjet, millega kaasneb kas bilansi mahu või struktuuri muutus. </a:t>
            </a:r>
            <a:endParaRPr lang="et-EE" altLang="en-US" dirty="0"/>
          </a:p>
          <a:p>
            <a:pPr marL="50800" indent="0">
              <a:buNone/>
            </a:pPr>
            <a:endParaRPr lang="et-EE" dirty="0"/>
          </a:p>
        </p:txBody>
      </p:sp>
    </p:spTree>
    <p:extLst>
      <p:ext uri="{BB962C8B-B14F-4D97-AF65-F5344CB8AC3E}">
        <p14:creationId xmlns:p14="http://schemas.microsoft.com/office/powerpoint/2010/main" val="36007814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EB743-346B-0543-7546-09ABED873691}"/>
              </a:ext>
            </a:extLst>
          </p:cNvPr>
          <p:cNvSpPr>
            <a:spLocks noGrp="1"/>
          </p:cNvSpPr>
          <p:nvPr>
            <p:ph type="title"/>
          </p:nvPr>
        </p:nvSpPr>
        <p:spPr>
          <a:xfrm>
            <a:off x="3368842" y="274638"/>
            <a:ext cx="8213558" cy="634082"/>
          </a:xfrm>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cs typeface="Times New Roman" panose="02020603050405020304" pitchFamily="18" charset="0"/>
                <a:sym typeface="Verdana"/>
              </a:rPr>
              <a:t>Bilansis toimuvad muudatused</a:t>
            </a:r>
            <a:r>
              <a:rPr kumimoji="0" lang="en-GB" altLang="en-US" sz="3600" b="1" i="0" u="none" strike="noStrike" kern="0" cap="none" spc="0" normalizeH="0" baseline="0" noProof="0" dirty="0">
                <a:ln>
                  <a:noFill/>
                </a:ln>
                <a:solidFill>
                  <a:srgbClr val="000000"/>
                </a:solidFill>
                <a:effectLst/>
                <a:uLnTx/>
                <a:uFillTx/>
                <a:latin typeface="Verdana"/>
                <a:ea typeface="Verdana"/>
                <a:sym typeface="Verdana"/>
              </a:rPr>
              <a:t> </a:t>
            </a:r>
            <a:endParaRPr lang="et-EE" dirty="0"/>
          </a:p>
        </p:txBody>
      </p:sp>
      <p:sp>
        <p:nvSpPr>
          <p:cNvPr id="3" name="Text Placeholder 2">
            <a:extLst>
              <a:ext uri="{FF2B5EF4-FFF2-40B4-BE49-F238E27FC236}">
                <a16:creationId xmlns:a16="http://schemas.microsoft.com/office/drawing/2014/main" id="{C9A1CBEE-0C6E-9044-8D3A-A1F7C9B58996}"/>
              </a:ext>
            </a:extLst>
          </p:cNvPr>
          <p:cNvSpPr>
            <a:spLocks noGrp="1"/>
          </p:cNvSpPr>
          <p:nvPr>
            <p:ph type="body" idx="1"/>
          </p:nvPr>
        </p:nvSpPr>
        <p:spPr>
          <a:xfrm>
            <a:off x="866274" y="1366786"/>
            <a:ext cx="10716126" cy="4942533"/>
          </a:xfrm>
        </p:spPr>
        <p:txBody>
          <a:bodyPr/>
          <a:lstStyle/>
          <a:p>
            <a:pPr marL="50800" indent="0">
              <a:buNone/>
            </a:pPr>
            <a:r>
              <a:rPr lang="et-EE" altLang="en-US" dirty="0">
                <a:cs typeface="Times New Roman" panose="02020603050405020304" pitchFamily="18" charset="0"/>
              </a:rPr>
              <a:t>Kõigi nende muudatuste tagajärjel jääb bilansi tasakaal püsima.</a:t>
            </a:r>
            <a:r>
              <a:rPr lang="en-GB" altLang="en-US" sz="2400" dirty="0"/>
              <a:t> </a:t>
            </a:r>
          </a:p>
          <a:p>
            <a:pPr>
              <a:buFont typeface="Wingdings" panose="05000000000000000000" pitchFamily="2" charset="2"/>
              <a:buNone/>
            </a:pPr>
            <a:endParaRPr lang="et-EE" altLang="en-US" dirty="0"/>
          </a:p>
          <a:p>
            <a:pPr>
              <a:buFont typeface="Wingdings" panose="05000000000000000000" pitchFamily="2" charset="2"/>
              <a:buNone/>
            </a:pPr>
            <a:r>
              <a:rPr lang="et-EE" altLang="en-US" dirty="0"/>
              <a:t>Muudatusi saab olla vaid nelja liiki: </a:t>
            </a:r>
          </a:p>
          <a:p>
            <a:pPr marL="50800" indent="0">
              <a:buNone/>
            </a:pPr>
            <a:r>
              <a:rPr lang="et-EE" altLang="en-US" dirty="0"/>
              <a:t>I - aktiva muutus</a:t>
            </a:r>
          </a:p>
          <a:p>
            <a:pPr marL="50800" indent="0">
              <a:buNone/>
            </a:pPr>
            <a:r>
              <a:rPr lang="et-EE" altLang="en-US" dirty="0"/>
              <a:t>II - passiva muutus </a:t>
            </a:r>
          </a:p>
          <a:p>
            <a:pPr marL="50800" indent="0">
              <a:buNone/>
            </a:pPr>
            <a:r>
              <a:rPr lang="et-EE" altLang="en-US" dirty="0"/>
              <a:t>III - bilansimahu kasv</a:t>
            </a:r>
          </a:p>
          <a:p>
            <a:pPr marL="50800" indent="0">
              <a:buNone/>
            </a:pPr>
            <a:r>
              <a:rPr lang="et-EE" altLang="en-US" dirty="0"/>
              <a:t>IV - bilansimahu kahanemine.</a:t>
            </a:r>
          </a:p>
          <a:p>
            <a:pPr marL="50800" indent="0">
              <a:buNone/>
            </a:pPr>
            <a:endParaRPr lang="et-EE" dirty="0"/>
          </a:p>
        </p:txBody>
      </p:sp>
    </p:spTree>
    <p:extLst>
      <p:ext uri="{BB962C8B-B14F-4D97-AF65-F5344CB8AC3E}">
        <p14:creationId xmlns:p14="http://schemas.microsoft.com/office/powerpoint/2010/main" val="265184246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FABF9-D6C0-D775-207B-BE25CFA499C9}"/>
              </a:ext>
            </a:extLst>
          </p:cNvPr>
          <p:cNvSpPr>
            <a:spLocks noGrp="1"/>
          </p:cNvSpPr>
          <p:nvPr>
            <p:ph type="title"/>
          </p:nvPr>
        </p:nvSpPr>
        <p:spPr/>
        <p:txBody>
          <a:bodyPr/>
          <a:lstStyle/>
          <a:p>
            <a:r>
              <a:rPr lang="et-EE" altLang="en-US" sz="3200" b="1" dirty="0">
                <a:cs typeface="Times New Roman" panose="02020603050405020304" pitchFamily="18" charset="0"/>
              </a:rPr>
              <a:t>Bilansis toimuvad muudatused</a:t>
            </a:r>
            <a:endParaRPr lang="et-EE" sz="3200" b="1" dirty="0"/>
          </a:p>
        </p:txBody>
      </p:sp>
      <p:sp>
        <p:nvSpPr>
          <p:cNvPr id="3" name="Text Placeholder 2">
            <a:extLst>
              <a:ext uri="{FF2B5EF4-FFF2-40B4-BE49-F238E27FC236}">
                <a16:creationId xmlns:a16="http://schemas.microsoft.com/office/drawing/2014/main" id="{EE124ED5-07D8-B74B-D223-BC84E0FBE3DE}"/>
              </a:ext>
            </a:extLst>
          </p:cNvPr>
          <p:cNvSpPr>
            <a:spLocks noGrp="1"/>
          </p:cNvSpPr>
          <p:nvPr>
            <p:ph type="body" idx="1"/>
          </p:nvPr>
        </p:nvSpPr>
        <p:spPr>
          <a:xfrm>
            <a:off x="712268" y="1299410"/>
            <a:ext cx="10870131" cy="5009909"/>
          </a:xfrm>
        </p:spPr>
        <p:txBody>
          <a:bodyPr/>
          <a:lstStyle/>
          <a:p>
            <a:pPr marL="50800" indent="0">
              <a:buNone/>
            </a:pPr>
            <a:endParaRPr lang="et-EE" dirty="0"/>
          </a:p>
        </p:txBody>
      </p:sp>
      <p:graphicFrame>
        <p:nvGraphicFramePr>
          <p:cNvPr id="4" name="Object 6">
            <a:extLst>
              <a:ext uri="{FF2B5EF4-FFF2-40B4-BE49-F238E27FC236}">
                <a16:creationId xmlns:a16="http://schemas.microsoft.com/office/drawing/2014/main" id="{0C0F377F-631C-62E3-FD09-2F45A8BFE5D4}"/>
              </a:ext>
            </a:extLst>
          </p:cNvPr>
          <p:cNvGraphicFramePr>
            <a:graphicFrameLocks noGrp="1" noChangeAspect="1"/>
          </p:cNvGraphicFramePr>
          <p:nvPr>
            <p:ph type="tbl" idx="1"/>
            <p:extLst>
              <p:ext uri="{D42A27DB-BD31-4B8C-83A1-F6EECF244321}">
                <p14:modId xmlns:p14="http://schemas.microsoft.com/office/powerpoint/2010/main" val="769288726"/>
              </p:ext>
            </p:extLst>
          </p:nvPr>
        </p:nvGraphicFramePr>
        <p:xfrm>
          <a:off x="1071658" y="2175310"/>
          <a:ext cx="10257686" cy="2300437"/>
        </p:xfrm>
        <a:graphic>
          <a:graphicData uri="http://schemas.openxmlformats.org/presentationml/2006/ole">
            <mc:AlternateContent xmlns:mc="http://schemas.openxmlformats.org/markup-compatibility/2006">
              <mc:Choice xmlns:v="urn:schemas-microsoft-com:vml" Requires="v">
                <p:oleObj r:id="rId2" imgW="5096256" imgH="1143305" progId="Excel.Sheet.8">
                  <p:embed/>
                </p:oleObj>
              </mc:Choice>
              <mc:Fallback>
                <p:oleObj r:id="rId2" imgW="5096256" imgH="1143305" progId="Excel.Sheet.8">
                  <p:embed/>
                  <p:pic>
                    <p:nvPicPr>
                      <p:cNvPr id="60420" name="Object 6">
                        <a:extLst>
                          <a:ext uri="{FF2B5EF4-FFF2-40B4-BE49-F238E27FC236}">
                            <a16:creationId xmlns:a16="http://schemas.microsoft.com/office/drawing/2014/main" id="{3284F5B1-A943-35DF-6655-913C0524F0F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1658" y="2175310"/>
                        <a:ext cx="10257686" cy="2300437"/>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342803475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FF125-2363-6E19-E41E-070868AD0027}"/>
              </a:ext>
            </a:extLst>
          </p:cNvPr>
          <p:cNvSpPr>
            <a:spLocks noGrp="1"/>
          </p:cNvSpPr>
          <p:nvPr>
            <p:ph type="title"/>
          </p:nvPr>
        </p:nvSpPr>
        <p:spPr/>
        <p:txBody>
          <a:bodyPr/>
          <a:lstStyle/>
          <a:p>
            <a:r>
              <a:rPr lang="et-EE" altLang="en-US" sz="3600" b="1" dirty="0">
                <a:cs typeface="Times New Roman" panose="02020603050405020304" pitchFamily="18" charset="0"/>
              </a:rPr>
              <a:t>Kontod</a:t>
            </a:r>
            <a:endParaRPr lang="et-EE" sz="3600" b="1" dirty="0"/>
          </a:p>
        </p:txBody>
      </p:sp>
      <p:sp>
        <p:nvSpPr>
          <p:cNvPr id="3" name="Text Placeholder 2">
            <a:extLst>
              <a:ext uri="{FF2B5EF4-FFF2-40B4-BE49-F238E27FC236}">
                <a16:creationId xmlns:a16="http://schemas.microsoft.com/office/drawing/2014/main" id="{C4785F3B-15FA-941E-A98F-3233149334CD}"/>
              </a:ext>
            </a:extLst>
          </p:cNvPr>
          <p:cNvSpPr>
            <a:spLocks noGrp="1"/>
          </p:cNvSpPr>
          <p:nvPr>
            <p:ph type="body" idx="1"/>
          </p:nvPr>
        </p:nvSpPr>
        <p:spPr>
          <a:xfrm>
            <a:off x="1058778" y="1289785"/>
            <a:ext cx="10523621" cy="5019534"/>
          </a:xfrm>
        </p:spPr>
        <p:txBody>
          <a:bodyPr/>
          <a:lstStyle/>
          <a:p>
            <a:pPr marL="50800" indent="0" algn="just" eaLnBrk="1" hangingPunct="1">
              <a:buNone/>
            </a:pPr>
            <a:r>
              <a:rPr lang="et-EE" altLang="en-US" dirty="0"/>
              <a:t>Ettevõttes toimub majandustehinguid  palju ja pidevalt. </a:t>
            </a:r>
          </a:p>
          <a:p>
            <a:pPr marL="50800" indent="0" algn="just" eaLnBrk="1" hangingPunct="1">
              <a:buNone/>
            </a:pPr>
            <a:r>
              <a:rPr lang="et-EE" altLang="en-US" dirty="0"/>
              <a:t>Kõiki muutusi jooksvalt bilansis kajastada pole otstarbekas. </a:t>
            </a:r>
          </a:p>
          <a:p>
            <a:pPr marL="50800" indent="0" algn="just" eaLnBrk="1" hangingPunct="1">
              <a:buNone/>
            </a:pPr>
            <a:endParaRPr lang="et-EE" altLang="en-US" dirty="0"/>
          </a:p>
          <a:p>
            <a:pPr marL="50800" indent="0" algn="just" eaLnBrk="1" hangingPunct="1">
              <a:buNone/>
            </a:pPr>
            <a:r>
              <a:rPr lang="et-EE" altLang="en-US" dirty="0"/>
              <a:t>Jooksvat arvestust peetakse kontodel.</a:t>
            </a:r>
            <a:endParaRPr lang="et-EE" altLang="en-US" b="1" dirty="0">
              <a:latin typeface="Arial Unicode MS" pitchFamily="34" charset="-128"/>
              <a:ea typeface="Arial Unicode MS" pitchFamily="34" charset="-128"/>
            </a:endParaRPr>
          </a:p>
          <a:p>
            <a:pPr marL="50800" indent="0" algn="just" eaLnBrk="1" hangingPunct="1">
              <a:buNone/>
            </a:pPr>
            <a:r>
              <a:rPr lang="et-EE" altLang="en-US" b="1" dirty="0">
                <a:latin typeface="Arial Unicode MS" pitchFamily="34" charset="-128"/>
                <a:ea typeface="Arial Unicode MS" pitchFamily="34" charset="-128"/>
              </a:rPr>
              <a:t>Kontod avatakse</a:t>
            </a:r>
            <a:r>
              <a:rPr lang="et-EE" altLang="en-US" dirty="0">
                <a:latin typeface="Arial Unicode MS" pitchFamily="34" charset="-128"/>
                <a:ea typeface="Arial Unicode MS" pitchFamily="34" charset="-128"/>
              </a:rPr>
              <a:t> aruandeperioodi algul bilansikirjete lõikes, kusjuures </a:t>
            </a:r>
            <a:r>
              <a:rPr lang="et-EE" altLang="en-US" b="1" dirty="0">
                <a:latin typeface="Arial Unicode MS" pitchFamily="34" charset="-128"/>
                <a:ea typeface="Arial Unicode MS" pitchFamily="34" charset="-128"/>
              </a:rPr>
              <a:t>igale bilansikirjele avatakse üks või mitu kontot. </a:t>
            </a:r>
            <a:endParaRPr lang="et-EE" altLang="en-US" dirty="0">
              <a:latin typeface="Arial Unicode MS" pitchFamily="34" charset="-128"/>
              <a:ea typeface="Arial Unicode MS" pitchFamily="34" charset="-128"/>
            </a:endParaRPr>
          </a:p>
          <a:p>
            <a:pPr marL="50800" indent="0">
              <a:buNone/>
            </a:pPr>
            <a:endParaRPr lang="et-EE" dirty="0"/>
          </a:p>
        </p:txBody>
      </p:sp>
    </p:spTree>
    <p:extLst>
      <p:ext uri="{BB962C8B-B14F-4D97-AF65-F5344CB8AC3E}">
        <p14:creationId xmlns:p14="http://schemas.microsoft.com/office/powerpoint/2010/main" val="4888879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F1957-5B9B-A35B-D6E3-2244800A9209}"/>
              </a:ext>
            </a:extLst>
          </p:cNvPr>
          <p:cNvSpPr>
            <a:spLocks noGrp="1"/>
          </p:cNvSpPr>
          <p:nvPr>
            <p:ph type="title"/>
          </p:nvPr>
        </p:nvSpPr>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cs typeface="Times New Roman" panose="02020603050405020304" pitchFamily="18" charset="0"/>
                <a:sym typeface="Verdana"/>
              </a:rPr>
              <a:t>Kontod</a:t>
            </a:r>
            <a:endParaRPr lang="et-EE" dirty="0"/>
          </a:p>
        </p:txBody>
      </p:sp>
      <p:sp>
        <p:nvSpPr>
          <p:cNvPr id="3" name="Text Placeholder 2">
            <a:extLst>
              <a:ext uri="{FF2B5EF4-FFF2-40B4-BE49-F238E27FC236}">
                <a16:creationId xmlns:a16="http://schemas.microsoft.com/office/drawing/2014/main" id="{58F8725B-071B-DCAE-DCD3-72A92263B6A0}"/>
              </a:ext>
            </a:extLst>
          </p:cNvPr>
          <p:cNvSpPr>
            <a:spLocks noGrp="1"/>
          </p:cNvSpPr>
          <p:nvPr>
            <p:ph type="body" idx="1"/>
          </p:nvPr>
        </p:nvSpPr>
        <p:spPr>
          <a:xfrm>
            <a:off x="962526" y="1097280"/>
            <a:ext cx="10619874" cy="5284269"/>
          </a:xfrm>
        </p:spPr>
        <p:txBody>
          <a:bodyPr/>
          <a:lstStyle/>
          <a:p>
            <a:pPr marL="50800" indent="0">
              <a:buNone/>
            </a:pPr>
            <a:r>
              <a:rPr lang="et-EE" altLang="en-US" dirty="0"/>
              <a:t>Bilansikonto on vastavalt </a:t>
            </a:r>
            <a:r>
              <a:rPr lang="et-EE" altLang="en-US" b="1" dirty="0"/>
              <a:t>aktiva- või passivakontod. </a:t>
            </a:r>
          </a:p>
          <a:p>
            <a:pPr marL="50800" indent="0">
              <a:buNone/>
            </a:pPr>
            <a:endParaRPr lang="et-EE" altLang="en-US" dirty="0"/>
          </a:p>
          <a:p>
            <a:pPr marL="50800" indent="0">
              <a:buNone/>
            </a:pPr>
            <a:r>
              <a:rPr lang="et-EE" altLang="en-US" dirty="0"/>
              <a:t>Nimetatakse ka</a:t>
            </a:r>
            <a:r>
              <a:rPr lang="et-EE" altLang="en-US" b="1" dirty="0"/>
              <a:t> alalisteks kontodeks, </a:t>
            </a:r>
            <a:r>
              <a:rPr lang="et-EE" altLang="en-US" dirty="0"/>
              <a:t>kuna aruandeperioodi lõpul kontode sulgemist ei toimu ja neile võivad jääda saldod.</a:t>
            </a:r>
          </a:p>
          <a:p>
            <a:pPr marL="50800" indent="0">
              <a:buNone/>
            </a:pPr>
            <a:r>
              <a:rPr lang="et-EE" altLang="en-US" dirty="0"/>
              <a:t>Kontot võib kujutada kahepoolse tabelina, mille vasakut poolt nimetatakse </a:t>
            </a:r>
            <a:r>
              <a:rPr lang="et-EE" altLang="en-US" b="1" dirty="0"/>
              <a:t>deebetiks</a:t>
            </a:r>
            <a:r>
              <a:rPr lang="et-EE" altLang="en-US" dirty="0"/>
              <a:t> ja paremat poolt </a:t>
            </a:r>
            <a:r>
              <a:rPr lang="et-EE" altLang="en-US" b="1" dirty="0"/>
              <a:t>kreeditiks. </a:t>
            </a:r>
          </a:p>
          <a:p>
            <a:pPr marL="50800" indent="0">
              <a:buNone/>
            </a:pPr>
            <a:endParaRPr lang="et-EE" altLang="en-US" dirty="0"/>
          </a:p>
          <a:p>
            <a:pPr marL="50800" indent="0">
              <a:buNone/>
            </a:pPr>
            <a:r>
              <a:rPr lang="et-EE" altLang="en-US" dirty="0"/>
              <a:t>Kõige lihtsam vorm konto kujutamiseks on konto rist (nn T-konto).</a:t>
            </a:r>
          </a:p>
          <a:p>
            <a:pPr marL="50800" indent="0">
              <a:buNone/>
            </a:pPr>
            <a:endParaRPr lang="et-EE" dirty="0"/>
          </a:p>
        </p:txBody>
      </p:sp>
    </p:spTree>
    <p:extLst>
      <p:ext uri="{BB962C8B-B14F-4D97-AF65-F5344CB8AC3E}">
        <p14:creationId xmlns:p14="http://schemas.microsoft.com/office/powerpoint/2010/main" val="137454421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A1DA4-C547-4060-166A-EC7FD23522AE}"/>
              </a:ext>
            </a:extLst>
          </p:cNvPr>
          <p:cNvSpPr>
            <a:spLocks noGrp="1"/>
          </p:cNvSpPr>
          <p:nvPr>
            <p:ph type="title"/>
          </p:nvPr>
        </p:nvSpPr>
        <p:spPr/>
        <p:txBody>
          <a:bodyPr/>
          <a:lstStyle/>
          <a:p>
            <a:r>
              <a:rPr lang="et-EE" sz="3600" b="1" dirty="0"/>
              <a:t>Konto</a:t>
            </a:r>
          </a:p>
        </p:txBody>
      </p:sp>
      <p:sp>
        <p:nvSpPr>
          <p:cNvPr id="3" name="Text Placeholder 2">
            <a:extLst>
              <a:ext uri="{FF2B5EF4-FFF2-40B4-BE49-F238E27FC236}">
                <a16:creationId xmlns:a16="http://schemas.microsoft.com/office/drawing/2014/main" id="{DBF88068-44FF-5AB5-5DDD-509C314DED9D}"/>
              </a:ext>
            </a:extLst>
          </p:cNvPr>
          <p:cNvSpPr>
            <a:spLocks noGrp="1"/>
          </p:cNvSpPr>
          <p:nvPr>
            <p:ph type="body" idx="1"/>
          </p:nvPr>
        </p:nvSpPr>
        <p:spPr>
          <a:xfrm>
            <a:off x="847344" y="1517904"/>
            <a:ext cx="5538218" cy="5184576"/>
          </a:xfrm>
        </p:spPr>
        <p:txBody>
          <a:bodyPr/>
          <a:lstStyle/>
          <a:p>
            <a:pPr marL="50800" indent="0">
              <a:buNone/>
            </a:pPr>
            <a:r>
              <a:rPr lang="et-EE" dirty="0"/>
              <a:t>    </a:t>
            </a:r>
            <a:r>
              <a:rPr lang="et-EE" b="1" dirty="0"/>
              <a:t>D</a:t>
            </a:r>
            <a:r>
              <a:rPr lang="et-EE" dirty="0"/>
              <a:t>   Aktivakonto   </a:t>
            </a:r>
            <a:r>
              <a:rPr lang="et-EE" b="1" dirty="0"/>
              <a:t>K</a:t>
            </a:r>
            <a:r>
              <a:rPr lang="et-EE" dirty="0"/>
              <a:t>	        	   nimetus</a:t>
            </a:r>
          </a:p>
          <a:p>
            <a:pPr marL="50800" indent="0">
              <a:buNone/>
            </a:pPr>
            <a:endParaRPr lang="et-EE" dirty="0"/>
          </a:p>
          <a:p>
            <a:pPr marL="50800" indent="0">
              <a:buNone/>
            </a:pPr>
            <a:endParaRPr lang="et-EE" dirty="0"/>
          </a:p>
        </p:txBody>
      </p:sp>
      <p:sp>
        <p:nvSpPr>
          <p:cNvPr id="5" name="TextBox 4">
            <a:extLst>
              <a:ext uri="{FF2B5EF4-FFF2-40B4-BE49-F238E27FC236}">
                <a16:creationId xmlns:a16="http://schemas.microsoft.com/office/drawing/2014/main" id="{B7657379-46B9-5A74-D42C-C2796323C9CE}"/>
              </a:ext>
            </a:extLst>
          </p:cNvPr>
          <p:cNvSpPr txBox="1"/>
          <p:nvPr/>
        </p:nvSpPr>
        <p:spPr>
          <a:xfrm>
            <a:off x="5925312" y="1627632"/>
            <a:ext cx="5961888" cy="4401205"/>
          </a:xfrm>
          <a:prstGeom prst="rect">
            <a:avLst/>
          </a:prstGeom>
          <a:noFill/>
        </p:spPr>
        <p:txBody>
          <a:bodyPr wrap="square" rtlCol="0">
            <a:spAutoFit/>
          </a:bodyPr>
          <a:lstStyle/>
          <a:p>
            <a:r>
              <a:rPr lang="et-EE" sz="2800" dirty="0">
                <a:solidFill>
                  <a:schemeClr val="dk1"/>
                </a:solidFill>
                <a:latin typeface="Verdana"/>
                <a:ea typeface="Verdana"/>
              </a:rPr>
              <a:t>	</a:t>
            </a:r>
            <a:r>
              <a:rPr lang="et-EE" sz="2800" b="1" dirty="0">
                <a:solidFill>
                  <a:schemeClr val="dk1"/>
                </a:solidFill>
                <a:latin typeface="Verdana"/>
                <a:ea typeface="Verdana"/>
              </a:rPr>
              <a:t>D</a:t>
            </a:r>
            <a:r>
              <a:rPr lang="et-EE" sz="2800" dirty="0">
                <a:solidFill>
                  <a:schemeClr val="dk1"/>
                </a:solidFill>
                <a:latin typeface="Verdana"/>
                <a:ea typeface="Verdana"/>
              </a:rPr>
              <a:t>  </a:t>
            </a:r>
            <a:r>
              <a:rPr lang="et-EE" dirty="0"/>
              <a:t>     </a:t>
            </a:r>
            <a:r>
              <a:rPr lang="et-EE" sz="2800" dirty="0">
                <a:solidFill>
                  <a:schemeClr val="dk1"/>
                </a:solidFill>
                <a:latin typeface="Verdana"/>
                <a:ea typeface="Verdana"/>
                <a:sym typeface="Verdana"/>
              </a:rPr>
              <a:t>Passivakonto</a:t>
            </a:r>
            <a:r>
              <a:rPr lang="et-EE" dirty="0"/>
              <a:t> 	</a:t>
            </a:r>
            <a:r>
              <a:rPr lang="et-EE" sz="2800" b="1" dirty="0">
                <a:solidFill>
                  <a:schemeClr val="dk1"/>
                </a:solidFill>
                <a:latin typeface="Verdana"/>
                <a:ea typeface="Verdana"/>
              </a:rPr>
              <a:t>K</a:t>
            </a:r>
          </a:p>
          <a:p>
            <a:r>
              <a:rPr lang="et-EE" sz="2800" dirty="0">
                <a:solidFill>
                  <a:schemeClr val="dk1"/>
                </a:solidFill>
                <a:latin typeface="Verdana"/>
                <a:ea typeface="Verdana"/>
              </a:rPr>
              <a:t>      		nimetus	</a:t>
            </a:r>
          </a:p>
          <a:p>
            <a:endParaRPr lang="et-EE" dirty="0"/>
          </a:p>
          <a:p>
            <a:endParaRPr lang="et-EE" sz="2800" dirty="0">
              <a:solidFill>
                <a:schemeClr val="dk1"/>
              </a:solidFill>
              <a:latin typeface="Verdana"/>
              <a:ea typeface="Verdana"/>
            </a:endParaRPr>
          </a:p>
          <a:p>
            <a:endParaRPr lang="et-EE" dirty="0"/>
          </a:p>
          <a:p>
            <a:endParaRPr lang="et-EE" sz="2800" dirty="0">
              <a:solidFill>
                <a:schemeClr val="dk1"/>
              </a:solidFill>
              <a:latin typeface="Verdana"/>
              <a:ea typeface="Verdana"/>
            </a:endParaRPr>
          </a:p>
          <a:p>
            <a:endParaRPr lang="et-EE" sz="2800" dirty="0">
              <a:solidFill>
                <a:schemeClr val="dk1"/>
              </a:solidFill>
              <a:latin typeface="Verdana"/>
              <a:ea typeface="Verdana"/>
            </a:endParaRPr>
          </a:p>
          <a:p>
            <a:endParaRPr lang="et-EE" sz="2800" dirty="0">
              <a:solidFill>
                <a:schemeClr val="dk1"/>
              </a:solidFill>
              <a:latin typeface="Verdana"/>
              <a:ea typeface="Verdana"/>
            </a:endParaRPr>
          </a:p>
          <a:p>
            <a:endParaRPr lang="et-EE" sz="2800" dirty="0">
              <a:solidFill>
                <a:schemeClr val="dk1"/>
              </a:solidFill>
              <a:latin typeface="Verdana"/>
              <a:ea typeface="Verdana"/>
            </a:endParaRPr>
          </a:p>
          <a:p>
            <a:endParaRPr lang="et-EE" sz="2800" dirty="0">
              <a:solidFill>
                <a:schemeClr val="dk1"/>
              </a:solidFill>
              <a:latin typeface="Verdana"/>
              <a:ea typeface="Verdana"/>
            </a:endParaRPr>
          </a:p>
          <a:p>
            <a:endParaRPr lang="et-EE" sz="2800" dirty="0">
              <a:solidFill>
                <a:schemeClr val="dk1"/>
              </a:solidFill>
              <a:latin typeface="Verdana"/>
              <a:ea typeface="Verdana"/>
            </a:endParaRPr>
          </a:p>
        </p:txBody>
      </p:sp>
      <p:graphicFrame>
        <p:nvGraphicFramePr>
          <p:cNvPr id="6" name="Table 5">
            <a:extLst>
              <a:ext uri="{FF2B5EF4-FFF2-40B4-BE49-F238E27FC236}">
                <a16:creationId xmlns:a16="http://schemas.microsoft.com/office/drawing/2014/main" id="{B57CF858-DB07-765E-2116-8D5D79A6B5E1}"/>
              </a:ext>
            </a:extLst>
          </p:cNvPr>
          <p:cNvGraphicFramePr>
            <a:graphicFrameLocks noGrp="1"/>
          </p:cNvGraphicFramePr>
          <p:nvPr>
            <p:extLst>
              <p:ext uri="{D42A27DB-BD31-4B8C-83A1-F6EECF244321}">
                <p14:modId xmlns:p14="http://schemas.microsoft.com/office/powerpoint/2010/main" val="2883468681"/>
              </p:ext>
            </p:extLst>
          </p:nvPr>
        </p:nvGraphicFramePr>
        <p:xfrm>
          <a:off x="6385562" y="2781794"/>
          <a:ext cx="5196837" cy="2760948"/>
        </p:xfrm>
        <a:graphic>
          <a:graphicData uri="http://schemas.openxmlformats.org/drawingml/2006/table">
            <a:tbl>
              <a:tblPr firstRow="1" bandRow="1">
                <a:tableStyleId>{2D5ABB26-0587-4C30-8999-92F81FD0307C}</a:tableStyleId>
              </a:tblPr>
              <a:tblGrid>
                <a:gridCol w="2597597">
                  <a:extLst>
                    <a:ext uri="{9D8B030D-6E8A-4147-A177-3AD203B41FA5}">
                      <a16:colId xmlns:a16="http://schemas.microsoft.com/office/drawing/2014/main" val="3511798579"/>
                    </a:ext>
                  </a:extLst>
                </a:gridCol>
                <a:gridCol w="2599240">
                  <a:extLst>
                    <a:ext uri="{9D8B030D-6E8A-4147-A177-3AD203B41FA5}">
                      <a16:colId xmlns:a16="http://schemas.microsoft.com/office/drawing/2014/main" val="4231080932"/>
                    </a:ext>
                  </a:extLst>
                </a:gridCol>
              </a:tblGrid>
              <a:tr h="635661">
                <a:tc>
                  <a:txBody>
                    <a:bodyPr/>
                    <a:lstStyle/>
                    <a:p>
                      <a:pPr algn="ctr"/>
                      <a:endParaRPr lang="et-EE" sz="2400" dirty="0">
                        <a:latin typeface="Verdana" panose="020B0604030504040204" pitchFamily="34" charset="0"/>
                        <a:ea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t-EE" sz="2400" dirty="0">
                          <a:latin typeface="Verdana" panose="020B0604030504040204" pitchFamily="34" charset="0"/>
                          <a:ea typeface="Verdana" panose="020B0604030504040204" pitchFamily="34" charset="0"/>
                        </a:rPr>
                        <a:t>Algsaldo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84639159"/>
                  </a:ext>
                </a:extLst>
              </a:tr>
              <a:tr h="618836">
                <a:tc>
                  <a:txBody>
                    <a:bodyPr/>
                    <a:lstStyle/>
                    <a:p>
                      <a:pPr algn="ctr"/>
                      <a:r>
                        <a:rPr lang="et-EE" sz="2400" b="1" dirty="0">
                          <a:latin typeface="Verdana" panose="020B0604030504040204" pitchFamily="34" charset="0"/>
                          <a:ea typeface="Verdana" panose="020B0604030504040204" pitchFamily="34"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t-EE" sz="2400" b="1" dirty="0">
                          <a:latin typeface="Verdana" panose="020B0604030504040204" pitchFamily="34" charset="0"/>
                          <a:ea typeface="Verdana" panose="020B0604030504040204" pitchFamily="34"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26490284"/>
                  </a:ext>
                </a:extLst>
              </a:tr>
              <a:tr h="683491">
                <a:tc>
                  <a:txBody>
                    <a:bodyPr/>
                    <a:lstStyle/>
                    <a:p>
                      <a:pPr algn="ctr"/>
                      <a:r>
                        <a:rPr lang="et-EE" sz="2400" dirty="0">
                          <a:latin typeface="Verdana" panose="020B0604030504040204" pitchFamily="34" charset="0"/>
                          <a:ea typeface="Verdana" panose="020B0604030504040204" pitchFamily="34" charset="0"/>
                        </a:rPr>
                        <a:t>Deebetkäive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t-EE" sz="2400" dirty="0">
                          <a:latin typeface="Verdana" panose="020B0604030504040204" pitchFamily="34" charset="0"/>
                          <a:ea typeface="Verdana" panose="020B0604030504040204" pitchFamily="34" charset="0"/>
                        </a:rPr>
                        <a:t>Kreeditkäive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4517125"/>
                  </a:ext>
                </a:extLst>
              </a:tr>
              <a:tr h="374735">
                <a:tc>
                  <a:txBody>
                    <a:bodyPr/>
                    <a:lstStyle/>
                    <a:p>
                      <a:pPr algn="ctr"/>
                      <a:endParaRPr lang="et-EE" sz="2400" dirty="0">
                        <a:latin typeface="Verdana" panose="020B0604030504040204" pitchFamily="34" charset="0"/>
                        <a:ea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t-EE" sz="2400" dirty="0">
                          <a:latin typeface="Verdana" panose="020B0604030504040204" pitchFamily="34" charset="0"/>
                          <a:ea typeface="Verdana" panose="020B0604030504040204" pitchFamily="34" charset="0"/>
                        </a:rPr>
                        <a:t>Lõppsaldo</a:t>
                      </a:r>
                    </a:p>
                    <a:p>
                      <a:pPr algn="ctr"/>
                      <a:endParaRPr lang="et-EE" sz="2400" dirty="0">
                        <a:latin typeface="Verdana" panose="020B0604030504040204" pitchFamily="34" charset="0"/>
                        <a:ea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89870718"/>
                  </a:ext>
                </a:extLst>
              </a:tr>
            </a:tbl>
          </a:graphicData>
        </a:graphic>
      </p:graphicFrame>
      <p:graphicFrame>
        <p:nvGraphicFramePr>
          <p:cNvPr id="7" name="Table 6">
            <a:extLst>
              <a:ext uri="{FF2B5EF4-FFF2-40B4-BE49-F238E27FC236}">
                <a16:creationId xmlns:a16="http://schemas.microsoft.com/office/drawing/2014/main" id="{365B6B49-4CE0-8E13-806D-CE8FC1E0D66D}"/>
              </a:ext>
            </a:extLst>
          </p:cNvPr>
          <p:cNvGraphicFramePr>
            <a:graphicFrameLocks noGrp="1"/>
          </p:cNvGraphicFramePr>
          <p:nvPr>
            <p:extLst>
              <p:ext uri="{D42A27DB-BD31-4B8C-83A1-F6EECF244321}">
                <p14:modId xmlns:p14="http://schemas.microsoft.com/office/powerpoint/2010/main" val="1648492855"/>
              </p:ext>
            </p:extLst>
          </p:nvPr>
        </p:nvGraphicFramePr>
        <p:xfrm>
          <a:off x="1039366" y="2781795"/>
          <a:ext cx="5056634" cy="2820053"/>
        </p:xfrm>
        <a:graphic>
          <a:graphicData uri="http://schemas.openxmlformats.org/drawingml/2006/table">
            <a:tbl>
              <a:tblPr firstRow="1" bandRow="1">
                <a:tableStyleId>{2D5ABB26-0587-4C30-8999-92F81FD0307C}</a:tableStyleId>
              </a:tblPr>
              <a:tblGrid>
                <a:gridCol w="2554330">
                  <a:extLst>
                    <a:ext uri="{9D8B030D-6E8A-4147-A177-3AD203B41FA5}">
                      <a16:colId xmlns:a16="http://schemas.microsoft.com/office/drawing/2014/main" val="3511798579"/>
                    </a:ext>
                  </a:extLst>
                </a:gridCol>
                <a:gridCol w="2502304">
                  <a:extLst>
                    <a:ext uri="{9D8B030D-6E8A-4147-A177-3AD203B41FA5}">
                      <a16:colId xmlns:a16="http://schemas.microsoft.com/office/drawing/2014/main" val="4231080932"/>
                    </a:ext>
                  </a:extLst>
                </a:gridCol>
              </a:tblGrid>
              <a:tr h="617187">
                <a:tc>
                  <a:txBody>
                    <a:bodyPr/>
                    <a:lstStyle/>
                    <a:p>
                      <a:pPr algn="ctr"/>
                      <a:r>
                        <a:rPr lang="et-EE" sz="2400" dirty="0">
                          <a:latin typeface="Verdana" panose="020B0604030504040204" pitchFamily="34" charset="0"/>
                          <a:ea typeface="Verdana" panose="020B0604030504040204" pitchFamily="34" charset="0"/>
                        </a:rPr>
                        <a:t>Algsaldo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t-EE" sz="2400" dirty="0">
                        <a:latin typeface="Verdana" panose="020B0604030504040204" pitchFamily="34" charset="0"/>
                        <a:ea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84639159"/>
                  </a:ext>
                </a:extLst>
              </a:tr>
              <a:tr h="646545">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t-EE" sz="2400" b="1" dirty="0">
                          <a:latin typeface="Verdana" panose="020B0604030504040204" pitchFamily="34" charset="0"/>
                          <a:ea typeface="Verdana" panose="020B0604030504040204" pitchFamily="34"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t-EE" sz="2400" b="1" dirty="0">
                          <a:latin typeface="Verdana" panose="020B0604030504040204" pitchFamily="34" charset="0"/>
                          <a:ea typeface="Verdana" panose="020B0604030504040204" pitchFamily="34"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26490284"/>
                  </a:ext>
                </a:extLst>
              </a:tr>
              <a:tr h="688976">
                <a:tc>
                  <a:txBody>
                    <a:bodyPr/>
                    <a:lstStyle/>
                    <a:p>
                      <a:pPr algn="ctr"/>
                      <a:r>
                        <a:rPr lang="et-EE" sz="2400" dirty="0">
                          <a:latin typeface="Verdana" panose="020B0604030504040204" pitchFamily="34" charset="0"/>
                          <a:ea typeface="Verdana" panose="020B0604030504040204" pitchFamily="34" charset="0"/>
                        </a:rPr>
                        <a:t>Deebetkäive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t-EE" sz="2400" dirty="0">
                          <a:latin typeface="Verdana" panose="020B0604030504040204" pitchFamily="34" charset="0"/>
                          <a:ea typeface="Verdana" panose="020B0604030504040204" pitchFamily="34" charset="0"/>
                        </a:rPr>
                        <a:t>Kreeditkäive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4517125"/>
                  </a:ext>
                </a:extLst>
              </a:tr>
              <a:tr h="867345">
                <a:tc>
                  <a:txBody>
                    <a:bodyPr/>
                    <a:lstStyle/>
                    <a:p>
                      <a:pPr algn="ctr"/>
                      <a:r>
                        <a:rPr lang="et-EE" sz="2400" dirty="0">
                          <a:latin typeface="Verdana" panose="020B0604030504040204" pitchFamily="34" charset="0"/>
                          <a:ea typeface="Verdana" panose="020B0604030504040204" pitchFamily="34" charset="0"/>
                        </a:rPr>
                        <a:t>Lõppsaldo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t-EE" sz="2400" dirty="0">
                        <a:latin typeface="Verdana" panose="020B0604030504040204" pitchFamily="34" charset="0"/>
                        <a:ea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89870718"/>
                  </a:ext>
                </a:extLst>
              </a:tr>
            </a:tbl>
          </a:graphicData>
        </a:graphic>
      </p:graphicFrame>
    </p:spTree>
    <p:extLst>
      <p:ext uri="{BB962C8B-B14F-4D97-AF65-F5344CB8AC3E}">
        <p14:creationId xmlns:p14="http://schemas.microsoft.com/office/powerpoint/2010/main" val="145453937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D49D0-2811-00C4-0B74-6AE2C871886D}"/>
              </a:ext>
            </a:extLst>
          </p:cNvPr>
          <p:cNvSpPr>
            <a:spLocks noGrp="1"/>
          </p:cNvSpPr>
          <p:nvPr>
            <p:ph type="title"/>
          </p:nvPr>
        </p:nvSpPr>
        <p:spPr/>
        <p:txBody>
          <a:bodyPr/>
          <a:lstStyle/>
          <a:p>
            <a:r>
              <a:rPr kumimoji="0" lang="et-EE" sz="3600" b="1" i="0" u="none" strike="noStrike" kern="0" cap="none" spc="0" normalizeH="0" baseline="0" noProof="0" dirty="0">
                <a:ln>
                  <a:noFill/>
                </a:ln>
                <a:solidFill>
                  <a:srgbClr val="000000"/>
                </a:solidFill>
                <a:effectLst/>
                <a:uLnTx/>
                <a:uFillTx/>
                <a:latin typeface="Verdana"/>
                <a:ea typeface="Verdana"/>
                <a:sym typeface="Verdana"/>
              </a:rPr>
              <a:t>Konto</a:t>
            </a:r>
            <a:endParaRPr lang="et-EE" dirty="0"/>
          </a:p>
        </p:txBody>
      </p:sp>
      <p:sp>
        <p:nvSpPr>
          <p:cNvPr id="3" name="Text Placeholder 2">
            <a:extLst>
              <a:ext uri="{FF2B5EF4-FFF2-40B4-BE49-F238E27FC236}">
                <a16:creationId xmlns:a16="http://schemas.microsoft.com/office/drawing/2014/main" id="{15F1C94A-B43F-D794-B1DF-1EBC63ED2C84}"/>
              </a:ext>
            </a:extLst>
          </p:cNvPr>
          <p:cNvSpPr>
            <a:spLocks noGrp="1"/>
          </p:cNvSpPr>
          <p:nvPr>
            <p:ph type="body" idx="1"/>
          </p:nvPr>
        </p:nvSpPr>
        <p:spPr>
          <a:xfrm>
            <a:off x="841248" y="1399032"/>
            <a:ext cx="10741152" cy="4910288"/>
          </a:xfrm>
        </p:spPr>
        <p:txBody>
          <a:bodyPr/>
          <a:lstStyle/>
          <a:p>
            <a:pPr marL="50800" indent="0" eaLnBrk="1" hangingPunct="1">
              <a:lnSpc>
                <a:spcPct val="90000"/>
              </a:lnSpc>
              <a:buNone/>
            </a:pPr>
            <a:r>
              <a:rPr lang="et-EE" altLang="en-US" dirty="0">
                <a:cs typeface="Times New Roman" panose="02020603050405020304" pitchFamily="18" charset="0"/>
              </a:rPr>
              <a:t>Bilansi aktivakirjete järgi avatakse </a:t>
            </a:r>
            <a:r>
              <a:rPr lang="et-EE" altLang="en-US" b="1" dirty="0">
                <a:cs typeface="Times New Roman" panose="02020603050405020304" pitchFamily="18" charset="0"/>
              </a:rPr>
              <a:t>aktivakontod.</a:t>
            </a:r>
          </a:p>
          <a:p>
            <a:pPr marL="50800" indent="0" eaLnBrk="1" hangingPunct="1">
              <a:lnSpc>
                <a:spcPct val="90000"/>
              </a:lnSpc>
              <a:buNone/>
            </a:pPr>
            <a:endParaRPr lang="et-EE" altLang="en-US" b="1" dirty="0"/>
          </a:p>
          <a:p>
            <a:pPr marL="50800" indent="0" eaLnBrk="1" hangingPunct="1">
              <a:lnSpc>
                <a:spcPct val="90000"/>
              </a:lnSpc>
              <a:buNone/>
            </a:pPr>
            <a:r>
              <a:rPr lang="et-EE" altLang="en-US" dirty="0">
                <a:cs typeface="Times New Roman" panose="02020603050405020304" pitchFamily="18" charset="0"/>
              </a:rPr>
              <a:t>Bilansi passivakirjete järgi</a:t>
            </a:r>
            <a:r>
              <a:rPr lang="et-EE" altLang="en-US" b="1" dirty="0">
                <a:cs typeface="Times New Roman" panose="02020603050405020304" pitchFamily="18" charset="0"/>
              </a:rPr>
              <a:t> </a:t>
            </a:r>
            <a:r>
              <a:rPr lang="et-EE" altLang="en-US" dirty="0">
                <a:cs typeface="Times New Roman" panose="02020603050405020304" pitchFamily="18" charset="0"/>
              </a:rPr>
              <a:t>avatakse</a:t>
            </a:r>
            <a:r>
              <a:rPr lang="et-EE" altLang="en-US" b="1" dirty="0">
                <a:cs typeface="Times New Roman" panose="02020603050405020304" pitchFamily="18" charset="0"/>
              </a:rPr>
              <a:t> passivakontod.</a:t>
            </a:r>
          </a:p>
          <a:p>
            <a:pPr marL="50800" indent="0" eaLnBrk="1" hangingPunct="1">
              <a:lnSpc>
                <a:spcPct val="90000"/>
              </a:lnSpc>
              <a:buNone/>
            </a:pPr>
            <a:endParaRPr lang="et-EE" altLang="en-US" b="1" dirty="0"/>
          </a:p>
          <a:p>
            <a:pPr marL="50800" indent="0" eaLnBrk="1" hangingPunct="1">
              <a:lnSpc>
                <a:spcPct val="90000"/>
              </a:lnSpc>
              <a:buNone/>
            </a:pPr>
            <a:r>
              <a:rPr lang="et-EE" altLang="en-US" dirty="0"/>
              <a:t>Kasumiaruande kirjete järgi avatakse </a:t>
            </a:r>
            <a:r>
              <a:rPr lang="en-US" altLang="en-US" b="1" dirty="0"/>
              <a:t>t</a:t>
            </a:r>
            <a:r>
              <a:rPr lang="et-EE" altLang="en-US" b="1" dirty="0"/>
              <a:t>ulukontod</a:t>
            </a:r>
            <a:r>
              <a:rPr lang="et-EE" altLang="en-US" dirty="0"/>
              <a:t> ja </a:t>
            </a:r>
          </a:p>
          <a:p>
            <a:pPr marL="50800" indent="0" eaLnBrk="1" hangingPunct="1">
              <a:lnSpc>
                <a:spcPct val="90000"/>
              </a:lnSpc>
              <a:buNone/>
            </a:pPr>
            <a:r>
              <a:rPr lang="et-EE" altLang="en-US" b="1" dirty="0"/>
              <a:t>kulukontod.</a:t>
            </a:r>
          </a:p>
          <a:p>
            <a:pPr marL="50800" indent="0" eaLnBrk="1" hangingPunct="1">
              <a:lnSpc>
                <a:spcPct val="90000"/>
              </a:lnSpc>
              <a:buNone/>
            </a:pPr>
            <a:endParaRPr lang="et-EE" altLang="en-US" b="1" dirty="0"/>
          </a:p>
          <a:p>
            <a:pPr marL="50800" indent="0">
              <a:buNone/>
            </a:pPr>
            <a:endParaRPr lang="et-EE" dirty="0"/>
          </a:p>
        </p:txBody>
      </p:sp>
    </p:spTree>
    <p:extLst>
      <p:ext uri="{BB962C8B-B14F-4D97-AF65-F5344CB8AC3E}">
        <p14:creationId xmlns:p14="http://schemas.microsoft.com/office/powerpoint/2010/main" val="254635919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F45AE7-9C1D-90EC-B945-616EDBB3401C}"/>
              </a:ext>
            </a:extLst>
          </p:cNvPr>
          <p:cNvSpPr>
            <a:spLocks noGrp="1"/>
          </p:cNvSpPr>
          <p:nvPr>
            <p:ph type="title"/>
          </p:nvPr>
        </p:nvSpPr>
        <p:spPr/>
        <p:txBody>
          <a:bodyPr/>
          <a:lstStyle/>
          <a:p>
            <a:r>
              <a:rPr kumimoji="0" lang="et-EE" sz="3600" b="1" i="0" u="none" strike="noStrike" kern="0" cap="none" spc="0" normalizeH="0" baseline="0" noProof="0" dirty="0">
                <a:ln>
                  <a:noFill/>
                </a:ln>
                <a:solidFill>
                  <a:srgbClr val="000000"/>
                </a:solidFill>
                <a:effectLst/>
                <a:uLnTx/>
                <a:uFillTx/>
                <a:latin typeface="Verdana"/>
                <a:ea typeface="Verdana"/>
                <a:sym typeface="Verdana"/>
              </a:rPr>
              <a:t>Konto</a:t>
            </a:r>
            <a:endParaRPr lang="et-EE" dirty="0"/>
          </a:p>
        </p:txBody>
      </p:sp>
      <p:sp>
        <p:nvSpPr>
          <p:cNvPr id="3" name="Text Placeholder 2">
            <a:extLst>
              <a:ext uri="{FF2B5EF4-FFF2-40B4-BE49-F238E27FC236}">
                <a16:creationId xmlns:a16="http://schemas.microsoft.com/office/drawing/2014/main" id="{C8B1DEB2-58F0-77F2-DA1F-2BC339F8E897}"/>
              </a:ext>
            </a:extLst>
          </p:cNvPr>
          <p:cNvSpPr>
            <a:spLocks noGrp="1"/>
          </p:cNvSpPr>
          <p:nvPr>
            <p:ph type="body" idx="1"/>
          </p:nvPr>
        </p:nvSpPr>
        <p:spPr>
          <a:xfrm>
            <a:off x="896112" y="1453896"/>
            <a:ext cx="10686288" cy="4855424"/>
          </a:xfrm>
        </p:spPr>
        <p:txBody>
          <a:bodyPr/>
          <a:lstStyle/>
          <a:p>
            <a:pPr marL="50800" indent="0" eaLnBrk="1" hangingPunct="1">
              <a:buNone/>
            </a:pPr>
            <a:r>
              <a:rPr lang="et-EE" altLang="en-US" b="1" dirty="0">
                <a:cs typeface="Times New Roman" panose="02020603050405020304" pitchFamily="18" charset="0"/>
              </a:rPr>
              <a:t>Kontraaktivakonto</a:t>
            </a:r>
            <a:r>
              <a:rPr lang="et-EE" altLang="en-US" dirty="0">
                <a:cs typeface="Times New Roman" panose="02020603050405020304" pitchFamily="18" charset="0"/>
              </a:rPr>
              <a:t> – reguleerib mingi kindla aktivakonto jääki, kuid ise on passivakonto iseloomuga.</a:t>
            </a:r>
            <a:endParaRPr lang="et-EE" altLang="en-US" dirty="0"/>
          </a:p>
          <a:p>
            <a:pPr marL="50800" indent="0" eaLnBrk="1" hangingPunct="1">
              <a:buNone/>
            </a:pPr>
            <a:r>
              <a:rPr lang="et-EE" altLang="en-US" b="1" dirty="0">
                <a:cs typeface="Times New Roman" panose="02020603050405020304" pitchFamily="18" charset="0"/>
              </a:rPr>
              <a:t>Kontrapassivakonto</a:t>
            </a:r>
            <a:r>
              <a:rPr lang="et-EE" altLang="en-US" dirty="0">
                <a:cs typeface="Times New Roman" panose="02020603050405020304" pitchFamily="18" charset="0"/>
              </a:rPr>
              <a:t> -  vastupidine juhus kontraaktivakontole.</a:t>
            </a:r>
            <a:endParaRPr lang="et-EE" altLang="en-US" dirty="0"/>
          </a:p>
          <a:p>
            <a:pPr marL="50800" indent="0">
              <a:buNone/>
            </a:pPr>
            <a:endParaRPr lang="et-EE" altLang="en-US" dirty="0"/>
          </a:p>
          <a:p>
            <a:pPr marL="50800" indent="0">
              <a:buNone/>
            </a:pPr>
            <a:r>
              <a:rPr lang="et-EE" altLang="en-US" dirty="0"/>
              <a:t>Kasumiaruandes eristatakse tulusid ja kulusid ning sellest lähtuvalt </a:t>
            </a:r>
            <a:r>
              <a:rPr lang="et-EE" altLang="en-US" b="1" dirty="0"/>
              <a:t>tulu- ja kulukontosid.</a:t>
            </a:r>
            <a:r>
              <a:rPr lang="et-EE" altLang="en-US" dirty="0"/>
              <a:t> </a:t>
            </a:r>
          </a:p>
          <a:p>
            <a:pPr marL="50800" indent="0">
              <a:buNone/>
            </a:pPr>
            <a:r>
              <a:rPr lang="et-EE" altLang="en-US" dirty="0"/>
              <a:t>Nimetatakse ka </a:t>
            </a:r>
            <a:r>
              <a:rPr lang="et-EE" altLang="en-US" b="1" dirty="0"/>
              <a:t>ajutisteks kontodeks, </a:t>
            </a:r>
            <a:r>
              <a:rPr lang="et-EE" altLang="en-US" dirty="0"/>
              <a:t>kuna perioodi lõppedes nad suletakse ja neile saldosid ei jää. </a:t>
            </a:r>
          </a:p>
          <a:p>
            <a:pPr marL="50800" indent="0">
              <a:buNone/>
            </a:pPr>
            <a:endParaRPr lang="et-EE" dirty="0"/>
          </a:p>
        </p:txBody>
      </p:sp>
    </p:spTree>
    <p:extLst>
      <p:ext uri="{BB962C8B-B14F-4D97-AF65-F5344CB8AC3E}">
        <p14:creationId xmlns:p14="http://schemas.microsoft.com/office/powerpoint/2010/main" val="1150903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C9736-80CF-C244-264F-6FC2DEBAD443}"/>
              </a:ext>
            </a:extLst>
          </p:cNvPr>
          <p:cNvSpPr>
            <a:spLocks noGrp="1"/>
          </p:cNvSpPr>
          <p:nvPr>
            <p:ph type="title"/>
          </p:nvPr>
        </p:nvSpPr>
        <p:spPr>
          <a:xfrm>
            <a:off x="2880360" y="274638"/>
            <a:ext cx="8702040" cy="634082"/>
          </a:xfrm>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cs typeface="Times New Roman" panose="02020603050405020304" pitchFamily="18" charset="0"/>
                <a:sym typeface="Verdana"/>
              </a:rPr>
              <a:t>Majandusarvestuse koostisosad </a:t>
            </a:r>
            <a:endParaRPr lang="et-EE" dirty="0"/>
          </a:p>
        </p:txBody>
      </p:sp>
      <p:sp>
        <p:nvSpPr>
          <p:cNvPr id="3" name="Text Placeholder 2">
            <a:extLst>
              <a:ext uri="{FF2B5EF4-FFF2-40B4-BE49-F238E27FC236}">
                <a16:creationId xmlns:a16="http://schemas.microsoft.com/office/drawing/2014/main" id="{6A5E0D3B-1F51-650B-0457-BE717A6C5A9A}"/>
              </a:ext>
            </a:extLst>
          </p:cNvPr>
          <p:cNvSpPr>
            <a:spLocks noGrp="1"/>
          </p:cNvSpPr>
          <p:nvPr>
            <p:ph type="body" idx="1"/>
          </p:nvPr>
        </p:nvSpPr>
        <p:spPr>
          <a:xfrm>
            <a:off x="609600" y="1472216"/>
            <a:ext cx="10972800" cy="4434808"/>
          </a:xfrm>
        </p:spPr>
        <p:txBody>
          <a:bodyPr/>
          <a:lstStyle/>
          <a:p>
            <a:pPr marL="50800" indent="0">
              <a:buNone/>
            </a:pPr>
            <a:r>
              <a:rPr lang="et-EE" altLang="en-US" b="1" dirty="0"/>
              <a:t>Finantsraamatupidamine </a:t>
            </a:r>
            <a:r>
              <a:rPr lang="et-EE" altLang="en-US" dirty="0"/>
              <a:t>- arvepidamine kontodel kahekordse kirjendamise põhimõttel, finantsaruannete koostamine.</a:t>
            </a:r>
          </a:p>
          <a:p>
            <a:pPr marL="50800" indent="0">
              <a:buNone/>
            </a:pPr>
            <a:endParaRPr lang="et-EE" altLang="en-US" dirty="0"/>
          </a:p>
          <a:p>
            <a:pPr marL="50800" indent="0">
              <a:buNone/>
            </a:pPr>
            <a:r>
              <a:rPr lang="et-EE" altLang="en-US" b="1" dirty="0"/>
              <a:t>Juhtimisarvestus </a:t>
            </a:r>
            <a:r>
              <a:rPr lang="et-EE" altLang="en-US" dirty="0"/>
              <a:t>- juhtimiseks vajaliku info koondamine; raamatupidamisaruannete kasutamine juhtkonna poolt ettevõtte tegevuse plaanimiseks, hindamiseks ja kontrollimiseks.</a:t>
            </a:r>
          </a:p>
          <a:p>
            <a:pPr marL="50800" indent="0">
              <a:buNone/>
            </a:pPr>
            <a:endParaRPr lang="et-EE" dirty="0"/>
          </a:p>
        </p:txBody>
      </p:sp>
    </p:spTree>
    <p:extLst>
      <p:ext uri="{BB962C8B-B14F-4D97-AF65-F5344CB8AC3E}">
        <p14:creationId xmlns:p14="http://schemas.microsoft.com/office/powerpoint/2010/main" val="146964220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B11F2-06CB-6CE9-823B-0955C4723C18}"/>
              </a:ext>
            </a:extLst>
          </p:cNvPr>
          <p:cNvSpPr>
            <a:spLocks noGrp="1"/>
          </p:cNvSpPr>
          <p:nvPr>
            <p:ph type="title"/>
          </p:nvPr>
        </p:nvSpPr>
        <p:spPr/>
        <p:txBody>
          <a:bodyPr/>
          <a:lstStyle/>
          <a:p>
            <a:r>
              <a:rPr kumimoji="0" lang="et-EE" sz="3600" b="1" i="0" u="none" strike="noStrike" kern="0" cap="none" spc="0" normalizeH="0" baseline="0" noProof="0" dirty="0">
                <a:ln>
                  <a:noFill/>
                </a:ln>
                <a:solidFill>
                  <a:srgbClr val="000000"/>
                </a:solidFill>
                <a:effectLst/>
                <a:uLnTx/>
                <a:uFillTx/>
                <a:latin typeface="Verdana"/>
                <a:ea typeface="Verdana"/>
                <a:sym typeface="Verdana"/>
              </a:rPr>
              <a:t>Konto</a:t>
            </a:r>
            <a:endParaRPr lang="et-EE" dirty="0"/>
          </a:p>
        </p:txBody>
      </p:sp>
      <p:sp>
        <p:nvSpPr>
          <p:cNvPr id="3" name="Text Placeholder 2">
            <a:extLst>
              <a:ext uri="{FF2B5EF4-FFF2-40B4-BE49-F238E27FC236}">
                <a16:creationId xmlns:a16="http://schemas.microsoft.com/office/drawing/2014/main" id="{E7BE6EFA-53FB-4416-CD23-DD5EB6787FC3}"/>
              </a:ext>
            </a:extLst>
          </p:cNvPr>
          <p:cNvSpPr>
            <a:spLocks noGrp="1"/>
          </p:cNvSpPr>
          <p:nvPr>
            <p:ph type="body" idx="1"/>
          </p:nvPr>
        </p:nvSpPr>
        <p:spPr>
          <a:xfrm>
            <a:off x="886968" y="1344168"/>
            <a:ext cx="10695432" cy="4965152"/>
          </a:xfrm>
        </p:spPr>
        <p:txBody>
          <a:bodyPr/>
          <a:lstStyle/>
          <a:p>
            <a:pPr marL="50800" indent="0">
              <a:spcBef>
                <a:spcPts val="0"/>
              </a:spcBef>
              <a:spcAft>
                <a:spcPts val="1200"/>
              </a:spcAft>
              <a:buNone/>
            </a:pPr>
            <a:r>
              <a:rPr lang="et-EE" altLang="en-US" sz="2400" b="1" dirty="0"/>
              <a:t>Kulude kontod</a:t>
            </a:r>
            <a:r>
              <a:rPr lang="et-EE" altLang="en-US" sz="2400" dirty="0"/>
              <a:t> on aktivakontode iseloomuga perioodisisesed kontod kulude rühmitamiseks ja kogumiseks, millel üldjuhul ei ole algsaldot ega lõppsaldot.  </a:t>
            </a:r>
          </a:p>
          <a:p>
            <a:pPr marL="50800" indent="0">
              <a:spcBef>
                <a:spcPts val="0"/>
              </a:spcBef>
              <a:spcAft>
                <a:spcPts val="1200"/>
              </a:spcAft>
              <a:buNone/>
            </a:pPr>
            <a:r>
              <a:rPr lang="et-EE" altLang="en-US" sz="2400" dirty="0"/>
              <a:t>Kulud koonduvad aasta jooksul konto deebetisse, kulude sulgemine toimub perioodi lõpul kontode kreeditite kaudu.</a:t>
            </a:r>
          </a:p>
          <a:p>
            <a:pPr marL="50800" indent="0">
              <a:spcBef>
                <a:spcPts val="0"/>
              </a:spcBef>
              <a:spcAft>
                <a:spcPts val="1200"/>
              </a:spcAft>
              <a:buNone/>
            </a:pPr>
            <a:r>
              <a:rPr lang="et-EE" altLang="en-US" sz="2400" b="1" dirty="0"/>
              <a:t>Tulude kontod</a:t>
            </a:r>
            <a:r>
              <a:rPr lang="et-EE" altLang="en-US" sz="2400" dirty="0"/>
              <a:t> on passivakontode iseloomuga, kus tulud koonduvad kontode kreeditisse ja kontode sulgemine toimub deebetite kaudu. </a:t>
            </a:r>
          </a:p>
          <a:p>
            <a:pPr marL="50800" indent="0">
              <a:spcBef>
                <a:spcPts val="0"/>
              </a:spcBef>
              <a:spcAft>
                <a:spcPts val="1200"/>
              </a:spcAft>
              <a:buNone/>
            </a:pPr>
            <a:r>
              <a:rPr lang="et-EE" altLang="en-US" sz="2400" dirty="0"/>
              <a:t>Tulude ja kulude kontode on ajutise iseloomuga, sest nende sulgemisel aruandeperioodi lõpul selgub </a:t>
            </a:r>
            <a:r>
              <a:rPr lang="et-EE" altLang="en-US" sz="2400" b="1" dirty="0"/>
              <a:t>aruandeperioodi kasum või kahjum.</a:t>
            </a:r>
            <a:endParaRPr lang="et-EE" altLang="en-US" sz="2400" dirty="0"/>
          </a:p>
          <a:p>
            <a:pPr marL="50800" indent="0">
              <a:buNone/>
            </a:pPr>
            <a:endParaRPr lang="et-EE" dirty="0"/>
          </a:p>
        </p:txBody>
      </p:sp>
    </p:spTree>
    <p:extLst>
      <p:ext uri="{BB962C8B-B14F-4D97-AF65-F5344CB8AC3E}">
        <p14:creationId xmlns:p14="http://schemas.microsoft.com/office/powerpoint/2010/main" val="300125222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6785A-654D-FAD8-C2D5-53AAB4BF0A6F}"/>
              </a:ext>
            </a:extLst>
          </p:cNvPr>
          <p:cNvSpPr>
            <a:spLocks noGrp="1"/>
          </p:cNvSpPr>
          <p:nvPr>
            <p:ph type="title"/>
          </p:nvPr>
        </p:nvSpPr>
        <p:spPr/>
        <p:txBody>
          <a:bodyPr/>
          <a:lstStyle/>
          <a:p>
            <a:r>
              <a:rPr kumimoji="0" lang="et-EE" sz="3600" b="1" i="0" u="none" strike="noStrike" kern="0" cap="none" spc="0" normalizeH="0" baseline="0" noProof="0" dirty="0">
                <a:ln>
                  <a:noFill/>
                </a:ln>
                <a:solidFill>
                  <a:srgbClr val="000000"/>
                </a:solidFill>
                <a:effectLst/>
                <a:uLnTx/>
                <a:uFillTx/>
                <a:latin typeface="Verdana"/>
                <a:ea typeface="Verdana"/>
                <a:sym typeface="Verdana"/>
              </a:rPr>
              <a:t>Konto</a:t>
            </a:r>
            <a:endParaRPr lang="et-EE" dirty="0"/>
          </a:p>
        </p:txBody>
      </p:sp>
      <p:sp>
        <p:nvSpPr>
          <p:cNvPr id="3" name="Text Placeholder 2">
            <a:extLst>
              <a:ext uri="{FF2B5EF4-FFF2-40B4-BE49-F238E27FC236}">
                <a16:creationId xmlns:a16="http://schemas.microsoft.com/office/drawing/2014/main" id="{648543B3-7D17-698F-A035-6C18C16465A0}"/>
              </a:ext>
            </a:extLst>
          </p:cNvPr>
          <p:cNvSpPr>
            <a:spLocks noGrp="1"/>
          </p:cNvSpPr>
          <p:nvPr>
            <p:ph type="body" idx="1"/>
          </p:nvPr>
        </p:nvSpPr>
        <p:spPr>
          <a:xfrm>
            <a:off x="1033272" y="1417320"/>
            <a:ext cx="10549128" cy="4892000"/>
          </a:xfrm>
        </p:spPr>
        <p:txBody>
          <a:bodyPr/>
          <a:lstStyle/>
          <a:p>
            <a:pPr marL="50800" indent="0">
              <a:spcBef>
                <a:spcPts val="0"/>
              </a:spcBef>
              <a:spcAft>
                <a:spcPts val="1200"/>
              </a:spcAft>
              <a:buNone/>
            </a:pPr>
            <a:r>
              <a:rPr lang="et-EE" altLang="en-US" dirty="0"/>
              <a:t>Info detailsuse järgi jaotatakse kontod veel </a:t>
            </a:r>
            <a:r>
              <a:rPr lang="et-EE" altLang="en-US" b="1" dirty="0"/>
              <a:t>sünteetilisteks ja analüütilisteks kontodeks. </a:t>
            </a:r>
          </a:p>
          <a:p>
            <a:pPr marL="50800" indent="0">
              <a:spcBef>
                <a:spcPts val="0"/>
              </a:spcBef>
              <a:spcAft>
                <a:spcPts val="1200"/>
              </a:spcAft>
              <a:buNone/>
            </a:pPr>
            <a:r>
              <a:rPr lang="et-EE" altLang="en-US" dirty="0"/>
              <a:t>Sünteetilistel kontodel kajastatakse info kogumina, detailne info esitatakse analüütilistel kontodel. </a:t>
            </a:r>
          </a:p>
          <a:p>
            <a:pPr marL="50800" indent="0">
              <a:spcBef>
                <a:spcPts val="0"/>
              </a:spcBef>
              <a:spcAft>
                <a:spcPts val="1200"/>
              </a:spcAft>
              <a:buNone/>
            </a:pPr>
            <a:r>
              <a:rPr lang="et-EE" altLang="en-US" dirty="0"/>
              <a:t>Näiteks sünteetilisel kontol „Võlad tarnijatele“</a:t>
            </a:r>
            <a:r>
              <a:rPr lang="et-EE" altLang="en-US" i="1" dirty="0"/>
              <a:t> </a:t>
            </a:r>
            <a:r>
              <a:rPr lang="et-EE" altLang="en-US" dirty="0"/>
              <a:t>võivad olla analüütilised kontod tarnijate lõikes. </a:t>
            </a:r>
          </a:p>
          <a:p>
            <a:pPr marL="50800" indent="0">
              <a:spcBef>
                <a:spcPts val="0"/>
              </a:spcBef>
              <a:spcAft>
                <a:spcPts val="1200"/>
              </a:spcAft>
              <a:buNone/>
            </a:pPr>
            <a:r>
              <a:rPr lang="et-EE" altLang="en-US" dirty="0"/>
              <a:t>Sünteetilisele kontole „Materjalid“ avatakse analüütilised kontod iga materjaliliigi lõikes. </a:t>
            </a:r>
          </a:p>
          <a:p>
            <a:endParaRPr lang="et-EE" dirty="0"/>
          </a:p>
        </p:txBody>
      </p:sp>
    </p:spTree>
    <p:extLst>
      <p:ext uri="{BB962C8B-B14F-4D97-AF65-F5344CB8AC3E}">
        <p14:creationId xmlns:p14="http://schemas.microsoft.com/office/powerpoint/2010/main" val="285417553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67D029-45E6-7905-F5A6-278DA77D2D40}"/>
              </a:ext>
            </a:extLst>
          </p:cNvPr>
          <p:cNvSpPr>
            <a:spLocks noGrp="1"/>
          </p:cNvSpPr>
          <p:nvPr>
            <p:ph type="title"/>
          </p:nvPr>
        </p:nvSpPr>
        <p:spPr/>
        <p:txBody>
          <a:bodyPr/>
          <a:lstStyle/>
          <a:p>
            <a:r>
              <a:rPr kumimoji="0" lang="et-EE" sz="3600" b="1" i="0" u="none" strike="noStrike" kern="0" cap="none" spc="0" normalizeH="0" baseline="0" noProof="0" dirty="0">
                <a:ln>
                  <a:noFill/>
                </a:ln>
                <a:solidFill>
                  <a:srgbClr val="000000"/>
                </a:solidFill>
                <a:effectLst/>
                <a:uLnTx/>
                <a:uFillTx/>
                <a:latin typeface="Verdana"/>
                <a:ea typeface="Verdana"/>
                <a:sym typeface="Verdana"/>
              </a:rPr>
              <a:t>Konto</a:t>
            </a:r>
            <a:endParaRPr lang="et-EE" dirty="0"/>
          </a:p>
        </p:txBody>
      </p:sp>
      <p:sp>
        <p:nvSpPr>
          <p:cNvPr id="3" name="Text Placeholder 2">
            <a:extLst>
              <a:ext uri="{FF2B5EF4-FFF2-40B4-BE49-F238E27FC236}">
                <a16:creationId xmlns:a16="http://schemas.microsoft.com/office/drawing/2014/main" id="{3BBFC177-EC9E-AB4C-6E55-96BA6AD65073}"/>
              </a:ext>
            </a:extLst>
          </p:cNvPr>
          <p:cNvSpPr>
            <a:spLocks noGrp="1"/>
          </p:cNvSpPr>
          <p:nvPr>
            <p:ph type="body" idx="1"/>
          </p:nvPr>
        </p:nvSpPr>
        <p:spPr>
          <a:xfrm>
            <a:off x="932688" y="1545336"/>
            <a:ext cx="10649712" cy="4763984"/>
          </a:xfrm>
        </p:spPr>
        <p:txBody>
          <a:bodyPr/>
          <a:lstStyle/>
          <a:p>
            <a:pPr marL="50800" indent="0">
              <a:spcBef>
                <a:spcPts val="0"/>
              </a:spcBef>
              <a:spcAft>
                <a:spcPts val="1200"/>
              </a:spcAft>
              <a:buNone/>
            </a:pPr>
            <a:r>
              <a:rPr lang="et-EE" altLang="en-US" b="1" dirty="0"/>
              <a:t>Sünteetilised kontod </a:t>
            </a:r>
            <a:r>
              <a:rPr lang="et-EE" altLang="en-US" dirty="0"/>
              <a:t>avatakse pearaamatus, nendel peetakse ainult rahalist arvestust aruannete koostamiseks. </a:t>
            </a:r>
          </a:p>
          <a:p>
            <a:pPr marL="50800" indent="0">
              <a:spcBef>
                <a:spcPts val="0"/>
              </a:spcBef>
              <a:spcAft>
                <a:spcPts val="1200"/>
              </a:spcAft>
              <a:buNone/>
            </a:pPr>
            <a:r>
              <a:rPr lang="et-EE" altLang="en-US" b="1" dirty="0"/>
              <a:t>Analüütiline arvestus </a:t>
            </a:r>
            <a:r>
              <a:rPr lang="et-EE" altLang="en-US" dirty="0"/>
              <a:t>võib olla nii rahalises väljenduses kui ka naturaalnäitajates. </a:t>
            </a:r>
          </a:p>
          <a:p>
            <a:pPr marL="50800" indent="0">
              <a:spcBef>
                <a:spcPts val="0"/>
              </a:spcBef>
              <a:spcAft>
                <a:spcPts val="1200"/>
              </a:spcAft>
              <a:buNone/>
            </a:pPr>
            <a:r>
              <a:rPr lang="et-EE" altLang="en-US" dirty="0"/>
              <a:t>Analüütilist arvestust peetakse eraldi registrites – abiraamatutes, kaartidel, lehtedel, tabelites jms ning seda arvestust võivad pidada laotöötajad, juhid, meistrid jne.</a:t>
            </a:r>
          </a:p>
          <a:p>
            <a:pPr marL="50800" indent="0">
              <a:buNone/>
            </a:pPr>
            <a:endParaRPr lang="et-EE" dirty="0"/>
          </a:p>
        </p:txBody>
      </p:sp>
    </p:spTree>
    <p:extLst>
      <p:ext uri="{BB962C8B-B14F-4D97-AF65-F5344CB8AC3E}">
        <p14:creationId xmlns:p14="http://schemas.microsoft.com/office/powerpoint/2010/main" val="106654562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D8D0D-1B3B-6079-CC42-B2C2D8E7E011}"/>
              </a:ext>
            </a:extLst>
          </p:cNvPr>
          <p:cNvSpPr>
            <a:spLocks noGrp="1"/>
          </p:cNvSpPr>
          <p:nvPr>
            <p:ph type="title"/>
          </p:nvPr>
        </p:nvSpPr>
        <p:spPr/>
        <p:txBody>
          <a:bodyPr/>
          <a:lstStyle/>
          <a:p>
            <a:r>
              <a:rPr kumimoji="0" lang="et-EE" sz="3600" b="1" i="0" u="none" strike="noStrike" kern="0" cap="none" spc="0" normalizeH="0" baseline="0" noProof="0" dirty="0">
                <a:ln>
                  <a:noFill/>
                </a:ln>
                <a:solidFill>
                  <a:srgbClr val="000000"/>
                </a:solidFill>
                <a:effectLst/>
                <a:uLnTx/>
                <a:uFillTx/>
                <a:latin typeface="Verdana"/>
                <a:ea typeface="Verdana"/>
                <a:sym typeface="Verdana"/>
              </a:rPr>
              <a:t>Konto</a:t>
            </a:r>
            <a:endParaRPr lang="et-EE" dirty="0"/>
          </a:p>
        </p:txBody>
      </p:sp>
      <p:sp>
        <p:nvSpPr>
          <p:cNvPr id="3" name="Text Placeholder 2">
            <a:extLst>
              <a:ext uri="{FF2B5EF4-FFF2-40B4-BE49-F238E27FC236}">
                <a16:creationId xmlns:a16="http://schemas.microsoft.com/office/drawing/2014/main" id="{3051FB3A-D5F1-6E8B-06DB-3EB2EBABD3D4}"/>
              </a:ext>
            </a:extLst>
          </p:cNvPr>
          <p:cNvSpPr>
            <a:spLocks noGrp="1"/>
          </p:cNvSpPr>
          <p:nvPr>
            <p:ph type="body" idx="1"/>
          </p:nvPr>
        </p:nvSpPr>
        <p:spPr>
          <a:xfrm>
            <a:off x="941832" y="1371600"/>
            <a:ext cx="10640568" cy="4937720"/>
          </a:xfrm>
        </p:spPr>
        <p:txBody>
          <a:bodyPr/>
          <a:lstStyle/>
          <a:p>
            <a:pPr marL="50800" indent="0">
              <a:buNone/>
            </a:pPr>
            <a:r>
              <a:rPr lang="et-EE" altLang="en-US" sz="2400" dirty="0"/>
              <a:t>Bilansikirje	Nõuded ja ettemaksed</a:t>
            </a:r>
          </a:p>
          <a:p>
            <a:pPr marL="50800" indent="0">
              <a:buNone/>
            </a:pPr>
            <a:r>
              <a:rPr lang="et-EE" altLang="en-US" sz="2400" dirty="0"/>
              <a:t>131 		Nõuded ostjate vastu	(sünteetiline konto)</a:t>
            </a:r>
          </a:p>
          <a:p>
            <a:pPr marL="50800" indent="0">
              <a:buNone/>
            </a:pPr>
            <a:r>
              <a:rPr lang="et-EE" altLang="en-US" sz="2400" dirty="0"/>
              <a:t>13101 	Nõue AS Kalle vastu	(analüütiline konto)</a:t>
            </a:r>
          </a:p>
          <a:p>
            <a:pPr marL="50800" indent="0">
              <a:buNone/>
            </a:pPr>
            <a:r>
              <a:rPr lang="et-EE" altLang="en-US" sz="2400" dirty="0"/>
              <a:t>13102 	Nõue AS Valle vastu	(analüütiline konto)</a:t>
            </a:r>
          </a:p>
          <a:p>
            <a:pPr marL="50800" indent="0">
              <a:buNone/>
            </a:pPr>
            <a:r>
              <a:rPr lang="et-EE" altLang="en-US" sz="2400" dirty="0"/>
              <a:t>13103 	Nõue OÜ Pille vastu	(analüütiline konto)</a:t>
            </a:r>
          </a:p>
          <a:p>
            <a:pPr marL="50800" indent="0">
              <a:buNone/>
            </a:pPr>
            <a:r>
              <a:rPr lang="et-EE" altLang="en-US" sz="2400" dirty="0"/>
              <a:t>13104 	Nõue OÜ Sille vastu	(analüütiline konto)</a:t>
            </a:r>
          </a:p>
          <a:p>
            <a:pPr marL="50800" indent="0">
              <a:buNone/>
            </a:pPr>
            <a:r>
              <a:rPr lang="et-EE" altLang="en-US" sz="2400" dirty="0"/>
              <a:t>Sünteetiline ja analüütiline arvestus on vastastikku tihedasti seotud. </a:t>
            </a:r>
          </a:p>
          <a:p>
            <a:pPr marL="50800" indent="0">
              <a:buNone/>
            </a:pPr>
            <a:r>
              <a:rPr lang="et-EE" altLang="en-US" sz="2400" dirty="0"/>
              <a:t>Sünteetilise konto algsaldo, käibed ja lõppsaldo on võrdsed analüütiliste kontode algsaldode, käivete ja lõppsaldode summadega.</a:t>
            </a:r>
          </a:p>
          <a:p>
            <a:pPr marL="50800" indent="0">
              <a:buNone/>
            </a:pPr>
            <a:endParaRPr lang="et-EE" dirty="0"/>
          </a:p>
        </p:txBody>
      </p:sp>
    </p:spTree>
    <p:extLst>
      <p:ext uri="{BB962C8B-B14F-4D97-AF65-F5344CB8AC3E}">
        <p14:creationId xmlns:p14="http://schemas.microsoft.com/office/powerpoint/2010/main" val="359528357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0B137-880B-429F-867C-2F904E8F0D98}"/>
              </a:ext>
            </a:extLst>
          </p:cNvPr>
          <p:cNvSpPr>
            <a:spLocks noGrp="1"/>
          </p:cNvSpPr>
          <p:nvPr>
            <p:ph type="title"/>
          </p:nvPr>
        </p:nvSpPr>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sym typeface="Verdana"/>
              </a:rPr>
              <a:t>Kontoplaan</a:t>
            </a:r>
            <a:endParaRPr lang="et-EE" dirty="0"/>
          </a:p>
        </p:txBody>
      </p:sp>
      <p:sp>
        <p:nvSpPr>
          <p:cNvPr id="3" name="Text Placeholder 2">
            <a:extLst>
              <a:ext uri="{FF2B5EF4-FFF2-40B4-BE49-F238E27FC236}">
                <a16:creationId xmlns:a16="http://schemas.microsoft.com/office/drawing/2014/main" id="{E173493F-78A4-B667-C901-D41094A1BE11}"/>
              </a:ext>
            </a:extLst>
          </p:cNvPr>
          <p:cNvSpPr>
            <a:spLocks noGrp="1"/>
          </p:cNvSpPr>
          <p:nvPr>
            <p:ph type="body" idx="1"/>
          </p:nvPr>
        </p:nvSpPr>
        <p:spPr>
          <a:xfrm>
            <a:off x="914400" y="1325880"/>
            <a:ext cx="10668000" cy="4983440"/>
          </a:xfrm>
        </p:spPr>
        <p:txBody>
          <a:bodyPr/>
          <a:lstStyle/>
          <a:p>
            <a:pPr marL="50800" indent="0" eaLnBrk="1" hangingPunct="1">
              <a:spcBef>
                <a:spcPts val="0"/>
              </a:spcBef>
              <a:spcAft>
                <a:spcPts val="1800"/>
              </a:spcAft>
              <a:buNone/>
            </a:pPr>
            <a:r>
              <a:rPr lang="et-EE" altLang="en-US" b="1" dirty="0">
                <a:cs typeface="Times New Roman" panose="02020603050405020304" pitchFamily="18" charset="0"/>
              </a:rPr>
              <a:t>Kontoplaan </a:t>
            </a:r>
            <a:r>
              <a:rPr lang="et-EE" altLang="en-US" dirty="0">
                <a:cs typeface="Times New Roman" panose="02020603050405020304" pitchFamily="18" charset="0"/>
              </a:rPr>
              <a:t>on kõigi ettevõtte raamatupidamises avatud kontode nimetuste ja kontonumbrite täielik süstematiseeritud loetelu.</a:t>
            </a:r>
            <a:endParaRPr lang="et-EE" altLang="en-US" dirty="0"/>
          </a:p>
          <a:p>
            <a:pPr marL="50800" indent="0" algn="just" eaLnBrk="1" hangingPunct="1">
              <a:buNone/>
            </a:pPr>
            <a:r>
              <a:rPr lang="et-EE" altLang="en-US" dirty="0">
                <a:ea typeface="Arial Unicode MS" pitchFamily="34" charset="-128"/>
              </a:rPr>
              <a:t>Kontoplaani koostab raamatupidaja konkreetselt oma ettevõtte vajadusi silmas pidades ja see moodustab ühe osa raamatupidamise </a:t>
            </a:r>
            <a:r>
              <a:rPr lang="et-EE" altLang="en-US" dirty="0" err="1">
                <a:ea typeface="Arial Unicode MS" pitchFamily="34" charset="-128"/>
              </a:rPr>
              <a:t>sise</a:t>
            </a:r>
            <a:r>
              <a:rPr lang="et-EE" altLang="en-US" dirty="0">
                <a:ea typeface="Arial Unicode MS" pitchFamily="34" charset="-128"/>
              </a:rPr>
              <a:t>-eeskirjast.</a:t>
            </a:r>
          </a:p>
          <a:p>
            <a:pPr algn="just" eaLnBrk="1" hangingPunct="1">
              <a:buFont typeface="Wingdings" panose="05000000000000000000" pitchFamily="2" charset="2"/>
              <a:buNone/>
            </a:pPr>
            <a:r>
              <a:rPr lang="et-EE" altLang="en-US" dirty="0">
                <a:ea typeface="Arial Unicode MS" pitchFamily="34" charset="-128"/>
              </a:rPr>
              <a:t> </a:t>
            </a:r>
          </a:p>
        </p:txBody>
      </p:sp>
    </p:spTree>
    <p:extLst>
      <p:ext uri="{BB962C8B-B14F-4D97-AF65-F5344CB8AC3E}">
        <p14:creationId xmlns:p14="http://schemas.microsoft.com/office/powerpoint/2010/main" val="244814352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CBCE6-A845-C401-265A-B91D8234B3F7}"/>
              </a:ext>
            </a:extLst>
          </p:cNvPr>
          <p:cNvSpPr>
            <a:spLocks noGrp="1"/>
          </p:cNvSpPr>
          <p:nvPr>
            <p:ph type="title"/>
          </p:nvPr>
        </p:nvSpPr>
        <p:spPr/>
        <p:txBody>
          <a:bodyPr/>
          <a:lstStyle/>
          <a:p>
            <a:r>
              <a:rPr lang="et-EE" altLang="en-US" sz="3600" b="1" dirty="0"/>
              <a:t>Kontoplaan</a:t>
            </a:r>
            <a:endParaRPr lang="et-EE" sz="3600" b="1" dirty="0"/>
          </a:p>
        </p:txBody>
      </p:sp>
      <p:sp>
        <p:nvSpPr>
          <p:cNvPr id="3" name="Text Placeholder 2">
            <a:extLst>
              <a:ext uri="{FF2B5EF4-FFF2-40B4-BE49-F238E27FC236}">
                <a16:creationId xmlns:a16="http://schemas.microsoft.com/office/drawing/2014/main" id="{9D0F53DC-80B0-301D-6A53-2D0FCDE2C4AC}"/>
              </a:ext>
            </a:extLst>
          </p:cNvPr>
          <p:cNvSpPr>
            <a:spLocks noGrp="1"/>
          </p:cNvSpPr>
          <p:nvPr>
            <p:ph type="body" idx="1"/>
          </p:nvPr>
        </p:nvSpPr>
        <p:spPr/>
        <p:txBody>
          <a:bodyPr/>
          <a:lstStyle/>
          <a:p>
            <a:pPr marL="50800" indent="0">
              <a:buNone/>
            </a:pPr>
            <a:endParaRPr lang="et-EE" dirty="0"/>
          </a:p>
        </p:txBody>
      </p:sp>
      <p:grpSp>
        <p:nvGrpSpPr>
          <p:cNvPr id="4" name="Group 54">
            <a:extLst>
              <a:ext uri="{FF2B5EF4-FFF2-40B4-BE49-F238E27FC236}">
                <a16:creationId xmlns:a16="http://schemas.microsoft.com/office/drawing/2014/main" id="{B191E62C-4B5E-9944-F631-28C71EC14C7B}"/>
              </a:ext>
            </a:extLst>
          </p:cNvPr>
          <p:cNvGrpSpPr>
            <a:grpSpLocks/>
          </p:cNvGrpSpPr>
          <p:nvPr/>
        </p:nvGrpSpPr>
        <p:grpSpPr bwMode="auto">
          <a:xfrm>
            <a:off x="1502664" y="1801368"/>
            <a:ext cx="9186672" cy="4248912"/>
            <a:chOff x="-3" y="-3"/>
            <a:chExt cx="3759" cy="1963"/>
          </a:xfrm>
        </p:grpSpPr>
        <p:grpSp>
          <p:nvGrpSpPr>
            <p:cNvPr id="5" name="Group 52">
              <a:extLst>
                <a:ext uri="{FF2B5EF4-FFF2-40B4-BE49-F238E27FC236}">
                  <a16:creationId xmlns:a16="http://schemas.microsoft.com/office/drawing/2014/main" id="{CC002D04-E352-57C9-0D12-C483DFE85A62}"/>
                </a:ext>
              </a:extLst>
            </p:cNvPr>
            <p:cNvGrpSpPr>
              <a:grpSpLocks/>
            </p:cNvGrpSpPr>
            <p:nvPr/>
          </p:nvGrpSpPr>
          <p:grpSpPr bwMode="auto">
            <a:xfrm>
              <a:off x="0" y="0"/>
              <a:ext cx="3753" cy="1957"/>
              <a:chOff x="0" y="0"/>
              <a:chExt cx="3753" cy="1957"/>
            </a:xfrm>
          </p:grpSpPr>
          <p:grpSp>
            <p:nvGrpSpPr>
              <p:cNvPr id="7" name="Group 21">
                <a:extLst>
                  <a:ext uri="{FF2B5EF4-FFF2-40B4-BE49-F238E27FC236}">
                    <a16:creationId xmlns:a16="http://schemas.microsoft.com/office/drawing/2014/main" id="{6665AE7D-27B4-E00A-136F-A11BBB081D58}"/>
                  </a:ext>
                </a:extLst>
              </p:cNvPr>
              <p:cNvGrpSpPr>
                <a:grpSpLocks/>
              </p:cNvGrpSpPr>
              <p:nvPr/>
            </p:nvGrpSpPr>
            <p:grpSpPr bwMode="auto">
              <a:xfrm>
                <a:off x="0" y="0"/>
                <a:ext cx="489" cy="403"/>
                <a:chOff x="0" y="0"/>
                <a:chExt cx="489" cy="403"/>
              </a:xfrm>
            </p:grpSpPr>
            <p:sp>
              <p:nvSpPr>
                <p:cNvPr id="53" name="Rectangle 4">
                  <a:extLst>
                    <a:ext uri="{FF2B5EF4-FFF2-40B4-BE49-F238E27FC236}">
                      <a16:creationId xmlns:a16="http://schemas.microsoft.com/office/drawing/2014/main" id="{EB6BA4F3-EBF7-82CA-5E8B-EE6E5F5D6CF7}"/>
                    </a:ext>
                  </a:extLst>
                </p:cNvPr>
                <p:cNvSpPr>
                  <a:spLocks noChangeArrowheads="1"/>
                </p:cNvSpPr>
                <p:nvPr/>
              </p:nvSpPr>
              <p:spPr bwMode="auto">
                <a:xfrm>
                  <a:off x="43" y="0"/>
                  <a:ext cx="443" cy="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r>
                    <a:rPr lang="et-EE" altLang="en-US" sz="2400" dirty="0">
                      <a:latin typeface="Verdana" panose="020B0604030504040204" pitchFamily="34" charset="0"/>
                      <a:ea typeface="Verdana" panose="020B0604030504040204" pitchFamily="34" charset="0"/>
                      <a:cs typeface="Times New Roman" panose="02020603050405020304" pitchFamily="18" charset="0"/>
                    </a:rPr>
                    <a:t>Konto</a:t>
                  </a:r>
                </a:p>
                <a:p>
                  <a:pPr algn="ctr">
                    <a:spcBef>
                      <a:spcPct val="0"/>
                    </a:spcBef>
                    <a:buClrTx/>
                    <a:buSzTx/>
                    <a:buFontTx/>
                    <a:buNone/>
                  </a:pPr>
                  <a:endParaRPr lang="et-EE" altLang="en-US" sz="2400" dirty="0">
                    <a:latin typeface="Verdana" panose="020B0604030504040204" pitchFamily="34" charset="0"/>
                    <a:ea typeface="Verdana" panose="020B0604030504040204" pitchFamily="34" charset="0"/>
                  </a:endParaRPr>
                </a:p>
              </p:txBody>
            </p:sp>
            <p:sp>
              <p:nvSpPr>
                <p:cNvPr id="54" name="Rectangle 20">
                  <a:extLst>
                    <a:ext uri="{FF2B5EF4-FFF2-40B4-BE49-F238E27FC236}">
                      <a16:creationId xmlns:a16="http://schemas.microsoft.com/office/drawing/2014/main" id="{1FEBBBBB-CAEA-6DB5-3742-A4AD922CD36C}"/>
                    </a:ext>
                  </a:extLst>
                </p:cNvPr>
                <p:cNvSpPr>
                  <a:spLocks noChangeArrowheads="1"/>
                </p:cNvSpPr>
                <p:nvPr/>
              </p:nvSpPr>
              <p:spPr bwMode="auto">
                <a:xfrm>
                  <a:off x="0" y="0"/>
                  <a:ext cx="489" cy="403"/>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endParaRPr lang="et-EE" altLang="en-US" sz="2400">
                    <a:latin typeface="Verdana" panose="020B0604030504040204" pitchFamily="34" charset="0"/>
                    <a:ea typeface="Verdana" panose="020B0604030504040204" pitchFamily="34" charset="0"/>
                  </a:endParaRPr>
                </a:p>
              </p:txBody>
            </p:sp>
          </p:grpSp>
          <p:grpSp>
            <p:nvGrpSpPr>
              <p:cNvPr id="8" name="Group 23">
                <a:extLst>
                  <a:ext uri="{FF2B5EF4-FFF2-40B4-BE49-F238E27FC236}">
                    <a16:creationId xmlns:a16="http://schemas.microsoft.com/office/drawing/2014/main" id="{71BD2181-B1EB-84F9-4375-ABD74B98F373}"/>
                  </a:ext>
                </a:extLst>
              </p:cNvPr>
              <p:cNvGrpSpPr>
                <a:grpSpLocks/>
              </p:cNvGrpSpPr>
              <p:nvPr/>
            </p:nvGrpSpPr>
            <p:grpSpPr bwMode="auto">
              <a:xfrm>
                <a:off x="489" y="0"/>
                <a:ext cx="1310" cy="403"/>
                <a:chOff x="489" y="0"/>
                <a:chExt cx="1310" cy="403"/>
              </a:xfrm>
            </p:grpSpPr>
            <p:sp>
              <p:nvSpPr>
                <p:cNvPr id="51" name="Rectangle 5">
                  <a:extLst>
                    <a:ext uri="{FF2B5EF4-FFF2-40B4-BE49-F238E27FC236}">
                      <a16:creationId xmlns:a16="http://schemas.microsoft.com/office/drawing/2014/main" id="{30C9A446-72A8-5FA9-28C2-8C0E4A63DF62}"/>
                    </a:ext>
                  </a:extLst>
                </p:cNvPr>
                <p:cNvSpPr>
                  <a:spLocks noChangeArrowheads="1"/>
                </p:cNvSpPr>
                <p:nvPr/>
              </p:nvSpPr>
              <p:spPr bwMode="auto">
                <a:xfrm>
                  <a:off x="532" y="0"/>
                  <a:ext cx="1224" cy="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r>
                    <a:rPr lang="et-EE" altLang="en-US" sz="2400">
                      <a:latin typeface="Verdana" panose="020B0604030504040204" pitchFamily="34" charset="0"/>
                      <a:ea typeface="Verdana" panose="020B0604030504040204" pitchFamily="34" charset="0"/>
                      <a:cs typeface="Times New Roman" panose="02020603050405020304" pitchFamily="18" charset="0"/>
                    </a:rPr>
                    <a:t>Nimetus</a:t>
                  </a:r>
                </a:p>
                <a:p>
                  <a:pPr algn="ctr">
                    <a:spcBef>
                      <a:spcPct val="0"/>
                    </a:spcBef>
                    <a:buClrTx/>
                    <a:buSzTx/>
                    <a:buFontTx/>
                    <a:buNone/>
                  </a:pPr>
                  <a:endParaRPr lang="et-EE" altLang="en-US" sz="2400">
                    <a:latin typeface="Verdana" panose="020B0604030504040204" pitchFamily="34" charset="0"/>
                    <a:ea typeface="Verdana" panose="020B0604030504040204" pitchFamily="34" charset="0"/>
                  </a:endParaRPr>
                </a:p>
              </p:txBody>
            </p:sp>
            <p:sp>
              <p:nvSpPr>
                <p:cNvPr id="52" name="Rectangle 22">
                  <a:extLst>
                    <a:ext uri="{FF2B5EF4-FFF2-40B4-BE49-F238E27FC236}">
                      <a16:creationId xmlns:a16="http://schemas.microsoft.com/office/drawing/2014/main" id="{F60E7B7B-7F71-4669-9BE9-44042C95352A}"/>
                    </a:ext>
                  </a:extLst>
                </p:cNvPr>
                <p:cNvSpPr>
                  <a:spLocks noChangeArrowheads="1"/>
                </p:cNvSpPr>
                <p:nvPr/>
              </p:nvSpPr>
              <p:spPr bwMode="auto">
                <a:xfrm>
                  <a:off x="489" y="0"/>
                  <a:ext cx="1310" cy="403"/>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endParaRPr lang="et-EE" altLang="en-US" sz="2400">
                    <a:latin typeface="Verdana" panose="020B0604030504040204" pitchFamily="34" charset="0"/>
                    <a:ea typeface="Verdana" panose="020B0604030504040204" pitchFamily="34" charset="0"/>
                  </a:endParaRPr>
                </a:p>
              </p:txBody>
            </p:sp>
          </p:grpSp>
          <p:grpSp>
            <p:nvGrpSpPr>
              <p:cNvPr id="9" name="Group 25">
                <a:extLst>
                  <a:ext uri="{FF2B5EF4-FFF2-40B4-BE49-F238E27FC236}">
                    <a16:creationId xmlns:a16="http://schemas.microsoft.com/office/drawing/2014/main" id="{9DC6799F-F3F8-4DD1-C5A1-2761A71F719E}"/>
                  </a:ext>
                </a:extLst>
              </p:cNvPr>
              <p:cNvGrpSpPr>
                <a:grpSpLocks/>
              </p:cNvGrpSpPr>
              <p:nvPr/>
            </p:nvGrpSpPr>
            <p:grpSpPr bwMode="auto">
              <a:xfrm>
                <a:off x="1799" y="0"/>
                <a:ext cx="662" cy="463"/>
                <a:chOff x="1799" y="0"/>
                <a:chExt cx="662" cy="463"/>
              </a:xfrm>
            </p:grpSpPr>
            <p:sp>
              <p:nvSpPr>
                <p:cNvPr id="49" name="Rectangle 6">
                  <a:extLst>
                    <a:ext uri="{FF2B5EF4-FFF2-40B4-BE49-F238E27FC236}">
                      <a16:creationId xmlns:a16="http://schemas.microsoft.com/office/drawing/2014/main" id="{48270AA1-6516-D45A-790C-E94DCDFF04D3}"/>
                    </a:ext>
                  </a:extLst>
                </p:cNvPr>
                <p:cNvSpPr>
                  <a:spLocks noChangeArrowheads="1"/>
                </p:cNvSpPr>
                <p:nvPr/>
              </p:nvSpPr>
              <p:spPr bwMode="auto">
                <a:xfrm>
                  <a:off x="1842" y="60"/>
                  <a:ext cx="576" cy="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r>
                    <a:rPr lang="et-EE" altLang="en-US" sz="2400" dirty="0">
                      <a:latin typeface="Verdana" panose="020B0604030504040204" pitchFamily="34" charset="0"/>
                      <a:ea typeface="Verdana" panose="020B0604030504040204" pitchFamily="34" charset="0"/>
                      <a:cs typeface="Times New Roman" panose="02020603050405020304" pitchFamily="18" charset="0"/>
                    </a:rPr>
                    <a:t>Konto tüüp</a:t>
                  </a:r>
                </a:p>
                <a:p>
                  <a:pPr algn="ctr">
                    <a:spcBef>
                      <a:spcPct val="0"/>
                    </a:spcBef>
                    <a:buClrTx/>
                    <a:buSzTx/>
                    <a:buFontTx/>
                    <a:buNone/>
                  </a:pPr>
                  <a:endParaRPr lang="et-EE" altLang="en-US" sz="2400" dirty="0">
                    <a:latin typeface="Verdana" panose="020B0604030504040204" pitchFamily="34" charset="0"/>
                    <a:ea typeface="Verdana" panose="020B0604030504040204" pitchFamily="34" charset="0"/>
                  </a:endParaRPr>
                </a:p>
              </p:txBody>
            </p:sp>
            <p:sp>
              <p:nvSpPr>
                <p:cNvPr id="50" name="Rectangle 24">
                  <a:extLst>
                    <a:ext uri="{FF2B5EF4-FFF2-40B4-BE49-F238E27FC236}">
                      <a16:creationId xmlns:a16="http://schemas.microsoft.com/office/drawing/2014/main" id="{57B406C2-3E81-1EB7-A88B-9E8972A83D7E}"/>
                    </a:ext>
                  </a:extLst>
                </p:cNvPr>
                <p:cNvSpPr>
                  <a:spLocks noChangeArrowheads="1"/>
                </p:cNvSpPr>
                <p:nvPr/>
              </p:nvSpPr>
              <p:spPr bwMode="auto">
                <a:xfrm>
                  <a:off x="1799" y="0"/>
                  <a:ext cx="662" cy="403"/>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endParaRPr lang="et-EE" altLang="en-US" sz="2400">
                    <a:latin typeface="Verdana" panose="020B0604030504040204" pitchFamily="34" charset="0"/>
                    <a:ea typeface="Verdana" panose="020B0604030504040204" pitchFamily="34" charset="0"/>
                  </a:endParaRPr>
                </a:p>
              </p:txBody>
            </p:sp>
          </p:grpSp>
          <p:grpSp>
            <p:nvGrpSpPr>
              <p:cNvPr id="10" name="Group 27">
                <a:extLst>
                  <a:ext uri="{FF2B5EF4-FFF2-40B4-BE49-F238E27FC236}">
                    <a16:creationId xmlns:a16="http://schemas.microsoft.com/office/drawing/2014/main" id="{558E953E-2359-3697-0090-E9BBB7F4408D}"/>
                  </a:ext>
                </a:extLst>
              </p:cNvPr>
              <p:cNvGrpSpPr>
                <a:grpSpLocks/>
              </p:cNvGrpSpPr>
              <p:nvPr/>
            </p:nvGrpSpPr>
            <p:grpSpPr bwMode="auto">
              <a:xfrm>
                <a:off x="2461" y="0"/>
                <a:ext cx="1292" cy="403"/>
                <a:chOff x="2461" y="0"/>
                <a:chExt cx="1292" cy="403"/>
              </a:xfrm>
            </p:grpSpPr>
            <p:sp>
              <p:nvSpPr>
                <p:cNvPr id="47" name="Rectangle 7">
                  <a:extLst>
                    <a:ext uri="{FF2B5EF4-FFF2-40B4-BE49-F238E27FC236}">
                      <a16:creationId xmlns:a16="http://schemas.microsoft.com/office/drawing/2014/main" id="{6088C818-F8C4-81B8-266F-04A0B54D189E}"/>
                    </a:ext>
                  </a:extLst>
                </p:cNvPr>
                <p:cNvSpPr>
                  <a:spLocks noChangeArrowheads="1"/>
                </p:cNvSpPr>
                <p:nvPr/>
              </p:nvSpPr>
              <p:spPr bwMode="auto">
                <a:xfrm>
                  <a:off x="2504" y="0"/>
                  <a:ext cx="1206" cy="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r>
                    <a:rPr lang="et-EE" altLang="en-US" sz="2400">
                      <a:latin typeface="Verdana" panose="020B0604030504040204" pitchFamily="34" charset="0"/>
                      <a:ea typeface="Verdana" panose="020B0604030504040204" pitchFamily="34" charset="0"/>
                      <a:cs typeface="Times New Roman" panose="02020603050405020304" pitchFamily="18" charset="0"/>
                    </a:rPr>
                    <a:t>Selgitused</a:t>
                  </a:r>
                </a:p>
                <a:p>
                  <a:pPr algn="ctr">
                    <a:spcBef>
                      <a:spcPct val="0"/>
                    </a:spcBef>
                    <a:buClrTx/>
                    <a:buSzTx/>
                    <a:buFontTx/>
                    <a:buNone/>
                  </a:pPr>
                  <a:endParaRPr lang="et-EE" altLang="en-US" sz="2400">
                    <a:latin typeface="Verdana" panose="020B0604030504040204" pitchFamily="34" charset="0"/>
                    <a:ea typeface="Verdana" panose="020B0604030504040204" pitchFamily="34" charset="0"/>
                  </a:endParaRPr>
                </a:p>
              </p:txBody>
            </p:sp>
            <p:sp>
              <p:nvSpPr>
                <p:cNvPr id="48" name="Rectangle 26">
                  <a:extLst>
                    <a:ext uri="{FF2B5EF4-FFF2-40B4-BE49-F238E27FC236}">
                      <a16:creationId xmlns:a16="http://schemas.microsoft.com/office/drawing/2014/main" id="{2DD3EF9A-30E9-4318-AC35-E1CCCD734112}"/>
                    </a:ext>
                  </a:extLst>
                </p:cNvPr>
                <p:cNvSpPr>
                  <a:spLocks noChangeArrowheads="1"/>
                </p:cNvSpPr>
                <p:nvPr/>
              </p:nvSpPr>
              <p:spPr bwMode="auto">
                <a:xfrm>
                  <a:off x="2461" y="0"/>
                  <a:ext cx="1292" cy="403"/>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endParaRPr lang="et-EE" altLang="en-US" sz="2400">
                    <a:latin typeface="Verdana" panose="020B0604030504040204" pitchFamily="34" charset="0"/>
                    <a:ea typeface="Verdana" panose="020B0604030504040204" pitchFamily="34" charset="0"/>
                  </a:endParaRPr>
                </a:p>
              </p:txBody>
            </p:sp>
          </p:grpSp>
          <p:grpSp>
            <p:nvGrpSpPr>
              <p:cNvPr id="11" name="Group 29">
                <a:extLst>
                  <a:ext uri="{FF2B5EF4-FFF2-40B4-BE49-F238E27FC236}">
                    <a16:creationId xmlns:a16="http://schemas.microsoft.com/office/drawing/2014/main" id="{1E6EF35A-EB25-5007-7E00-A518954A403E}"/>
                  </a:ext>
                </a:extLst>
              </p:cNvPr>
              <p:cNvGrpSpPr>
                <a:grpSpLocks/>
              </p:cNvGrpSpPr>
              <p:nvPr/>
            </p:nvGrpSpPr>
            <p:grpSpPr bwMode="auto">
              <a:xfrm>
                <a:off x="0" y="403"/>
                <a:ext cx="489" cy="518"/>
                <a:chOff x="0" y="403"/>
                <a:chExt cx="489" cy="518"/>
              </a:xfrm>
            </p:grpSpPr>
            <p:sp>
              <p:nvSpPr>
                <p:cNvPr id="45" name="Rectangle 8">
                  <a:extLst>
                    <a:ext uri="{FF2B5EF4-FFF2-40B4-BE49-F238E27FC236}">
                      <a16:creationId xmlns:a16="http://schemas.microsoft.com/office/drawing/2014/main" id="{8797B95D-769E-F4C2-C91C-65EF0EA9A9E9}"/>
                    </a:ext>
                  </a:extLst>
                </p:cNvPr>
                <p:cNvSpPr>
                  <a:spLocks noChangeArrowheads="1"/>
                </p:cNvSpPr>
                <p:nvPr/>
              </p:nvSpPr>
              <p:spPr bwMode="auto">
                <a:xfrm>
                  <a:off x="43" y="403"/>
                  <a:ext cx="403"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r>
                    <a:rPr lang="et-EE" altLang="en-US" sz="2400">
                      <a:latin typeface="Verdana" panose="020B0604030504040204" pitchFamily="34" charset="0"/>
                      <a:ea typeface="Verdana" panose="020B0604030504040204" pitchFamily="34" charset="0"/>
                      <a:cs typeface="Times New Roman" panose="02020603050405020304" pitchFamily="18" charset="0"/>
                    </a:rPr>
                    <a:t>1010</a:t>
                  </a:r>
                </a:p>
                <a:p>
                  <a:pPr algn="ctr">
                    <a:spcBef>
                      <a:spcPct val="0"/>
                    </a:spcBef>
                    <a:buClrTx/>
                    <a:buSzTx/>
                    <a:buFontTx/>
                    <a:buNone/>
                  </a:pPr>
                  <a:endParaRPr lang="et-EE" altLang="en-US" sz="2400">
                    <a:latin typeface="Verdana" panose="020B0604030504040204" pitchFamily="34" charset="0"/>
                    <a:ea typeface="Verdana" panose="020B0604030504040204" pitchFamily="34" charset="0"/>
                  </a:endParaRPr>
                </a:p>
              </p:txBody>
            </p:sp>
            <p:sp>
              <p:nvSpPr>
                <p:cNvPr id="46" name="Rectangle 28">
                  <a:extLst>
                    <a:ext uri="{FF2B5EF4-FFF2-40B4-BE49-F238E27FC236}">
                      <a16:creationId xmlns:a16="http://schemas.microsoft.com/office/drawing/2014/main" id="{1D2B74DB-DA1E-6BDE-BB53-0CCF5255C7F5}"/>
                    </a:ext>
                  </a:extLst>
                </p:cNvPr>
                <p:cNvSpPr>
                  <a:spLocks noChangeArrowheads="1"/>
                </p:cNvSpPr>
                <p:nvPr/>
              </p:nvSpPr>
              <p:spPr bwMode="auto">
                <a:xfrm>
                  <a:off x="0" y="403"/>
                  <a:ext cx="489" cy="51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endParaRPr lang="et-EE" altLang="en-US" sz="2400">
                    <a:latin typeface="Verdana" panose="020B0604030504040204" pitchFamily="34" charset="0"/>
                    <a:ea typeface="Verdana" panose="020B0604030504040204" pitchFamily="34" charset="0"/>
                  </a:endParaRPr>
                </a:p>
              </p:txBody>
            </p:sp>
          </p:grpSp>
          <p:grpSp>
            <p:nvGrpSpPr>
              <p:cNvPr id="12" name="Group 31">
                <a:extLst>
                  <a:ext uri="{FF2B5EF4-FFF2-40B4-BE49-F238E27FC236}">
                    <a16:creationId xmlns:a16="http://schemas.microsoft.com/office/drawing/2014/main" id="{C3B63884-44CD-1D23-61B3-EFC30661F1DF}"/>
                  </a:ext>
                </a:extLst>
              </p:cNvPr>
              <p:cNvGrpSpPr>
                <a:grpSpLocks/>
              </p:cNvGrpSpPr>
              <p:nvPr/>
            </p:nvGrpSpPr>
            <p:grpSpPr bwMode="auto">
              <a:xfrm>
                <a:off x="489" y="403"/>
                <a:ext cx="1310" cy="518"/>
                <a:chOff x="489" y="403"/>
                <a:chExt cx="1310" cy="518"/>
              </a:xfrm>
            </p:grpSpPr>
            <p:sp>
              <p:nvSpPr>
                <p:cNvPr id="43" name="Rectangle 9">
                  <a:extLst>
                    <a:ext uri="{FF2B5EF4-FFF2-40B4-BE49-F238E27FC236}">
                      <a16:creationId xmlns:a16="http://schemas.microsoft.com/office/drawing/2014/main" id="{1840564A-E553-FBB2-3816-DEAAD0514F4C}"/>
                    </a:ext>
                  </a:extLst>
                </p:cNvPr>
                <p:cNvSpPr>
                  <a:spLocks noChangeArrowheads="1"/>
                </p:cNvSpPr>
                <p:nvPr/>
              </p:nvSpPr>
              <p:spPr bwMode="auto">
                <a:xfrm>
                  <a:off x="532" y="403"/>
                  <a:ext cx="1224"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r>
                    <a:rPr lang="et-EE" altLang="en-US" sz="2400">
                      <a:latin typeface="Verdana" panose="020B0604030504040204" pitchFamily="34" charset="0"/>
                      <a:ea typeface="Verdana" panose="020B0604030504040204" pitchFamily="34" charset="0"/>
                      <a:cs typeface="Times New Roman" panose="02020603050405020304" pitchFamily="18" charset="0"/>
                    </a:rPr>
                    <a:t>RAHA</a:t>
                  </a:r>
                </a:p>
                <a:p>
                  <a:pPr algn="ctr">
                    <a:spcBef>
                      <a:spcPct val="0"/>
                    </a:spcBef>
                    <a:buClrTx/>
                    <a:buSzTx/>
                    <a:buFontTx/>
                    <a:buNone/>
                  </a:pPr>
                  <a:endParaRPr lang="et-EE" altLang="en-US" sz="2400">
                    <a:latin typeface="Verdana" panose="020B0604030504040204" pitchFamily="34" charset="0"/>
                    <a:ea typeface="Verdana" panose="020B0604030504040204" pitchFamily="34" charset="0"/>
                  </a:endParaRPr>
                </a:p>
              </p:txBody>
            </p:sp>
            <p:sp>
              <p:nvSpPr>
                <p:cNvPr id="44" name="Rectangle 30">
                  <a:extLst>
                    <a:ext uri="{FF2B5EF4-FFF2-40B4-BE49-F238E27FC236}">
                      <a16:creationId xmlns:a16="http://schemas.microsoft.com/office/drawing/2014/main" id="{8EBA2AF7-B308-346D-9234-D406E01AE30A}"/>
                    </a:ext>
                  </a:extLst>
                </p:cNvPr>
                <p:cNvSpPr>
                  <a:spLocks noChangeArrowheads="1"/>
                </p:cNvSpPr>
                <p:nvPr/>
              </p:nvSpPr>
              <p:spPr bwMode="auto">
                <a:xfrm>
                  <a:off x="489" y="403"/>
                  <a:ext cx="1310" cy="51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endParaRPr lang="et-EE" altLang="en-US" sz="2400">
                    <a:latin typeface="Verdana" panose="020B0604030504040204" pitchFamily="34" charset="0"/>
                    <a:ea typeface="Verdana" panose="020B0604030504040204" pitchFamily="34" charset="0"/>
                  </a:endParaRPr>
                </a:p>
              </p:txBody>
            </p:sp>
          </p:grpSp>
          <p:grpSp>
            <p:nvGrpSpPr>
              <p:cNvPr id="13" name="Group 33">
                <a:extLst>
                  <a:ext uri="{FF2B5EF4-FFF2-40B4-BE49-F238E27FC236}">
                    <a16:creationId xmlns:a16="http://schemas.microsoft.com/office/drawing/2014/main" id="{3A658BF5-DF20-F1FB-D64A-68A1485DA683}"/>
                  </a:ext>
                </a:extLst>
              </p:cNvPr>
              <p:cNvGrpSpPr>
                <a:grpSpLocks/>
              </p:cNvGrpSpPr>
              <p:nvPr/>
            </p:nvGrpSpPr>
            <p:grpSpPr bwMode="auto">
              <a:xfrm>
                <a:off x="1799" y="403"/>
                <a:ext cx="662" cy="518"/>
                <a:chOff x="1799" y="403"/>
                <a:chExt cx="662" cy="518"/>
              </a:xfrm>
            </p:grpSpPr>
            <p:sp>
              <p:nvSpPr>
                <p:cNvPr id="41" name="Rectangle 10">
                  <a:extLst>
                    <a:ext uri="{FF2B5EF4-FFF2-40B4-BE49-F238E27FC236}">
                      <a16:creationId xmlns:a16="http://schemas.microsoft.com/office/drawing/2014/main" id="{956AE6A4-9899-7D53-3A66-D522052F4081}"/>
                    </a:ext>
                  </a:extLst>
                </p:cNvPr>
                <p:cNvSpPr>
                  <a:spLocks noChangeArrowheads="1"/>
                </p:cNvSpPr>
                <p:nvPr/>
              </p:nvSpPr>
              <p:spPr bwMode="auto">
                <a:xfrm>
                  <a:off x="1842" y="403"/>
                  <a:ext cx="576"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r>
                    <a:rPr lang="et-EE" altLang="en-US" sz="2400">
                      <a:latin typeface="Verdana" panose="020B0604030504040204" pitchFamily="34" charset="0"/>
                      <a:ea typeface="Verdana" panose="020B0604030504040204" pitchFamily="34" charset="0"/>
                      <a:cs typeface="Times New Roman" panose="02020603050405020304" pitchFamily="18" charset="0"/>
                    </a:rPr>
                    <a:t>Koond</a:t>
                  </a:r>
                  <a:endParaRPr lang="et-EE" altLang="en-US" sz="2400">
                    <a:latin typeface="Verdana" panose="020B0604030504040204" pitchFamily="34" charset="0"/>
                    <a:ea typeface="Verdana" panose="020B0604030504040204" pitchFamily="34" charset="0"/>
                  </a:endParaRPr>
                </a:p>
                <a:p>
                  <a:pPr algn="ctr" eaLnBrk="1" hangingPunct="1">
                    <a:spcBef>
                      <a:spcPct val="0"/>
                    </a:spcBef>
                    <a:buClrTx/>
                    <a:buSzTx/>
                    <a:buFontTx/>
                    <a:buNone/>
                  </a:pPr>
                  <a:r>
                    <a:rPr lang="et-EE" altLang="en-US" sz="2400">
                      <a:latin typeface="Verdana" panose="020B0604030504040204" pitchFamily="34" charset="0"/>
                      <a:ea typeface="Verdana" panose="020B0604030504040204" pitchFamily="34" charset="0"/>
                      <a:cs typeface="Times New Roman" panose="02020603050405020304" pitchFamily="18" charset="0"/>
                    </a:rPr>
                    <a:t>konto</a:t>
                  </a:r>
                </a:p>
                <a:p>
                  <a:pPr algn="ctr">
                    <a:spcBef>
                      <a:spcPct val="0"/>
                    </a:spcBef>
                    <a:buClrTx/>
                    <a:buSzTx/>
                    <a:buFontTx/>
                    <a:buNone/>
                  </a:pPr>
                  <a:endParaRPr lang="et-EE" altLang="en-US" sz="2400">
                    <a:latin typeface="Verdana" panose="020B0604030504040204" pitchFamily="34" charset="0"/>
                    <a:ea typeface="Verdana" panose="020B0604030504040204" pitchFamily="34" charset="0"/>
                  </a:endParaRPr>
                </a:p>
              </p:txBody>
            </p:sp>
            <p:sp>
              <p:nvSpPr>
                <p:cNvPr id="42" name="Rectangle 32">
                  <a:extLst>
                    <a:ext uri="{FF2B5EF4-FFF2-40B4-BE49-F238E27FC236}">
                      <a16:creationId xmlns:a16="http://schemas.microsoft.com/office/drawing/2014/main" id="{3699240E-8675-E291-E763-170697138CCD}"/>
                    </a:ext>
                  </a:extLst>
                </p:cNvPr>
                <p:cNvSpPr>
                  <a:spLocks noChangeArrowheads="1"/>
                </p:cNvSpPr>
                <p:nvPr/>
              </p:nvSpPr>
              <p:spPr bwMode="auto">
                <a:xfrm>
                  <a:off x="1799" y="403"/>
                  <a:ext cx="662" cy="51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endParaRPr lang="et-EE" altLang="en-US" sz="2400">
                    <a:latin typeface="Verdana" panose="020B0604030504040204" pitchFamily="34" charset="0"/>
                    <a:ea typeface="Verdana" panose="020B0604030504040204" pitchFamily="34" charset="0"/>
                  </a:endParaRPr>
                </a:p>
              </p:txBody>
            </p:sp>
          </p:grpSp>
          <p:grpSp>
            <p:nvGrpSpPr>
              <p:cNvPr id="14" name="Group 35">
                <a:extLst>
                  <a:ext uri="{FF2B5EF4-FFF2-40B4-BE49-F238E27FC236}">
                    <a16:creationId xmlns:a16="http://schemas.microsoft.com/office/drawing/2014/main" id="{2626AE4E-7665-1616-8F40-75C30029A92C}"/>
                  </a:ext>
                </a:extLst>
              </p:cNvPr>
              <p:cNvGrpSpPr>
                <a:grpSpLocks/>
              </p:cNvGrpSpPr>
              <p:nvPr/>
            </p:nvGrpSpPr>
            <p:grpSpPr bwMode="auto">
              <a:xfrm>
                <a:off x="2461" y="403"/>
                <a:ext cx="1292" cy="518"/>
                <a:chOff x="2461" y="403"/>
                <a:chExt cx="1292" cy="518"/>
              </a:xfrm>
            </p:grpSpPr>
            <p:sp>
              <p:nvSpPr>
                <p:cNvPr id="39" name="Rectangle 11">
                  <a:extLst>
                    <a:ext uri="{FF2B5EF4-FFF2-40B4-BE49-F238E27FC236}">
                      <a16:creationId xmlns:a16="http://schemas.microsoft.com/office/drawing/2014/main" id="{25556E01-7B58-1380-BC5D-0C8AEAE0381A}"/>
                    </a:ext>
                  </a:extLst>
                </p:cNvPr>
                <p:cNvSpPr>
                  <a:spLocks noChangeArrowheads="1"/>
                </p:cNvSpPr>
                <p:nvPr/>
              </p:nvSpPr>
              <p:spPr bwMode="auto">
                <a:xfrm>
                  <a:off x="2504" y="403"/>
                  <a:ext cx="1206"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r>
                    <a:rPr lang="et-EE" altLang="en-US" sz="2400">
                      <a:latin typeface="Verdana" panose="020B0604030504040204" pitchFamily="34" charset="0"/>
                      <a:ea typeface="Verdana" panose="020B0604030504040204" pitchFamily="34" charset="0"/>
                      <a:cs typeface="Times New Roman" panose="02020603050405020304" pitchFamily="18" charset="0"/>
                    </a:rPr>
                    <a:t> </a:t>
                  </a:r>
                </a:p>
                <a:p>
                  <a:pPr algn="ctr">
                    <a:spcBef>
                      <a:spcPct val="0"/>
                    </a:spcBef>
                    <a:buClrTx/>
                    <a:buSzTx/>
                    <a:buFontTx/>
                    <a:buNone/>
                  </a:pPr>
                  <a:endParaRPr lang="et-EE" altLang="en-US" sz="2400">
                    <a:latin typeface="Verdana" panose="020B0604030504040204" pitchFamily="34" charset="0"/>
                    <a:ea typeface="Verdana" panose="020B0604030504040204" pitchFamily="34" charset="0"/>
                  </a:endParaRPr>
                </a:p>
              </p:txBody>
            </p:sp>
            <p:sp>
              <p:nvSpPr>
                <p:cNvPr id="40" name="Rectangle 34">
                  <a:extLst>
                    <a:ext uri="{FF2B5EF4-FFF2-40B4-BE49-F238E27FC236}">
                      <a16:creationId xmlns:a16="http://schemas.microsoft.com/office/drawing/2014/main" id="{7788F784-73D4-B8CD-B401-22BD03C31CE6}"/>
                    </a:ext>
                  </a:extLst>
                </p:cNvPr>
                <p:cNvSpPr>
                  <a:spLocks noChangeArrowheads="1"/>
                </p:cNvSpPr>
                <p:nvPr/>
              </p:nvSpPr>
              <p:spPr bwMode="auto">
                <a:xfrm>
                  <a:off x="2461" y="403"/>
                  <a:ext cx="1292" cy="51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endParaRPr lang="et-EE" altLang="en-US" sz="2400">
                    <a:latin typeface="Verdana" panose="020B0604030504040204" pitchFamily="34" charset="0"/>
                    <a:ea typeface="Verdana" panose="020B0604030504040204" pitchFamily="34" charset="0"/>
                  </a:endParaRPr>
                </a:p>
              </p:txBody>
            </p:sp>
          </p:grpSp>
          <p:grpSp>
            <p:nvGrpSpPr>
              <p:cNvPr id="15" name="Group 37">
                <a:extLst>
                  <a:ext uri="{FF2B5EF4-FFF2-40B4-BE49-F238E27FC236}">
                    <a16:creationId xmlns:a16="http://schemas.microsoft.com/office/drawing/2014/main" id="{CE6781C9-25BA-6EED-B03B-8A585F76F513}"/>
                  </a:ext>
                </a:extLst>
              </p:cNvPr>
              <p:cNvGrpSpPr>
                <a:grpSpLocks/>
              </p:cNvGrpSpPr>
              <p:nvPr/>
            </p:nvGrpSpPr>
            <p:grpSpPr bwMode="auto">
              <a:xfrm>
                <a:off x="0" y="921"/>
                <a:ext cx="489" cy="518"/>
                <a:chOff x="0" y="921"/>
                <a:chExt cx="489" cy="518"/>
              </a:xfrm>
            </p:grpSpPr>
            <p:sp>
              <p:nvSpPr>
                <p:cNvPr id="37" name="Rectangle 12">
                  <a:extLst>
                    <a:ext uri="{FF2B5EF4-FFF2-40B4-BE49-F238E27FC236}">
                      <a16:creationId xmlns:a16="http://schemas.microsoft.com/office/drawing/2014/main" id="{ECF6D67B-AD03-F3CF-2FFA-BD335238E19D}"/>
                    </a:ext>
                  </a:extLst>
                </p:cNvPr>
                <p:cNvSpPr>
                  <a:spLocks noChangeArrowheads="1"/>
                </p:cNvSpPr>
                <p:nvPr/>
              </p:nvSpPr>
              <p:spPr bwMode="auto">
                <a:xfrm>
                  <a:off x="43" y="921"/>
                  <a:ext cx="403"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r>
                    <a:rPr lang="et-EE" altLang="en-US" sz="2400">
                      <a:latin typeface="Verdana" panose="020B0604030504040204" pitchFamily="34" charset="0"/>
                      <a:ea typeface="Verdana" panose="020B0604030504040204" pitchFamily="34" charset="0"/>
                      <a:cs typeface="Times New Roman" panose="02020603050405020304" pitchFamily="18" charset="0"/>
                    </a:rPr>
                    <a:t>1011</a:t>
                  </a:r>
                </a:p>
                <a:p>
                  <a:pPr algn="ctr">
                    <a:spcBef>
                      <a:spcPct val="0"/>
                    </a:spcBef>
                    <a:buClrTx/>
                    <a:buSzTx/>
                    <a:buFontTx/>
                    <a:buNone/>
                  </a:pPr>
                  <a:endParaRPr lang="et-EE" altLang="en-US" sz="2400">
                    <a:latin typeface="Verdana" panose="020B0604030504040204" pitchFamily="34" charset="0"/>
                    <a:ea typeface="Verdana" panose="020B0604030504040204" pitchFamily="34" charset="0"/>
                  </a:endParaRPr>
                </a:p>
              </p:txBody>
            </p:sp>
            <p:sp>
              <p:nvSpPr>
                <p:cNvPr id="38" name="Rectangle 36">
                  <a:extLst>
                    <a:ext uri="{FF2B5EF4-FFF2-40B4-BE49-F238E27FC236}">
                      <a16:creationId xmlns:a16="http://schemas.microsoft.com/office/drawing/2014/main" id="{8483F779-A526-3BEB-8A4C-01D888A7B1D2}"/>
                    </a:ext>
                  </a:extLst>
                </p:cNvPr>
                <p:cNvSpPr>
                  <a:spLocks noChangeArrowheads="1"/>
                </p:cNvSpPr>
                <p:nvPr/>
              </p:nvSpPr>
              <p:spPr bwMode="auto">
                <a:xfrm>
                  <a:off x="0" y="921"/>
                  <a:ext cx="489" cy="51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endParaRPr lang="et-EE" altLang="en-US" sz="2400">
                    <a:latin typeface="Verdana" panose="020B0604030504040204" pitchFamily="34" charset="0"/>
                    <a:ea typeface="Verdana" panose="020B0604030504040204" pitchFamily="34" charset="0"/>
                  </a:endParaRPr>
                </a:p>
              </p:txBody>
            </p:sp>
          </p:grpSp>
          <p:grpSp>
            <p:nvGrpSpPr>
              <p:cNvPr id="16" name="Group 39">
                <a:extLst>
                  <a:ext uri="{FF2B5EF4-FFF2-40B4-BE49-F238E27FC236}">
                    <a16:creationId xmlns:a16="http://schemas.microsoft.com/office/drawing/2014/main" id="{4C6F430A-49C1-074A-4AD0-DA96DC0F3D89}"/>
                  </a:ext>
                </a:extLst>
              </p:cNvPr>
              <p:cNvGrpSpPr>
                <a:grpSpLocks/>
              </p:cNvGrpSpPr>
              <p:nvPr/>
            </p:nvGrpSpPr>
            <p:grpSpPr bwMode="auto">
              <a:xfrm>
                <a:off x="489" y="921"/>
                <a:ext cx="1310" cy="518"/>
                <a:chOff x="489" y="921"/>
                <a:chExt cx="1310" cy="518"/>
              </a:xfrm>
            </p:grpSpPr>
            <p:sp>
              <p:nvSpPr>
                <p:cNvPr id="35" name="Rectangle 13">
                  <a:extLst>
                    <a:ext uri="{FF2B5EF4-FFF2-40B4-BE49-F238E27FC236}">
                      <a16:creationId xmlns:a16="http://schemas.microsoft.com/office/drawing/2014/main" id="{04DE77A3-FA74-91A9-A687-FC724C24D493}"/>
                    </a:ext>
                  </a:extLst>
                </p:cNvPr>
                <p:cNvSpPr>
                  <a:spLocks noChangeArrowheads="1"/>
                </p:cNvSpPr>
                <p:nvPr/>
              </p:nvSpPr>
              <p:spPr bwMode="auto">
                <a:xfrm>
                  <a:off x="532" y="921"/>
                  <a:ext cx="1224"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r>
                    <a:rPr lang="et-EE" altLang="en-US" sz="2400">
                      <a:latin typeface="Verdana" panose="020B0604030504040204" pitchFamily="34" charset="0"/>
                      <a:ea typeface="Verdana" panose="020B0604030504040204" pitchFamily="34" charset="0"/>
                      <a:cs typeface="Times New Roman" panose="02020603050405020304" pitchFamily="18" charset="0"/>
                    </a:rPr>
                    <a:t>Kassa</a:t>
                  </a:r>
                </a:p>
                <a:p>
                  <a:pPr algn="ctr">
                    <a:spcBef>
                      <a:spcPct val="0"/>
                    </a:spcBef>
                    <a:buClrTx/>
                    <a:buSzTx/>
                    <a:buFontTx/>
                    <a:buNone/>
                  </a:pPr>
                  <a:endParaRPr lang="et-EE" altLang="en-US" sz="2400">
                    <a:latin typeface="Verdana" panose="020B0604030504040204" pitchFamily="34" charset="0"/>
                    <a:ea typeface="Verdana" panose="020B0604030504040204" pitchFamily="34" charset="0"/>
                  </a:endParaRPr>
                </a:p>
              </p:txBody>
            </p:sp>
            <p:sp>
              <p:nvSpPr>
                <p:cNvPr id="36" name="Rectangle 38">
                  <a:extLst>
                    <a:ext uri="{FF2B5EF4-FFF2-40B4-BE49-F238E27FC236}">
                      <a16:creationId xmlns:a16="http://schemas.microsoft.com/office/drawing/2014/main" id="{0907F278-A158-6A6A-59B8-4D6255BD1858}"/>
                    </a:ext>
                  </a:extLst>
                </p:cNvPr>
                <p:cNvSpPr>
                  <a:spLocks noChangeArrowheads="1"/>
                </p:cNvSpPr>
                <p:nvPr/>
              </p:nvSpPr>
              <p:spPr bwMode="auto">
                <a:xfrm>
                  <a:off x="489" y="921"/>
                  <a:ext cx="1310" cy="51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endParaRPr lang="et-EE" altLang="en-US" sz="2400">
                    <a:latin typeface="Verdana" panose="020B0604030504040204" pitchFamily="34" charset="0"/>
                    <a:ea typeface="Verdana" panose="020B0604030504040204" pitchFamily="34" charset="0"/>
                  </a:endParaRPr>
                </a:p>
              </p:txBody>
            </p:sp>
          </p:grpSp>
          <p:grpSp>
            <p:nvGrpSpPr>
              <p:cNvPr id="17" name="Group 41">
                <a:extLst>
                  <a:ext uri="{FF2B5EF4-FFF2-40B4-BE49-F238E27FC236}">
                    <a16:creationId xmlns:a16="http://schemas.microsoft.com/office/drawing/2014/main" id="{AC88D1C5-2F1D-83D1-7EE1-B81A79EB15DB}"/>
                  </a:ext>
                </a:extLst>
              </p:cNvPr>
              <p:cNvGrpSpPr>
                <a:grpSpLocks/>
              </p:cNvGrpSpPr>
              <p:nvPr/>
            </p:nvGrpSpPr>
            <p:grpSpPr bwMode="auto">
              <a:xfrm>
                <a:off x="1799" y="921"/>
                <a:ext cx="662" cy="518"/>
                <a:chOff x="1799" y="921"/>
                <a:chExt cx="662" cy="518"/>
              </a:xfrm>
            </p:grpSpPr>
            <p:sp>
              <p:nvSpPr>
                <p:cNvPr id="33" name="Rectangle 14">
                  <a:extLst>
                    <a:ext uri="{FF2B5EF4-FFF2-40B4-BE49-F238E27FC236}">
                      <a16:creationId xmlns:a16="http://schemas.microsoft.com/office/drawing/2014/main" id="{014E3611-4F86-7C85-82B2-58AABC10948B}"/>
                    </a:ext>
                  </a:extLst>
                </p:cNvPr>
                <p:cNvSpPr>
                  <a:spLocks noChangeArrowheads="1"/>
                </p:cNvSpPr>
                <p:nvPr/>
              </p:nvSpPr>
              <p:spPr bwMode="auto">
                <a:xfrm>
                  <a:off x="1842" y="921"/>
                  <a:ext cx="576"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r>
                    <a:rPr lang="et-EE" altLang="en-US" sz="2400">
                      <a:latin typeface="Verdana" panose="020B0604030504040204" pitchFamily="34" charset="0"/>
                      <a:ea typeface="Verdana" panose="020B0604030504040204" pitchFamily="34" charset="0"/>
                      <a:cs typeface="Times New Roman" panose="02020603050405020304" pitchFamily="18" charset="0"/>
                    </a:rPr>
                    <a:t>Aktiva</a:t>
                  </a:r>
                  <a:endParaRPr lang="et-EE" altLang="en-US" sz="2400">
                    <a:latin typeface="Verdana" panose="020B0604030504040204" pitchFamily="34" charset="0"/>
                    <a:ea typeface="Verdana" panose="020B0604030504040204" pitchFamily="34" charset="0"/>
                  </a:endParaRPr>
                </a:p>
                <a:p>
                  <a:pPr algn="ctr" eaLnBrk="1" hangingPunct="1">
                    <a:spcBef>
                      <a:spcPct val="0"/>
                    </a:spcBef>
                    <a:buClrTx/>
                    <a:buSzTx/>
                    <a:buFontTx/>
                    <a:buNone/>
                  </a:pPr>
                  <a:r>
                    <a:rPr lang="et-EE" altLang="en-US" sz="2400">
                      <a:latin typeface="Verdana" panose="020B0604030504040204" pitchFamily="34" charset="0"/>
                      <a:ea typeface="Verdana" panose="020B0604030504040204" pitchFamily="34" charset="0"/>
                      <a:cs typeface="Times New Roman" panose="02020603050405020304" pitchFamily="18" charset="0"/>
                    </a:rPr>
                    <a:t>konto</a:t>
                  </a:r>
                </a:p>
                <a:p>
                  <a:pPr algn="ctr">
                    <a:spcBef>
                      <a:spcPct val="0"/>
                    </a:spcBef>
                    <a:buClrTx/>
                    <a:buSzTx/>
                    <a:buFontTx/>
                    <a:buNone/>
                  </a:pPr>
                  <a:endParaRPr lang="et-EE" altLang="en-US" sz="2400">
                    <a:latin typeface="Verdana" panose="020B0604030504040204" pitchFamily="34" charset="0"/>
                    <a:ea typeface="Verdana" panose="020B0604030504040204" pitchFamily="34" charset="0"/>
                  </a:endParaRPr>
                </a:p>
              </p:txBody>
            </p:sp>
            <p:sp>
              <p:nvSpPr>
                <p:cNvPr id="34" name="Rectangle 40">
                  <a:extLst>
                    <a:ext uri="{FF2B5EF4-FFF2-40B4-BE49-F238E27FC236}">
                      <a16:creationId xmlns:a16="http://schemas.microsoft.com/office/drawing/2014/main" id="{0E961B09-E03C-312E-57B8-90AA84FB99DB}"/>
                    </a:ext>
                  </a:extLst>
                </p:cNvPr>
                <p:cNvSpPr>
                  <a:spLocks noChangeArrowheads="1"/>
                </p:cNvSpPr>
                <p:nvPr/>
              </p:nvSpPr>
              <p:spPr bwMode="auto">
                <a:xfrm>
                  <a:off x="1799" y="921"/>
                  <a:ext cx="662" cy="51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endParaRPr lang="et-EE" altLang="en-US" sz="2400">
                    <a:latin typeface="Verdana" panose="020B0604030504040204" pitchFamily="34" charset="0"/>
                    <a:ea typeface="Verdana" panose="020B0604030504040204" pitchFamily="34" charset="0"/>
                  </a:endParaRPr>
                </a:p>
              </p:txBody>
            </p:sp>
          </p:grpSp>
          <p:grpSp>
            <p:nvGrpSpPr>
              <p:cNvPr id="18" name="Group 43">
                <a:extLst>
                  <a:ext uri="{FF2B5EF4-FFF2-40B4-BE49-F238E27FC236}">
                    <a16:creationId xmlns:a16="http://schemas.microsoft.com/office/drawing/2014/main" id="{7255CB9F-AA97-B417-7AB3-2FDB7B52EED7}"/>
                  </a:ext>
                </a:extLst>
              </p:cNvPr>
              <p:cNvGrpSpPr>
                <a:grpSpLocks/>
              </p:cNvGrpSpPr>
              <p:nvPr/>
            </p:nvGrpSpPr>
            <p:grpSpPr bwMode="auto">
              <a:xfrm>
                <a:off x="2461" y="921"/>
                <a:ext cx="1292" cy="518"/>
                <a:chOff x="2461" y="921"/>
                <a:chExt cx="1292" cy="518"/>
              </a:xfrm>
            </p:grpSpPr>
            <p:sp>
              <p:nvSpPr>
                <p:cNvPr id="31" name="Rectangle 15">
                  <a:extLst>
                    <a:ext uri="{FF2B5EF4-FFF2-40B4-BE49-F238E27FC236}">
                      <a16:creationId xmlns:a16="http://schemas.microsoft.com/office/drawing/2014/main" id="{A68FBD8D-E3FD-3879-F8D5-118FA497FB6C}"/>
                    </a:ext>
                  </a:extLst>
                </p:cNvPr>
                <p:cNvSpPr>
                  <a:spLocks noChangeArrowheads="1"/>
                </p:cNvSpPr>
                <p:nvPr/>
              </p:nvSpPr>
              <p:spPr bwMode="auto">
                <a:xfrm>
                  <a:off x="2504" y="921"/>
                  <a:ext cx="1206"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r>
                    <a:rPr lang="et-EE" altLang="en-US" sz="2400">
                      <a:latin typeface="Verdana" panose="020B0604030504040204" pitchFamily="34" charset="0"/>
                      <a:ea typeface="Verdana" panose="020B0604030504040204" pitchFamily="34" charset="0"/>
                      <a:cs typeface="Times New Roman" panose="02020603050405020304" pitchFamily="18" charset="0"/>
                    </a:rPr>
                    <a:t>Sularaha liikumise arvestus</a:t>
                  </a:r>
                </a:p>
                <a:p>
                  <a:pPr algn="ctr">
                    <a:spcBef>
                      <a:spcPct val="0"/>
                    </a:spcBef>
                    <a:buClrTx/>
                    <a:buSzTx/>
                    <a:buFontTx/>
                    <a:buNone/>
                  </a:pPr>
                  <a:endParaRPr lang="et-EE" altLang="en-US" sz="2400">
                    <a:latin typeface="Verdana" panose="020B0604030504040204" pitchFamily="34" charset="0"/>
                    <a:ea typeface="Verdana" panose="020B0604030504040204" pitchFamily="34" charset="0"/>
                  </a:endParaRPr>
                </a:p>
              </p:txBody>
            </p:sp>
            <p:sp>
              <p:nvSpPr>
                <p:cNvPr id="32" name="Rectangle 42">
                  <a:extLst>
                    <a:ext uri="{FF2B5EF4-FFF2-40B4-BE49-F238E27FC236}">
                      <a16:creationId xmlns:a16="http://schemas.microsoft.com/office/drawing/2014/main" id="{C95D4BA7-C3CA-3FA5-F25F-7151CE56EA5D}"/>
                    </a:ext>
                  </a:extLst>
                </p:cNvPr>
                <p:cNvSpPr>
                  <a:spLocks noChangeArrowheads="1"/>
                </p:cNvSpPr>
                <p:nvPr/>
              </p:nvSpPr>
              <p:spPr bwMode="auto">
                <a:xfrm>
                  <a:off x="2461" y="921"/>
                  <a:ext cx="1292" cy="51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endParaRPr lang="et-EE" altLang="en-US" sz="2400">
                    <a:latin typeface="Verdana" panose="020B0604030504040204" pitchFamily="34" charset="0"/>
                    <a:ea typeface="Verdana" panose="020B0604030504040204" pitchFamily="34" charset="0"/>
                  </a:endParaRPr>
                </a:p>
              </p:txBody>
            </p:sp>
          </p:grpSp>
          <p:grpSp>
            <p:nvGrpSpPr>
              <p:cNvPr id="19" name="Group 45">
                <a:extLst>
                  <a:ext uri="{FF2B5EF4-FFF2-40B4-BE49-F238E27FC236}">
                    <a16:creationId xmlns:a16="http://schemas.microsoft.com/office/drawing/2014/main" id="{9D847A6A-E43F-A27F-0EC9-81C31E5CCCE3}"/>
                  </a:ext>
                </a:extLst>
              </p:cNvPr>
              <p:cNvGrpSpPr>
                <a:grpSpLocks/>
              </p:cNvGrpSpPr>
              <p:nvPr/>
            </p:nvGrpSpPr>
            <p:grpSpPr bwMode="auto">
              <a:xfrm>
                <a:off x="0" y="1439"/>
                <a:ext cx="489" cy="518"/>
                <a:chOff x="0" y="1439"/>
                <a:chExt cx="489" cy="518"/>
              </a:xfrm>
            </p:grpSpPr>
            <p:sp>
              <p:nvSpPr>
                <p:cNvPr id="29" name="Rectangle 16">
                  <a:extLst>
                    <a:ext uri="{FF2B5EF4-FFF2-40B4-BE49-F238E27FC236}">
                      <a16:creationId xmlns:a16="http://schemas.microsoft.com/office/drawing/2014/main" id="{735B47DD-59AF-BA99-DCED-FE096735A408}"/>
                    </a:ext>
                  </a:extLst>
                </p:cNvPr>
                <p:cNvSpPr>
                  <a:spLocks noChangeArrowheads="1"/>
                </p:cNvSpPr>
                <p:nvPr/>
              </p:nvSpPr>
              <p:spPr bwMode="auto">
                <a:xfrm>
                  <a:off x="43" y="1439"/>
                  <a:ext cx="403"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r>
                    <a:rPr lang="et-EE" altLang="en-US" sz="2400">
                      <a:latin typeface="Verdana" panose="020B0604030504040204" pitchFamily="34" charset="0"/>
                      <a:ea typeface="Verdana" panose="020B0604030504040204" pitchFamily="34" charset="0"/>
                      <a:cs typeface="Times New Roman" panose="02020603050405020304" pitchFamily="18" charset="0"/>
                    </a:rPr>
                    <a:t>1012</a:t>
                  </a:r>
                </a:p>
                <a:p>
                  <a:pPr algn="ctr">
                    <a:spcBef>
                      <a:spcPct val="0"/>
                    </a:spcBef>
                    <a:buClrTx/>
                    <a:buSzTx/>
                    <a:buFontTx/>
                    <a:buNone/>
                  </a:pPr>
                  <a:endParaRPr lang="et-EE" altLang="en-US" sz="2400">
                    <a:latin typeface="Verdana" panose="020B0604030504040204" pitchFamily="34" charset="0"/>
                    <a:ea typeface="Verdana" panose="020B0604030504040204" pitchFamily="34" charset="0"/>
                  </a:endParaRPr>
                </a:p>
              </p:txBody>
            </p:sp>
            <p:sp>
              <p:nvSpPr>
                <p:cNvPr id="30" name="Rectangle 44">
                  <a:extLst>
                    <a:ext uri="{FF2B5EF4-FFF2-40B4-BE49-F238E27FC236}">
                      <a16:creationId xmlns:a16="http://schemas.microsoft.com/office/drawing/2014/main" id="{F8353EF9-31E4-0E61-B8DA-49AB8DAD5A45}"/>
                    </a:ext>
                  </a:extLst>
                </p:cNvPr>
                <p:cNvSpPr>
                  <a:spLocks noChangeArrowheads="1"/>
                </p:cNvSpPr>
                <p:nvPr/>
              </p:nvSpPr>
              <p:spPr bwMode="auto">
                <a:xfrm>
                  <a:off x="0" y="1439"/>
                  <a:ext cx="489" cy="51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endParaRPr lang="et-EE" altLang="en-US" sz="2400">
                    <a:latin typeface="Verdana" panose="020B0604030504040204" pitchFamily="34" charset="0"/>
                    <a:ea typeface="Verdana" panose="020B0604030504040204" pitchFamily="34" charset="0"/>
                  </a:endParaRPr>
                </a:p>
              </p:txBody>
            </p:sp>
          </p:grpSp>
          <p:grpSp>
            <p:nvGrpSpPr>
              <p:cNvPr id="20" name="Group 47">
                <a:extLst>
                  <a:ext uri="{FF2B5EF4-FFF2-40B4-BE49-F238E27FC236}">
                    <a16:creationId xmlns:a16="http://schemas.microsoft.com/office/drawing/2014/main" id="{88FA241A-BB03-21D0-95AC-24DA121D7493}"/>
                  </a:ext>
                </a:extLst>
              </p:cNvPr>
              <p:cNvGrpSpPr>
                <a:grpSpLocks/>
              </p:cNvGrpSpPr>
              <p:nvPr/>
            </p:nvGrpSpPr>
            <p:grpSpPr bwMode="auto">
              <a:xfrm>
                <a:off x="489" y="1439"/>
                <a:ext cx="1310" cy="518"/>
                <a:chOff x="489" y="1439"/>
                <a:chExt cx="1310" cy="518"/>
              </a:xfrm>
            </p:grpSpPr>
            <p:sp>
              <p:nvSpPr>
                <p:cNvPr id="27" name="Rectangle 17">
                  <a:extLst>
                    <a:ext uri="{FF2B5EF4-FFF2-40B4-BE49-F238E27FC236}">
                      <a16:creationId xmlns:a16="http://schemas.microsoft.com/office/drawing/2014/main" id="{A5C8232C-B91C-1CA5-2E44-330B57D27006}"/>
                    </a:ext>
                  </a:extLst>
                </p:cNvPr>
                <p:cNvSpPr>
                  <a:spLocks noChangeArrowheads="1"/>
                </p:cNvSpPr>
                <p:nvPr/>
              </p:nvSpPr>
              <p:spPr bwMode="auto">
                <a:xfrm>
                  <a:off x="532" y="1439"/>
                  <a:ext cx="1224"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r>
                    <a:rPr lang="et-EE" altLang="en-US" sz="2400">
                      <a:latin typeface="Verdana" panose="020B0604030504040204" pitchFamily="34" charset="0"/>
                      <a:ea typeface="Verdana" panose="020B0604030504040204" pitchFamily="34" charset="0"/>
                      <a:cs typeface="Times New Roman" panose="02020603050405020304" pitchFamily="18" charset="0"/>
                    </a:rPr>
                    <a:t>Arvelduskonto Maripangas</a:t>
                  </a:r>
                </a:p>
                <a:p>
                  <a:pPr algn="ctr">
                    <a:spcBef>
                      <a:spcPct val="0"/>
                    </a:spcBef>
                    <a:buClrTx/>
                    <a:buSzTx/>
                    <a:buFontTx/>
                    <a:buNone/>
                  </a:pPr>
                  <a:endParaRPr lang="et-EE" altLang="en-US" sz="2400">
                    <a:latin typeface="Verdana" panose="020B0604030504040204" pitchFamily="34" charset="0"/>
                    <a:ea typeface="Verdana" panose="020B0604030504040204" pitchFamily="34" charset="0"/>
                  </a:endParaRPr>
                </a:p>
              </p:txBody>
            </p:sp>
            <p:sp>
              <p:nvSpPr>
                <p:cNvPr id="28" name="Rectangle 46">
                  <a:extLst>
                    <a:ext uri="{FF2B5EF4-FFF2-40B4-BE49-F238E27FC236}">
                      <a16:creationId xmlns:a16="http://schemas.microsoft.com/office/drawing/2014/main" id="{C7BDA2AD-7359-8DED-4AF0-DDEE13EFB0FC}"/>
                    </a:ext>
                  </a:extLst>
                </p:cNvPr>
                <p:cNvSpPr>
                  <a:spLocks noChangeArrowheads="1"/>
                </p:cNvSpPr>
                <p:nvPr/>
              </p:nvSpPr>
              <p:spPr bwMode="auto">
                <a:xfrm>
                  <a:off x="489" y="1439"/>
                  <a:ext cx="1310" cy="51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endParaRPr lang="et-EE" altLang="en-US" sz="2400">
                    <a:latin typeface="Verdana" panose="020B0604030504040204" pitchFamily="34" charset="0"/>
                    <a:ea typeface="Verdana" panose="020B0604030504040204" pitchFamily="34" charset="0"/>
                  </a:endParaRPr>
                </a:p>
              </p:txBody>
            </p:sp>
          </p:grpSp>
          <p:grpSp>
            <p:nvGrpSpPr>
              <p:cNvPr id="21" name="Group 49">
                <a:extLst>
                  <a:ext uri="{FF2B5EF4-FFF2-40B4-BE49-F238E27FC236}">
                    <a16:creationId xmlns:a16="http://schemas.microsoft.com/office/drawing/2014/main" id="{396D7994-9E25-524A-D867-8BFD63873ACD}"/>
                  </a:ext>
                </a:extLst>
              </p:cNvPr>
              <p:cNvGrpSpPr>
                <a:grpSpLocks/>
              </p:cNvGrpSpPr>
              <p:nvPr/>
            </p:nvGrpSpPr>
            <p:grpSpPr bwMode="auto">
              <a:xfrm>
                <a:off x="1799" y="1439"/>
                <a:ext cx="662" cy="518"/>
                <a:chOff x="1799" y="1439"/>
                <a:chExt cx="662" cy="518"/>
              </a:xfrm>
            </p:grpSpPr>
            <p:sp>
              <p:nvSpPr>
                <p:cNvPr id="25" name="Rectangle 18">
                  <a:extLst>
                    <a:ext uri="{FF2B5EF4-FFF2-40B4-BE49-F238E27FC236}">
                      <a16:creationId xmlns:a16="http://schemas.microsoft.com/office/drawing/2014/main" id="{C5095712-73EF-8342-3556-00ECF5162AED}"/>
                    </a:ext>
                  </a:extLst>
                </p:cNvPr>
                <p:cNvSpPr>
                  <a:spLocks noChangeArrowheads="1"/>
                </p:cNvSpPr>
                <p:nvPr/>
              </p:nvSpPr>
              <p:spPr bwMode="auto">
                <a:xfrm>
                  <a:off x="1842" y="1439"/>
                  <a:ext cx="576"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r>
                    <a:rPr lang="et-EE" altLang="en-US" sz="2400">
                      <a:latin typeface="Verdana" panose="020B0604030504040204" pitchFamily="34" charset="0"/>
                      <a:ea typeface="Verdana" panose="020B0604030504040204" pitchFamily="34" charset="0"/>
                      <a:cs typeface="Times New Roman" panose="02020603050405020304" pitchFamily="18" charset="0"/>
                    </a:rPr>
                    <a:t>Aktiva</a:t>
                  </a:r>
                  <a:endParaRPr lang="et-EE" altLang="en-US" sz="2400">
                    <a:latin typeface="Verdana" panose="020B0604030504040204" pitchFamily="34" charset="0"/>
                    <a:ea typeface="Verdana" panose="020B0604030504040204" pitchFamily="34" charset="0"/>
                  </a:endParaRPr>
                </a:p>
                <a:p>
                  <a:pPr algn="ctr" eaLnBrk="1" hangingPunct="1">
                    <a:spcBef>
                      <a:spcPct val="0"/>
                    </a:spcBef>
                    <a:buClrTx/>
                    <a:buSzTx/>
                    <a:buFontTx/>
                    <a:buNone/>
                  </a:pPr>
                  <a:r>
                    <a:rPr lang="et-EE" altLang="en-US" sz="2400">
                      <a:latin typeface="Verdana" panose="020B0604030504040204" pitchFamily="34" charset="0"/>
                      <a:ea typeface="Verdana" panose="020B0604030504040204" pitchFamily="34" charset="0"/>
                      <a:cs typeface="Times New Roman" panose="02020603050405020304" pitchFamily="18" charset="0"/>
                    </a:rPr>
                    <a:t>konto</a:t>
                  </a:r>
                </a:p>
                <a:p>
                  <a:pPr algn="ctr">
                    <a:spcBef>
                      <a:spcPct val="0"/>
                    </a:spcBef>
                    <a:buClrTx/>
                    <a:buSzTx/>
                    <a:buFontTx/>
                    <a:buNone/>
                  </a:pPr>
                  <a:endParaRPr lang="et-EE" altLang="en-US" sz="2400">
                    <a:latin typeface="Verdana" panose="020B0604030504040204" pitchFamily="34" charset="0"/>
                    <a:ea typeface="Verdana" panose="020B0604030504040204" pitchFamily="34" charset="0"/>
                  </a:endParaRPr>
                </a:p>
              </p:txBody>
            </p:sp>
            <p:sp>
              <p:nvSpPr>
                <p:cNvPr id="26" name="Rectangle 48">
                  <a:extLst>
                    <a:ext uri="{FF2B5EF4-FFF2-40B4-BE49-F238E27FC236}">
                      <a16:creationId xmlns:a16="http://schemas.microsoft.com/office/drawing/2014/main" id="{4822E350-12C9-580D-5F0B-C606736EC774}"/>
                    </a:ext>
                  </a:extLst>
                </p:cNvPr>
                <p:cNvSpPr>
                  <a:spLocks noChangeArrowheads="1"/>
                </p:cNvSpPr>
                <p:nvPr/>
              </p:nvSpPr>
              <p:spPr bwMode="auto">
                <a:xfrm>
                  <a:off x="1799" y="1439"/>
                  <a:ext cx="662" cy="51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endParaRPr lang="et-EE" altLang="en-US" sz="2400">
                    <a:latin typeface="Verdana" panose="020B0604030504040204" pitchFamily="34" charset="0"/>
                    <a:ea typeface="Verdana" panose="020B0604030504040204" pitchFamily="34" charset="0"/>
                  </a:endParaRPr>
                </a:p>
              </p:txBody>
            </p:sp>
          </p:grpSp>
          <p:grpSp>
            <p:nvGrpSpPr>
              <p:cNvPr id="22" name="Group 51">
                <a:extLst>
                  <a:ext uri="{FF2B5EF4-FFF2-40B4-BE49-F238E27FC236}">
                    <a16:creationId xmlns:a16="http://schemas.microsoft.com/office/drawing/2014/main" id="{40ECEC44-49F9-CD3A-8F6E-C48E5CF6220F}"/>
                  </a:ext>
                </a:extLst>
              </p:cNvPr>
              <p:cNvGrpSpPr>
                <a:grpSpLocks/>
              </p:cNvGrpSpPr>
              <p:nvPr/>
            </p:nvGrpSpPr>
            <p:grpSpPr bwMode="auto">
              <a:xfrm>
                <a:off x="2461" y="1439"/>
                <a:ext cx="1292" cy="518"/>
                <a:chOff x="2461" y="1439"/>
                <a:chExt cx="1292" cy="518"/>
              </a:xfrm>
            </p:grpSpPr>
            <p:sp>
              <p:nvSpPr>
                <p:cNvPr id="23" name="Rectangle 19">
                  <a:extLst>
                    <a:ext uri="{FF2B5EF4-FFF2-40B4-BE49-F238E27FC236}">
                      <a16:creationId xmlns:a16="http://schemas.microsoft.com/office/drawing/2014/main" id="{0C6B69E5-211C-8552-5F20-C54E79992DAA}"/>
                    </a:ext>
                  </a:extLst>
                </p:cNvPr>
                <p:cNvSpPr>
                  <a:spLocks noChangeArrowheads="1"/>
                </p:cNvSpPr>
                <p:nvPr/>
              </p:nvSpPr>
              <p:spPr bwMode="auto">
                <a:xfrm>
                  <a:off x="2504" y="1439"/>
                  <a:ext cx="1206"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r>
                    <a:rPr lang="et-EE" altLang="en-US" sz="2400" dirty="0">
                      <a:latin typeface="Verdana" panose="020B0604030504040204" pitchFamily="34" charset="0"/>
                      <a:ea typeface="Verdana" panose="020B0604030504040204" pitchFamily="34" charset="0"/>
                      <a:cs typeface="Times New Roman" panose="02020603050405020304" pitchFamily="18" charset="0"/>
                    </a:rPr>
                    <a:t>Raha pangas arvelduskontol</a:t>
                  </a:r>
                </a:p>
                <a:p>
                  <a:pPr algn="ctr">
                    <a:spcBef>
                      <a:spcPct val="0"/>
                    </a:spcBef>
                    <a:buClrTx/>
                    <a:buSzTx/>
                    <a:buFontTx/>
                    <a:buNone/>
                  </a:pPr>
                  <a:endParaRPr lang="et-EE" altLang="en-US" sz="2400" dirty="0">
                    <a:latin typeface="Verdana" panose="020B0604030504040204" pitchFamily="34" charset="0"/>
                    <a:ea typeface="Verdana" panose="020B0604030504040204" pitchFamily="34" charset="0"/>
                  </a:endParaRPr>
                </a:p>
              </p:txBody>
            </p:sp>
            <p:sp>
              <p:nvSpPr>
                <p:cNvPr id="24" name="Rectangle 50">
                  <a:extLst>
                    <a:ext uri="{FF2B5EF4-FFF2-40B4-BE49-F238E27FC236}">
                      <a16:creationId xmlns:a16="http://schemas.microsoft.com/office/drawing/2014/main" id="{FB891280-1052-3222-26BF-963481AD3EDB}"/>
                    </a:ext>
                  </a:extLst>
                </p:cNvPr>
                <p:cNvSpPr>
                  <a:spLocks noChangeArrowheads="1"/>
                </p:cNvSpPr>
                <p:nvPr/>
              </p:nvSpPr>
              <p:spPr bwMode="auto">
                <a:xfrm>
                  <a:off x="2461" y="1439"/>
                  <a:ext cx="1292" cy="51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endParaRPr lang="et-EE" altLang="en-US" sz="2400">
                    <a:latin typeface="Verdana" panose="020B0604030504040204" pitchFamily="34" charset="0"/>
                    <a:ea typeface="Verdana" panose="020B0604030504040204" pitchFamily="34" charset="0"/>
                  </a:endParaRPr>
                </a:p>
              </p:txBody>
            </p:sp>
          </p:grpSp>
        </p:grpSp>
        <p:sp>
          <p:nvSpPr>
            <p:cNvPr id="6" name="Rectangle 53">
              <a:extLst>
                <a:ext uri="{FF2B5EF4-FFF2-40B4-BE49-F238E27FC236}">
                  <a16:creationId xmlns:a16="http://schemas.microsoft.com/office/drawing/2014/main" id="{C39276CF-4BE1-EA05-1386-F104591B5237}"/>
                </a:ext>
              </a:extLst>
            </p:cNvPr>
            <p:cNvSpPr>
              <a:spLocks noChangeArrowheads="1"/>
            </p:cNvSpPr>
            <p:nvPr/>
          </p:nvSpPr>
          <p:spPr bwMode="auto">
            <a:xfrm>
              <a:off x="-3" y="-3"/>
              <a:ext cx="3759" cy="1963"/>
            </a:xfrm>
            <a:prstGeom prst="rect">
              <a:avLst/>
            </a:prstGeom>
            <a:noFill/>
            <a:ln w="9525">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endParaRPr lang="et-EE" altLang="en-US" sz="2400">
                <a:latin typeface="Verdana" panose="020B0604030504040204" pitchFamily="34" charset="0"/>
                <a:ea typeface="Verdana" panose="020B0604030504040204" pitchFamily="34" charset="0"/>
              </a:endParaRPr>
            </a:p>
          </p:txBody>
        </p:sp>
      </p:grpSp>
    </p:spTree>
    <p:extLst>
      <p:ext uri="{BB962C8B-B14F-4D97-AF65-F5344CB8AC3E}">
        <p14:creationId xmlns:p14="http://schemas.microsoft.com/office/powerpoint/2010/main" val="323693696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2501F-094C-3764-5400-CBA4F272A3ED}"/>
              </a:ext>
            </a:extLst>
          </p:cNvPr>
          <p:cNvSpPr>
            <a:spLocks noGrp="1"/>
          </p:cNvSpPr>
          <p:nvPr>
            <p:ph type="title"/>
          </p:nvPr>
        </p:nvSpPr>
        <p:spPr/>
        <p:txBody>
          <a:bodyPr/>
          <a:lstStyle/>
          <a:p>
            <a:r>
              <a:rPr lang="et-EE" altLang="en-US" sz="3600" b="1" dirty="0">
                <a:cs typeface="Times New Roman" panose="02020603050405020304" pitchFamily="18" charset="0"/>
              </a:rPr>
              <a:t>Kahekord</a:t>
            </a:r>
            <a:r>
              <a:rPr lang="et-EE" altLang="en-US" sz="3600" b="1" dirty="0"/>
              <a:t>n</a:t>
            </a:r>
            <a:r>
              <a:rPr lang="et-EE" altLang="en-US" sz="3600" b="1" dirty="0">
                <a:cs typeface="Times New Roman" panose="02020603050405020304" pitchFamily="18" charset="0"/>
              </a:rPr>
              <a:t>e kirjendami</a:t>
            </a:r>
            <a:r>
              <a:rPr lang="et-EE" altLang="en-US" sz="3600" b="1" dirty="0"/>
              <a:t>n</a:t>
            </a:r>
            <a:r>
              <a:rPr lang="et-EE" altLang="en-US" sz="3600" b="1" dirty="0">
                <a:cs typeface="Times New Roman" panose="02020603050405020304" pitchFamily="18" charset="0"/>
              </a:rPr>
              <a:t>e </a:t>
            </a:r>
            <a:endParaRPr lang="et-EE" sz="3600" b="1" dirty="0"/>
          </a:p>
        </p:txBody>
      </p:sp>
      <p:sp>
        <p:nvSpPr>
          <p:cNvPr id="3" name="Text Placeholder 2">
            <a:extLst>
              <a:ext uri="{FF2B5EF4-FFF2-40B4-BE49-F238E27FC236}">
                <a16:creationId xmlns:a16="http://schemas.microsoft.com/office/drawing/2014/main" id="{49A58982-8DCF-155C-B5CB-3D7B3CF7F805}"/>
              </a:ext>
            </a:extLst>
          </p:cNvPr>
          <p:cNvSpPr>
            <a:spLocks noGrp="1"/>
          </p:cNvSpPr>
          <p:nvPr>
            <p:ph type="body" idx="1"/>
          </p:nvPr>
        </p:nvSpPr>
        <p:spPr>
          <a:xfrm>
            <a:off x="996696" y="1316736"/>
            <a:ext cx="10585704" cy="4992584"/>
          </a:xfrm>
        </p:spPr>
        <p:txBody>
          <a:bodyPr/>
          <a:lstStyle/>
          <a:p>
            <a:pPr marL="50800" indent="0" eaLnBrk="1" hangingPunct="1">
              <a:spcBef>
                <a:spcPts val="0"/>
              </a:spcBef>
              <a:spcAft>
                <a:spcPts val="1200"/>
              </a:spcAft>
              <a:buNone/>
            </a:pPr>
            <a:r>
              <a:rPr lang="et-EE" altLang="en-US" dirty="0"/>
              <a:t>Toimunud majandustehingud tuleb raamatupidamises kirjendada </a:t>
            </a:r>
            <a:r>
              <a:rPr lang="et-EE" altLang="en-US" b="1" dirty="0"/>
              <a:t>kahekordse kirjendamise põhimõttel.</a:t>
            </a:r>
            <a:r>
              <a:rPr lang="et-EE" altLang="en-US" dirty="0"/>
              <a:t> </a:t>
            </a:r>
          </a:p>
          <a:p>
            <a:pPr marL="50800" indent="0" eaLnBrk="1" hangingPunct="1">
              <a:spcBef>
                <a:spcPts val="0"/>
              </a:spcBef>
              <a:spcAft>
                <a:spcPts val="1200"/>
              </a:spcAft>
              <a:buNone/>
            </a:pPr>
            <a:r>
              <a:rPr lang="et-EE" altLang="en-US" dirty="0"/>
              <a:t>Ü</a:t>
            </a:r>
            <a:r>
              <a:rPr lang="et-EE" altLang="en-US" dirty="0">
                <a:cs typeface="Times New Roman" panose="02020603050405020304" pitchFamily="18" charset="0"/>
              </a:rPr>
              <a:t>ks majandustehing </a:t>
            </a:r>
            <a:r>
              <a:rPr lang="et-EE" altLang="en-US" dirty="0"/>
              <a:t>kantakse </a:t>
            </a:r>
            <a:r>
              <a:rPr lang="et-EE" altLang="en-US" b="1" dirty="0">
                <a:cs typeface="Times New Roman" panose="02020603050405020304" pitchFamily="18" charset="0"/>
              </a:rPr>
              <a:t>vähemalt ühe konto deebetisse ja ühe konto kreeditisse.</a:t>
            </a:r>
            <a:endParaRPr lang="et-EE" altLang="en-US" b="1" dirty="0"/>
          </a:p>
          <a:p>
            <a:pPr marL="50800" indent="0" eaLnBrk="1" hangingPunct="1">
              <a:spcBef>
                <a:spcPts val="0"/>
              </a:spcBef>
              <a:spcAft>
                <a:spcPts val="1200"/>
              </a:spcAft>
              <a:buNone/>
            </a:pPr>
            <a:r>
              <a:rPr lang="et-EE" altLang="en-US" dirty="0"/>
              <a:t>D</a:t>
            </a:r>
            <a:r>
              <a:rPr lang="et-EE" altLang="en-US" dirty="0">
                <a:ea typeface="Arial Unicode MS" pitchFamily="34" charset="-128"/>
              </a:rPr>
              <a:t>ebiteeritavad summad </a:t>
            </a:r>
            <a:r>
              <a:rPr lang="et-EE" altLang="en-US" dirty="0"/>
              <a:t>peavad võrduma</a:t>
            </a:r>
            <a:r>
              <a:rPr lang="et-EE" altLang="en-US" dirty="0">
                <a:ea typeface="Arial Unicode MS" pitchFamily="34" charset="-128"/>
              </a:rPr>
              <a:t> krediteeritavate summadega.</a:t>
            </a:r>
            <a:endParaRPr lang="et-EE" altLang="en-US" dirty="0"/>
          </a:p>
          <a:p>
            <a:pPr marL="50800" indent="0" eaLnBrk="1" hangingPunct="1">
              <a:spcBef>
                <a:spcPts val="0"/>
              </a:spcBef>
              <a:spcAft>
                <a:spcPts val="1200"/>
              </a:spcAft>
              <a:buNone/>
            </a:pPr>
            <a:r>
              <a:rPr lang="et-EE" altLang="en-US" dirty="0">
                <a:cs typeface="Times New Roman" panose="02020603050405020304" pitchFamily="18" charset="0"/>
              </a:rPr>
              <a:t>Seost, mis tekib kontode vahel majandustehingute kahekordse kirjendamise tagajärjel, nimetatakse kontode korrespondeerivuseks. </a:t>
            </a:r>
            <a:endParaRPr lang="en-US" altLang="en-US" dirty="0">
              <a:cs typeface="Times New Roman" panose="02020603050405020304" pitchFamily="18" charset="0"/>
            </a:endParaRPr>
          </a:p>
          <a:p>
            <a:pPr marL="50800" indent="0">
              <a:buNone/>
            </a:pPr>
            <a:endParaRPr lang="et-EE" dirty="0"/>
          </a:p>
        </p:txBody>
      </p:sp>
    </p:spTree>
    <p:extLst>
      <p:ext uri="{BB962C8B-B14F-4D97-AF65-F5344CB8AC3E}">
        <p14:creationId xmlns:p14="http://schemas.microsoft.com/office/powerpoint/2010/main" val="421368891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E0EE3-6345-A4CB-7F76-8A1029934519}"/>
              </a:ext>
            </a:extLst>
          </p:cNvPr>
          <p:cNvSpPr>
            <a:spLocks noGrp="1"/>
          </p:cNvSpPr>
          <p:nvPr>
            <p:ph type="title"/>
          </p:nvPr>
        </p:nvSpPr>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cs typeface="Times New Roman" panose="02020603050405020304" pitchFamily="18" charset="0"/>
                <a:sym typeface="Verdana"/>
              </a:rPr>
              <a:t>Kahekord</a:t>
            </a:r>
            <a:r>
              <a:rPr kumimoji="0" lang="et-EE" altLang="en-US" sz="3600" b="1" i="0" u="none" strike="noStrike" kern="0" cap="none" spc="0" normalizeH="0" baseline="0" noProof="0" dirty="0">
                <a:ln>
                  <a:noFill/>
                </a:ln>
                <a:solidFill>
                  <a:srgbClr val="000000"/>
                </a:solidFill>
                <a:effectLst/>
                <a:uLnTx/>
                <a:uFillTx/>
                <a:latin typeface="Verdana"/>
                <a:ea typeface="Verdana"/>
                <a:sym typeface="Verdana"/>
              </a:rPr>
              <a:t>n</a:t>
            </a:r>
            <a:r>
              <a:rPr kumimoji="0" lang="et-EE" altLang="en-US" sz="3600" b="1" i="0" u="none" strike="noStrike" kern="0" cap="none" spc="0" normalizeH="0" baseline="0" noProof="0" dirty="0">
                <a:ln>
                  <a:noFill/>
                </a:ln>
                <a:solidFill>
                  <a:srgbClr val="000000"/>
                </a:solidFill>
                <a:effectLst/>
                <a:uLnTx/>
                <a:uFillTx/>
                <a:latin typeface="Verdana"/>
                <a:ea typeface="Verdana"/>
                <a:cs typeface="Times New Roman" panose="02020603050405020304" pitchFamily="18" charset="0"/>
                <a:sym typeface="Verdana"/>
              </a:rPr>
              <a:t>e kirjendami</a:t>
            </a:r>
            <a:r>
              <a:rPr kumimoji="0" lang="et-EE" altLang="en-US" sz="3600" b="1" i="0" u="none" strike="noStrike" kern="0" cap="none" spc="0" normalizeH="0" baseline="0" noProof="0" dirty="0">
                <a:ln>
                  <a:noFill/>
                </a:ln>
                <a:solidFill>
                  <a:srgbClr val="000000"/>
                </a:solidFill>
                <a:effectLst/>
                <a:uLnTx/>
                <a:uFillTx/>
                <a:latin typeface="Verdana"/>
                <a:ea typeface="Verdana"/>
                <a:sym typeface="Verdana"/>
              </a:rPr>
              <a:t>n</a:t>
            </a:r>
            <a:r>
              <a:rPr kumimoji="0" lang="et-EE" altLang="en-US" sz="3600" b="1" i="0" u="none" strike="noStrike" kern="0" cap="none" spc="0" normalizeH="0" baseline="0" noProof="0" dirty="0">
                <a:ln>
                  <a:noFill/>
                </a:ln>
                <a:solidFill>
                  <a:srgbClr val="000000"/>
                </a:solidFill>
                <a:effectLst/>
                <a:uLnTx/>
                <a:uFillTx/>
                <a:latin typeface="Verdana"/>
                <a:ea typeface="Verdana"/>
                <a:cs typeface="Times New Roman" panose="02020603050405020304" pitchFamily="18" charset="0"/>
                <a:sym typeface="Verdana"/>
              </a:rPr>
              <a:t>e </a:t>
            </a:r>
            <a:endParaRPr lang="et-EE" dirty="0"/>
          </a:p>
        </p:txBody>
      </p:sp>
      <p:sp>
        <p:nvSpPr>
          <p:cNvPr id="3" name="Text Placeholder 2">
            <a:extLst>
              <a:ext uri="{FF2B5EF4-FFF2-40B4-BE49-F238E27FC236}">
                <a16:creationId xmlns:a16="http://schemas.microsoft.com/office/drawing/2014/main" id="{28840684-4B43-4A36-2E10-CEE5A324CF94}"/>
              </a:ext>
            </a:extLst>
          </p:cNvPr>
          <p:cNvSpPr>
            <a:spLocks noGrp="1"/>
          </p:cNvSpPr>
          <p:nvPr>
            <p:ph type="body" idx="1"/>
          </p:nvPr>
        </p:nvSpPr>
        <p:spPr>
          <a:xfrm>
            <a:off x="996696" y="1207008"/>
            <a:ext cx="10585704" cy="5102312"/>
          </a:xfrm>
        </p:spPr>
        <p:txBody>
          <a:bodyPr/>
          <a:lstStyle/>
          <a:p>
            <a:pPr marL="50800" indent="0">
              <a:spcBef>
                <a:spcPts val="0"/>
              </a:spcBef>
              <a:spcAft>
                <a:spcPts val="1200"/>
              </a:spcAft>
              <a:buNone/>
            </a:pPr>
            <a:r>
              <a:rPr lang="et-EE" altLang="en-US" sz="2400" dirty="0"/>
              <a:t>Enne majandustehingu kontodele kandmist tuleb seega kindlaks määrata </a:t>
            </a:r>
            <a:r>
              <a:rPr lang="et-EE" altLang="en-US" sz="2400" dirty="0" err="1"/>
              <a:t>korrespondeeruvad</a:t>
            </a:r>
            <a:r>
              <a:rPr lang="et-EE" altLang="en-US" sz="2400" dirty="0"/>
              <a:t> kontod ehk koostada</a:t>
            </a:r>
            <a:r>
              <a:rPr lang="et-EE" altLang="en-US" sz="2400" b="1" dirty="0"/>
              <a:t> raamatupidamiskirjend</a:t>
            </a:r>
            <a:r>
              <a:rPr lang="et-EE" altLang="en-US" sz="2400" dirty="0"/>
              <a:t>. </a:t>
            </a:r>
          </a:p>
          <a:p>
            <a:pPr marL="50800" indent="0">
              <a:spcBef>
                <a:spcPts val="0"/>
              </a:spcBef>
              <a:spcAft>
                <a:spcPts val="1200"/>
              </a:spcAft>
              <a:buNone/>
            </a:pPr>
            <a:r>
              <a:rPr lang="et-EE" altLang="en-US" sz="2400" b="1" dirty="0"/>
              <a:t>Kirjendiks </a:t>
            </a:r>
            <a:r>
              <a:rPr lang="et-EE" altLang="en-US" sz="2400" dirty="0"/>
              <a:t>(</a:t>
            </a:r>
            <a:r>
              <a:rPr lang="et-EE" altLang="en-US" sz="2400" dirty="0" err="1"/>
              <a:t>lausend</a:t>
            </a:r>
            <a:r>
              <a:rPr lang="et-EE" altLang="en-US" sz="2400" dirty="0"/>
              <a:t>, kanne)</a:t>
            </a:r>
            <a:r>
              <a:rPr lang="et-EE" altLang="en-US" sz="2400" b="1" dirty="0"/>
              <a:t> </a:t>
            </a:r>
            <a:r>
              <a:rPr lang="et-EE" altLang="en-US" sz="2400" dirty="0"/>
              <a:t>nimetatakse </a:t>
            </a:r>
            <a:r>
              <a:rPr lang="et-EE" altLang="en-US" sz="2400" dirty="0" err="1"/>
              <a:t>korrespondeeruvate</a:t>
            </a:r>
            <a:r>
              <a:rPr lang="et-EE" altLang="en-US" sz="2400" dirty="0"/>
              <a:t> kontode ja summade märkimist majandustehingu kirjendamiseks. </a:t>
            </a:r>
          </a:p>
          <a:p>
            <a:pPr>
              <a:buFont typeface="Wingdings" panose="05000000000000000000" pitchFamily="2" charset="2"/>
              <a:buNone/>
            </a:pPr>
            <a:r>
              <a:rPr lang="et-EE" altLang="en-US" sz="2400" b="1" dirty="0"/>
              <a:t>Kirjend peab sisaldama:</a:t>
            </a:r>
          </a:p>
          <a:p>
            <a:pPr>
              <a:buFont typeface="Arial" panose="020B0604020202020204" pitchFamily="34" charset="0"/>
              <a:buChar char="•"/>
            </a:pPr>
            <a:r>
              <a:rPr lang="et-EE" altLang="en-US" sz="2400" dirty="0"/>
              <a:t>majandustehingu kuupäeva;</a:t>
            </a:r>
          </a:p>
          <a:p>
            <a:pPr>
              <a:buFont typeface="Arial" panose="020B0604020202020204" pitchFamily="34" charset="0"/>
              <a:buChar char="•"/>
            </a:pPr>
            <a:r>
              <a:rPr lang="et-EE" altLang="en-US" sz="2400" dirty="0"/>
              <a:t>kirjendi identifitseerimistunnust (nt number või numbri ja tähe kombinatsioon);</a:t>
            </a:r>
          </a:p>
          <a:p>
            <a:pPr>
              <a:buFont typeface="Arial" panose="020B0604020202020204" pitchFamily="34" charset="0"/>
              <a:buChar char="•"/>
            </a:pPr>
            <a:r>
              <a:rPr lang="et-EE" altLang="en-US" sz="2400" dirty="0"/>
              <a:t>debiteeritavat ja krediteeritavat kontot ja vastavaid summasid;</a:t>
            </a:r>
          </a:p>
          <a:p>
            <a:pPr>
              <a:buFont typeface="Arial" panose="020B0604020202020204" pitchFamily="34" charset="0"/>
              <a:buChar char="•"/>
            </a:pPr>
            <a:r>
              <a:rPr lang="et-EE" altLang="en-US" sz="2400" dirty="0"/>
              <a:t>viidet kirjendi aluseks olevale alg- või koonddokumendile.</a:t>
            </a:r>
          </a:p>
          <a:p>
            <a:pPr marL="50800" indent="0">
              <a:buNone/>
            </a:pPr>
            <a:endParaRPr lang="et-EE" dirty="0"/>
          </a:p>
        </p:txBody>
      </p:sp>
    </p:spTree>
    <p:extLst>
      <p:ext uri="{BB962C8B-B14F-4D97-AF65-F5344CB8AC3E}">
        <p14:creationId xmlns:p14="http://schemas.microsoft.com/office/powerpoint/2010/main" val="219759385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DC3E2-2F2F-9ADC-5617-A7C317EDC224}"/>
              </a:ext>
            </a:extLst>
          </p:cNvPr>
          <p:cNvSpPr>
            <a:spLocks noGrp="1"/>
          </p:cNvSpPr>
          <p:nvPr>
            <p:ph type="title"/>
          </p:nvPr>
        </p:nvSpPr>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cs typeface="Times New Roman" panose="02020603050405020304" pitchFamily="18" charset="0"/>
                <a:sym typeface="Verdana"/>
              </a:rPr>
              <a:t>Kahekord</a:t>
            </a:r>
            <a:r>
              <a:rPr kumimoji="0" lang="et-EE" altLang="en-US" sz="3600" b="1" i="0" u="none" strike="noStrike" kern="0" cap="none" spc="0" normalizeH="0" baseline="0" noProof="0" dirty="0">
                <a:ln>
                  <a:noFill/>
                </a:ln>
                <a:solidFill>
                  <a:srgbClr val="000000"/>
                </a:solidFill>
                <a:effectLst/>
                <a:uLnTx/>
                <a:uFillTx/>
                <a:latin typeface="Verdana"/>
                <a:ea typeface="Verdana"/>
                <a:sym typeface="Verdana"/>
              </a:rPr>
              <a:t>n</a:t>
            </a:r>
            <a:r>
              <a:rPr kumimoji="0" lang="et-EE" altLang="en-US" sz="3600" b="1" i="0" u="none" strike="noStrike" kern="0" cap="none" spc="0" normalizeH="0" baseline="0" noProof="0" dirty="0">
                <a:ln>
                  <a:noFill/>
                </a:ln>
                <a:solidFill>
                  <a:srgbClr val="000000"/>
                </a:solidFill>
                <a:effectLst/>
                <a:uLnTx/>
                <a:uFillTx/>
                <a:latin typeface="Verdana"/>
                <a:ea typeface="Verdana"/>
                <a:cs typeface="Times New Roman" panose="02020603050405020304" pitchFamily="18" charset="0"/>
                <a:sym typeface="Verdana"/>
              </a:rPr>
              <a:t>e kirjendami</a:t>
            </a:r>
            <a:r>
              <a:rPr kumimoji="0" lang="et-EE" altLang="en-US" sz="3600" b="1" i="0" u="none" strike="noStrike" kern="0" cap="none" spc="0" normalizeH="0" baseline="0" noProof="0" dirty="0">
                <a:ln>
                  <a:noFill/>
                </a:ln>
                <a:solidFill>
                  <a:srgbClr val="000000"/>
                </a:solidFill>
                <a:effectLst/>
                <a:uLnTx/>
                <a:uFillTx/>
                <a:latin typeface="Verdana"/>
                <a:ea typeface="Verdana"/>
                <a:sym typeface="Verdana"/>
              </a:rPr>
              <a:t>n</a:t>
            </a:r>
            <a:r>
              <a:rPr kumimoji="0" lang="et-EE" altLang="en-US" sz="3600" b="1" i="0" u="none" strike="noStrike" kern="0" cap="none" spc="0" normalizeH="0" baseline="0" noProof="0" dirty="0">
                <a:ln>
                  <a:noFill/>
                </a:ln>
                <a:solidFill>
                  <a:srgbClr val="000000"/>
                </a:solidFill>
                <a:effectLst/>
                <a:uLnTx/>
                <a:uFillTx/>
                <a:latin typeface="Verdana"/>
                <a:ea typeface="Verdana"/>
                <a:cs typeface="Times New Roman" panose="02020603050405020304" pitchFamily="18" charset="0"/>
                <a:sym typeface="Verdana"/>
              </a:rPr>
              <a:t>e </a:t>
            </a:r>
            <a:endParaRPr lang="et-EE" dirty="0"/>
          </a:p>
        </p:txBody>
      </p:sp>
      <p:sp>
        <p:nvSpPr>
          <p:cNvPr id="3" name="Text Placeholder 2">
            <a:extLst>
              <a:ext uri="{FF2B5EF4-FFF2-40B4-BE49-F238E27FC236}">
                <a16:creationId xmlns:a16="http://schemas.microsoft.com/office/drawing/2014/main" id="{E134A1F2-012F-C556-8D4F-F03C85D15C91}"/>
              </a:ext>
            </a:extLst>
          </p:cNvPr>
          <p:cNvSpPr>
            <a:spLocks noGrp="1"/>
          </p:cNvSpPr>
          <p:nvPr>
            <p:ph type="body" idx="1"/>
          </p:nvPr>
        </p:nvSpPr>
        <p:spPr>
          <a:xfrm>
            <a:off x="960120" y="1252728"/>
            <a:ext cx="10622280" cy="5056592"/>
          </a:xfrm>
        </p:spPr>
        <p:txBody>
          <a:bodyPr/>
          <a:lstStyle/>
          <a:p>
            <a:pPr marL="50800" indent="0">
              <a:buNone/>
            </a:pPr>
            <a:r>
              <a:rPr lang="et-EE" altLang="en-US" dirty="0"/>
              <a:t>Lisaks majandustehingu kajastamisele </a:t>
            </a:r>
            <a:r>
              <a:rPr lang="et-EE" altLang="en-US" b="1" dirty="0"/>
              <a:t>ühe konto deebetis ja ühe konto kreeditis (</a:t>
            </a:r>
            <a:r>
              <a:rPr lang="et-EE" altLang="en-US" b="1" dirty="0" err="1"/>
              <a:t>lihtlausend</a:t>
            </a:r>
            <a:r>
              <a:rPr lang="et-EE" altLang="en-US" b="1" dirty="0"/>
              <a:t>)</a:t>
            </a:r>
            <a:r>
              <a:rPr lang="et-EE" altLang="en-US" dirty="0"/>
              <a:t> võib kasutada komplekstehingute kirjendamisel järgnevaid mooduseid:</a:t>
            </a:r>
          </a:p>
          <a:p>
            <a:pPr>
              <a:buFont typeface="Arial" panose="020B0604020202020204" pitchFamily="34" charset="0"/>
              <a:buChar char="•"/>
            </a:pPr>
            <a:r>
              <a:rPr lang="et-EE" altLang="en-US" dirty="0"/>
              <a:t>ühe konto deebetisse ja mitme konto kreeditisse </a:t>
            </a:r>
            <a:r>
              <a:rPr lang="et-EE" altLang="en-US" b="1" dirty="0"/>
              <a:t>(</a:t>
            </a:r>
            <a:r>
              <a:rPr lang="et-EE" altLang="en-US" b="1" dirty="0" err="1"/>
              <a:t>liitlausend</a:t>
            </a:r>
            <a:r>
              <a:rPr lang="et-EE" altLang="en-US" b="1" dirty="0"/>
              <a:t>)</a:t>
            </a:r>
            <a:r>
              <a:rPr lang="et-EE" altLang="en-US" dirty="0"/>
              <a:t>;</a:t>
            </a:r>
          </a:p>
          <a:p>
            <a:pPr>
              <a:buFont typeface="Arial" panose="020B0604020202020204" pitchFamily="34" charset="0"/>
              <a:buChar char="•"/>
            </a:pPr>
            <a:r>
              <a:rPr lang="et-EE" altLang="en-US" dirty="0"/>
              <a:t>mitme konto deebetisse ja ühe konto kreeditisse </a:t>
            </a:r>
            <a:r>
              <a:rPr lang="et-EE" altLang="en-US" b="1" dirty="0"/>
              <a:t>(</a:t>
            </a:r>
            <a:r>
              <a:rPr lang="et-EE" altLang="en-US" b="1" dirty="0" err="1"/>
              <a:t>liitlausend</a:t>
            </a:r>
            <a:r>
              <a:rPr lang="et-EE" altLang="en-US" b="1" dirty="0"/>
              <a:t>)</a:t>
            </a:r>
            <a:r>
              <a:rPr lang="et-EE" altLang="en-US" dirty="0"/>
              <a:t>;</a:t>
            </a:r>
            <a:endParaRPr lang="et-EE" altLang="en-US" b="1" dirty="0"/>
          </a:p>
          <a:p>
            <a:pPr>
              <a:buFont typeface="Arial" panose="020B0604020202020204" pitchFamily="34" charset="0"/>
              <a:buChar char="•"/>
            </a:pPr>
            <a:r>
              <a:rPr lang="et-EE" altLang="en-US" dirty="0"/>
              <a:t>mitme konto deebetisse ja mitme konto kreeditisse </a:t>
            </a:r>
            <a:r>
              <a:rPr lang="et-EE" altLang="en-US" b="1" dirty="0"/>
              <a:t>(</a:t>
            </a:r>
            <a:r>
              <a:rPr lang="et-EE" altLang="en-US" b="1" dirty="0" err="1"/>
              <a:t>segalausend</a:t>
            </a:r>
            <a:r>
              <a:rPr lang="et-EE" altLang="en-US" b="1" dirty="0"/>
              <a:t> või </a:t>
            </a:r>
            <a:r>
              <a:rPr lang="et-EE" altLang="en-US" b="1" dirty="0" err="1"/>
              <a:t>liitlausend</a:t>
            </a:r>
            <a:r>
              <a:rPr lang="et-EE" altLang="en-US" b="1" dirty="0"/>
              <a:t>).</a:t>
            </a:r>
            <a:endParaRPr lang="et-EE" altLang="en-US" dirty="0"/>
          </a:p>
          <a:p>
            <a:pPr marL="50800" indent="0">
              <a:buNone/>
            </a:pPr>
            <a:endParaRPr lang="et-EE" dirty="0"/>
          </a:p>
        </p:txBody>
      </p:sp>
    </p:spTree>
    <p:extLst>
      <p:ext uri="{BB962C8B-B14F-4D97-AF65-F5344CB8AC3E}">
        <p14:creationId xmlns:p14="http://schemas.microsoft.com/office/powerpoint/2010/main" val="417773724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6A11D-86B5-D5ED-B173-B96468E6F85D}"/>
              </a:ext>
            </a:extLst>
          </p:cNvPr>
          <p:cNvSpPr>
            <a:spLocks noGrp="1"/>
          </p:cNvSpPr>
          <p:nvPr>
            <p:ph type="title"/>
          </p:nvPr>
        </p:nvSpPr>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cs typeface="Times New Roman" panose="02020603050405020304" pitchFamily="18" charset="0"/>
                <a:sym typeface="Verdana"/>
              </a:rPr>
              <a:t>Kahekord</a:t>
            </a:r>
            <a:r>
              <a:rPr kumimoji="0" lang="et-EE" altLang="en-US" sz="3600" b="1" i="0" u="none" strike="noStrike" kern="0" cap="none" spc="0" normalizeH="0" baseline="0" noProof="0" dirty="0">
                <a:ln>
                  <a:noFill/>
                </a:ln>
                <a:solidFill>
                  <a:srgbClr val="000000"/>
                </a:solidFill>
                <a:effectLst/>
                <a:uLnTx/>
                <a:uFillTx/>
                <a:latin typeface="Verdana"/>
                <a:ea typeface="Verdana"/>
                <a:sym typeface="Verdana"/>
              </a:rPr>
              <a:t>n</a:t>
            </a:r>
            <a:r>
              <a:rPr kumimoji="0" lang="et-EE" altLang="en-US" sz="3600" b="1" i="0" u="none" strike="noStrike" kern="0" cap="none" spc="0" normalizeH="0" baseline="0" noProof="0" dirty="0">
                <a:ln>
                  <a:noFill/>
                </a:ln>
                <a:solidFill>
                  <a:srgbClr val="000000"/>
                </a:solidFill>
                <a:effectLst/>
                <a:uLnTx/>
                <a:uFillTx/>
                <a:latin typeface="Verdana"/>
                <a:ea typeface="Verdana"/>
                <a:cs typeface="Times New Roman" panose="02020603050405020304" pitchFamily="18" charset="0"/>
                <a:sym typeface="Verdana"/>
              </a:rPr>
              <a:t>e kirjendami</a:t>
            </a:r>
            <a:r>
              <a:rPr kumimoji="0" lang="et-EE" altLang="en-US" sz="3600" b="1" i="0" u="none" strike="noStrike" kern="0" cap="none" spc="0" normalizeH="0" baseline="0" noProof="0" dirty="0">
                <a:ln>
                  <a:noFill/>
                </a:ln>
                <a:solidFill>
                  <a:srgbClr val="000000"/>
                </a:solidFill>
                <a:effectLst/>
                <a:uLnTx/>
                <a:uFillTx/>
                <a:latin typeface="Verdana"/>
                <a:ea typeface="Verdana"/>
                <a:sym typeface="Verdana"/>
              </a:rPr>
              <a:t>n</a:t>
            </a:r>
            <a:r>
              <a:rPr kumimoji="0" lang="et-EE" altLang="en-US" sz="3600" b="1" i="0" u="none" strike="noStrike" kern="0" cap="none" spc="0" normalizeH="0" baseline="0" noProof="0" dirty="0">
                <a:ln>
                  <a:noFill/>
                </a:ln>
                <a:solidFill>
                  <a:srgbClr val="000000"/>
                </a:solidFill>
                <a:effectLst/>
                <a:uLnTx/>
                <a:uFillTx/>
                <a:latin typeface="Verdana"/>
                <a:ea typeface="Verdana"/>
                <a:cs typeface="Times New Roman" panose="02020603050405020304" pitchFamily="18" charset="0"/>
                <a:sym typeface="Verdana"/>
              </a:rPr>
              <a:t>e </a:t>
            </a:r>
            <a:endParaRPr lang="et-EE" dirty="0"/>
          </a:p>
        </p:txBody>
      </p:sp>
      <p:sp>
        <p:nvSpPr>
          <p:cNvPr id="3" name="Text Placeholder 2">
            <a:extLst>
              <a:ext uri="{FF2B5EF4-FFF2-40B4-BE49-F238E27FC236}">
                <a16:creationId xmlns:a16="http://schemas.microsoft.com/office/drawing/2014/main" id="{2508EF58-E73C-2C59-9252-F4D33B87DE06}"/>
              </a:ext>
            </a:extLst>
          </p:cNvPr>
          <p:cNvSpPr>
            <a:spLocks noGrp="1"/>
          </p:cNvSpPr>
          <p:nvPr>
            <p:ph type="body" idx="1"/>
          </p:nvPr>
        </p:nvSpPr>
        <p:spPr>
          <a:xfrm>
            <a:off x="969264" y="1243584"/>
            <a:ext cx="10613136" cy="5065736"/>
          </a:xfrm>
        </p:spPr>
        <p:txBody>
          <a:bodyPr/>
          <a:lstStyle/>
          <a:p>
            <a:pPr marL="50800" indent="0">
              <a:buNone/>
            </a:pPr>
            <a:r>
              <a:rPr lang="et-EE" altLang="en-US" dirty="0"/>
              <a:t>Näiteks toodi pangast kassasse 50 eurot. Tehingu kirjeldamiseks tuleb moodustada </a:t>
            </a:r>
            <a:r>
              <a:rPr lang="et-EE" altLang="en-US" dirty="0" err="1"/>
              <a:t>lihtlausend</a:t>
            </a:r>
            <a:r>
              <a:rPr lang="et-EE" altLang="en-US" dirty="0"/>
              <a:t>: </a:t>
            </a:r>
          </a:p>
          <a:p>
            <a:pPr marL="50800" indent="0" eaLnBrk="1" hangingPunct="1">
              <a:lnSpc>
                <a:spcPct val="90000"/>
              </a:lnSpc>
              <a:buNone/>
            </a:pPr>
            <a:r>
              <a:rPr lang="et-EE" altLang="en-US" dirty="0">
                <a:cs typeface="Times New Roman" panose="02020603050405020304" pitchFamily="18" charset="0"/>
              </a:rPr>
              <a:t>Deebet    Konto: Kassa    	50.- </a:t>
            </a:r>
            <a:endParaRPr lang="en-GB" altLang="en-US" dirty="0">
              <a:cs typeface="Times New Roman" panose="02020603050405020304" pitchFamily="18" charset="0"/>
            </a:endParaRPr>
          </a:p>
          <a:p>
            <a:pPr marL="50800" indent="0" eaLnBrk="1" hangingPunct="1">
              <a:lnSpc>
                <a:spcPct val="90000"/>
              </a:lnSpc>
              <a:buNone/>
            </a:pPr>
            <a:r>
              <a:rPr lang="et-EE" altLang="en-US" dirty="0">
                <a:cs typeface="Times New Roman" panose="02020603050405020304" pitchFamily="18" charset="0"/>
              </a:rPr>
              <a:t>Kreedit    Konto: Pank    		50.- </a:t>
            </a:r>
            <a:endParaRPr lang="et-EE" altLang="en-US" dirty="0"/>
          </a:p>
          <a:p>
            <a:pPr marL="50800" indent="0">
              <a:buNone/>
            </a:pPr>
            <a:r>
              <a:rPr lang="et-EE" altLang="en-US" dirty="0"/>
              <a:t>Näiteks kassast viidi 500 eurot pankadesse, 250 eurot Lemmikpanka ja 250 eurot Tavalisse Panka. Siis koostatakse </a:t>
            </a:r>
            <a:r>
              <a:rPr lang="et-EE" altLang="en-US" dirty="0" err="1"/>
              <a:t>liitlausend</a:t>
            </a:r>
            <a:r>
              <a:rPr lang="et-EE" altLang="en-US" dirty="0"/>
              <a:t>:</a:t>
            </a:r>
          </a:p>
          <a:p>
            <a:pPr marL="50800" indent="0">
              <a:buNone/>
            </a:pPr>
            <a:r>
              <a:rPr lang="et-EE" altLang="en-US" dirty="0"/>
              <a:t>Deebet  Konto: Lemmikpank  		250.- </a:t>
            </a:r>
          </a:p>
          <a:p>
            <a:pPr marL="50800" indent="0">
              <a:buNone/>
            </a:pPr>
            <a:r>
              <a:rPr lang="et-EE" altLang="en-US" dirty="0"/>
              <a:t>Deebet  Konto: Tavaline Pank  	250.- </a:t>
            </a:r>
          </a:p>
          <a:p>
            <a:pPr marL="50800" indent="0">
              <a:buNone/>
            </a:pPr>
            <a:r>
              <a:rPr lang="et-EE" altLang="en-US" dirty="0"/>
              <a:t>Kreedit  Konto: Kassa   			500.-</a:t>
            </a:r>
          </a:p>
          <a:p>
            <a:pPr marL="50800" indent="0">
              <a:buNone/>
            </a:pPr>
            <a:endParaRPr lang="et-EE" dirty="0"/>
          </a:p>
        </p:txBody>
      </p:sp>
    </p:spTree>
    <p:extLst>
      <p:ext uri="{BB962C8B-B14F-4D97-AF65-F5344CB8AC3E}">
        <p14:creationId xmlns:p14="http://schemas.microsoft.com/office/powerpoint/2010/main" val="1813872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5FE98-DA9F-A776-8060-C1612AD41A92}"/>
              </a:ext>
            </a:extLst>
          </p:cNvPr>
          <p:cNvSpPr>
            <a:spLocks noGrp="1"/>
          </p:cNvSpPr>
          <p:nvPr>
            <p:ph type="title"/>
          </p:nvPr>
        </p:nvSpPr>
        <p:spPr>
          <a:xfrm>
            <a:off x="3072384" y="274638"/>
            <a:ext cx="8510016" cy="634082"/>
          </a:xfrm>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cs typeface="Times New Roman" panose="02020603050405020304" pitchFamily="18" charset="0"/>
                <a:sym typeface="Verdana"/>
              </a:rPr>
              <a:t>Majandusarvestuse koostisosad </a:t>
            </a:r>
            <a:endParaRPr lang="et-EE" dirty="0"/>
          </a:p>
        </p:txBody>
      </p:sp>
      <p:sp>
        <p:nvSpPr>
          <p:cNvPr id="3" name="Text Placeholder 2">
            <a:extLst>
              <a:ext uri="{FF2B5EF4-FFF2-40B4-BE49-F238E27FC236}">
                <a16:creationId xmlns:a16="http://schemas.microsoft.com/office/drawing/2014/main" id="{3093E0AA-2DE5-A3DE-6362-0EA25F954FAC}"/>
              </a:ext>
            </a:extLst>
          </p:cNvPr>
          <p:cNvSpPr>
            <a:spLocks noGrp="1"/>
          </p:cNvSpPr>
          <p:nvPr>
            <p:ph type="body" idx="1"/>
          </p:nvPr>
        </p:nvSpPr>
        <p:spPr>
          <a:xfrm>
            <a:off x="996696" y="1380744"/>
            <a:ext cx="10198608" cy="4096512"/>
          </a:xfrm>
        </p:spPr>
        <p:txBody>
          <a:bodyPr/>
          <a:lstStyle/>
          <a:p>
            <a:pPr marL="50800" indent="0">
              <a:buNone/>
            </a:pPr>
            <a:r>
              <a:rPr lang="et-EE" altLang="en-US" b="1" dirty="0"/>
              <a:t>Kuluarvestus </a:t>
            </a:r>
            <a:r>
              <a:rPr lang="et-EE" altLang="en-US" dirty="0"/>
              <a:t>- arvestuse objektiks on ettevõtte tehtud kulud; abistab juhtkonda ettevõtte tegevuse planeerimisel ja kontrollimisel</a:t>
            </a:r>
          </a:p>
          <a:p>
            <a:pPr marL="50800" indent="0">
              <a:buNone/>
            </a:pPr>
            <a:endParaRPr lang="et-EE" altLang="en-US" dirty="0"/>
          </a:p>
          <a:p>
            <a:pPr marL="50800" indent="0">
              <a:buNone/>
            </a:pPr>
            <a:r>
              <a:rPr lang="et-EE" altLang="en-US" b="1" dirty="0"/>
              <a:t>Maksude arvestus </a:t>
            </a:r>
            <a:r>
              <a:rPr lang="et-EE" altLang="en-US" dirty="0"/>
              <a:t>- maksude arvestus ja taseme planeerimine</a:t>
            </a:r>
          </a:p>
          <a:p>
            <a:pPr marL="50800" indent="0">
              <a:buNone/>
            </a:pPr>
            <a:endParaRPr lang="et-EE" dirty="0"/>
          </a:p>
        </p:txBody>
      </p:sp>
    </p:spTree>
    <p:extLst>
      <p:ext uri="{BB962C8B-B14F-4D97-AF65-F5344CB8AC3E}">
        <p14:creationId xmlns:p14="http://schemas.microsoft.com/office/powerpoint/2010/main" val="365484061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DA2AC-7592-B852-3177-B7B319F38CDA}"/>
              </a:ext>
            </a:extLst>
          </p:cNvPr>
          <p:cNvSpPr>
            <a:spLocks noGrp="1"/>
          </p:cNvSpPr>
          <p:nvPr>
            <p:ph type="title"/>
          </p:nvPr>
        </p:nvSpPr>
        <p:spPr/>
        <p:txBody>
          <a:bodyPr/>
          <a:lstStyle/>
          <a:p>
            <a:r>
              <a:rPr lang="et-EE" altLang="en-US" sz="3600" b="1" dirty="0"/>
              <a:t>Reguleerimiskanded</a:t>
            </a:r>
            <a:endParaRPr lang="et-EE" sz="3600" b="1" dirty="0"/>
          </a:p>
        </p:txBody>
      </p:sp>
      <p:sp>
        <p:nvSpPr>
          <p:cNvPr id="3" name="Text Placeholder 2">
            <a:extLst>
              <a:ext uri="{FF2B5EF4-FFF2-40B4-BE49-F238E27FC236}">
                <a16:creationId xmlns:a16="http://schemas.microsoft.com/office/drawing/2014/main" id="{984D4108-1D08-2CCD-3218-9D9C02829B81}"/>
              </a:ext>
            </a:extLst>
          </p:cNvPr>
          <p:cNvSpPr>
            <a:spLocks noGrp="1"/>
          </p:cNvSpPr>
          <p:nvPr>
            <p:ph type="body" idx="1"/>
          </p:nvPr>
        </p:nvSpPr>
        <p:spPr>
          <a:xfrm>
            <a:off x="914400" y="1261872"/>
            <a:ext cx="10668000" cy="5321490"/>
          </a:xfrm>
        </p:spPr>
        <p:txBody>
          <a:bodyPr/>
          <a:lstStyle/>
          <a:p>
            <a:pPr marL="50800" indent="0">
              <a:spcBef>
                <a:spcPts val="0"/>
              </a:spcBef>
              <a:spcAft>
                <a:spcPts val="1200"/>
              </a:spcAft>
              <a:buNone/>
            </a:pPr>
            <a:r>
              <a:rPr lang="et-EE" altLang="en-US" b="1" dirty="0"/>
              <a:t>Reguleerimiskanded </a:t>
            </a:r>
            <a:r>
              <a:rPr lang="et-EE" altLang="en-US" dirty="0"/>
              <a:t>on raamatupidamiskanded, mis tehakse aruandeperioodi lõpul perioodi tulude ja kulude väljaselgitamiseks. </a:t>
            </a:r>
          </a:p>
          <a:p>
            <a:pPr marL="50800" indent="0">
              <a:spcBef>
                <a:spcPts val="0"/>
              </a:spcBef>
              <a:spcAft>
                <a:spcPts val="1200"/>
              </a:spcAft>
              <a:buNone/>
            </a:pPr>
            <a:r>
              <a:rPr lang="et-EE" altLang="en-US" dirty="0"/>
              <a:t>Reguleerimiskannetega on seotud kaks põhiaruannet: bilanss ja kasumiaruanne.</a:t>
            </a:r>
          </a:p>
          <a:p>
            <a:pPr marL="50800" indent="0">
              <a:spcBef>
                <a:spcPts val="0"/>
              </a:spcBef>
              <a:spcAft>
                <a:spcPts val="1200"/>
              </a:spcAft>
              <a:buNone/>
            </a:pPr>
            <a:r>
              <a:rPr lang="et-EE" altLang="en-US" dirty="0"/>
              <a:t>Reguleerimiskannetega saavutatakse tulude ja kulude õige vastandamine.</a:t>
            </a:r>
          </a:p>
          <a:p>
            <a:pPr marL="50800" indent="0">
              <a:spcBef>
                <a:spcPts val="0"/>
              </a:spcBef>
              <a:spcAft>
                <a:spcPts val="1200"/>
              </a:spcAft>
              <a:buNone/>
            </a:pPr>
            <a:r>
              <a:rPr lang="et-EE" altLang="en-US" dirty="0"/>
              <a:t>Reguleerimiskandeid tehakse nelja liiki majandustehingute tulemusel: ettemakstud kulud, ettelaekunud tulud, tekkepõhised kulud, tekkepõhised tulud.</a:t>
            </a:r>
          </a:p>
          <a:p>
            <a:pPr marL="50800" indent="0">
              <a:buNone/>
            </a:pPr>
            <a:endParaRPr lang="et-EE" dirty="0"/>
          </a:p>
        </p:txBody>
      </p:sp>
    </p:spTree>
    <p:extLst>
      <p:ext uri="{BB962C8B-B14F-4D97-AF65-F5344CB8AC3E}">
        <p14:creationId xmlns:p14="http://schemas.microsoft.com/office/powerpoint/2010/main" val="360657002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565E1-ED3B-3F63-AE42-2E26AFA2A2CE}"/>
              </a:ext>
            </a:extLst>
          </p:cNvPr>
          <p:cNvSpPr>
            <a:spLocks noGrp="1"/>
          </p:cNvSpPr>
          <p:nvPr>
            <p:ph type="title"/>
          </p:nvPr>
        </p:nvSpPr>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sym typeface="Verdana"/>
              </a:rPr>
              <a:t>Reguleerimiskanded</a:t>
            </a:r>
            <a:endParaRPr lang="et-EE" dirty="0"/>
          </a:p>
        </p:txBody>
      </p:sp>
      <p:sp>
        <p:nvSpPr>
          <p:cNvPr id="3" name="Text Placeholder 2">
            <a:extLst>
              <a:ext uri="{FF2B5EF4-FFF2-40B4-BE49-F238E27FC236}">
                <a16:creationId xmlns:a16="http://schemas.microsoft.com/office/drawing/2014/main" id="{E8537015-447E-1045-D994-58E4638A099C}"/>
              </a:ext>
            </a:extLst>
          </p:cNvPr>
          <p:cNvSpPr>
            <a:spLocks noGrp="1"/>
          </p:cNvSpPr>
          <p:nvPr>
            <p:ph type="body" idx="1"/>
          </p:nvPr>
        </p:nvSpPr>
        <p:spPr>
          <a:xfrm>
            <a:off x="822960" y="1234440"/>
            <a:ext cx="10759440" cy="5074880"/>
          </a:xfrm>
        </p:spPr>
        <p:txBody>
          <a:bodyPr/>
          <a:lstStyle/>
          <a:p>
            <a:pPr marL="50800" indent="0">
              <a:spcBef>
                <a:spcPts val="0"/>
              </a:spcBef>
              <a:spcAft>
                <a:spcPts val="1200"/>
              </a:spcAft>
              <a:buNone/>
            </a:pPr>
            <a:r>
              <a:rPr lang="et-EE" altLang="en-US" sz="2400" b="1" dirty="0"/>
              <a:t>Ettemakstud kulud</a:t>
            </a:r>
            <a:r>
              <a:rPr lang="et-EE" altLang="en-US" sz="2400" dirty="0"/>
              <a:t> on varana kajastatud väljaminekud, mis kantakse kuluks tulevastel perioodidel (Bilansikirje Nõuded ja ettemaksed alakirje </a:t>
            </a:r>
            <a:r>
              <a:rPr lang="et-EE" altLang="en-US" sz="2400" i="1" dirty="0"/>
              <a:t>Ettemaksed).</a:t>
            </a:r>
            <a:r>
              <a:rPr lang="et-EE" altLang="en-US" sz="2400" dirty="0"/>
              <a:t> </a:t>
            </a:r>
          </a:p>
          <a:p>
            <a:pPr marL="50800" indent="0">
              <a:spcBef>
                <a:spcPts val="0"/>
              </a:spcBef>
              <a:spcAft>
                <a:spcPts val="1200"/>
              </a:spcAft>
              <a:buNone/>
            </a:pPr>
            <a:r>
              <a:rPr lang="et-EE" altLang="en-US" sz="2400" b="1" dirty="0"/>
              <a:t>Ettelaekunud tulud </a:t>
            </a:r>
            <a:r>
              <a:rPr lang="et-EE" altLang="en-US" sz="2400" dirty="0"/>
              <a:t>on kohustisena kajastatud raha laekumine, mis näidatakse tuluna tulevastes perioodides (Bilansikirje Võlad ja ettemaksed alakirje </a:t>
            </a:r>
            <a:r>
              <a:rPr lang="et-EE" altLang="en-US" sz="2400" i="1" dirty="0"/>
              <a:t>Muud saadud ettemaksed).</a:t>
            </a:r>
            <a:r>
              <a:rPr lang="et-EE" altLang="en-US" sz="2400" dirty="0"/>
              <a:t> </a:t>
            </a:r>
          </a:p>
          <a:p>
            <a:pPr marL="50800" indent="0">
              <a:spcBef>
                <a:spcPts val="0"/>
              </a:spcBef>
              <a:spcAft>
                <a:spcPts val="1200"/>
              </a:spcAft>
              <a:buNone/>
            </a:pPr>
            <a:r>
              <a:rPr lang="et-EE" altLang="en-US" sz="2400" b="1" dirty="0"/>
              <a:t>Tekkepõhised kulud</a:t>
            </a:r>
            <a:r>
              <a:rPr lang="et-EE" altLang="en-US" sz="2400" dirty="0"/>
              <a:t> kajastatakse kõigepealt kasumiaruandes kuluna, raha väljamakse võib toimuda aga hiljem. Bilansis kajastatakse vastav summa kohustisena.</a:t>
            </a:r>
          </a:p>
          <a:p>
            <a:pPr marL="50800" indent="0">
              <a:spcBef>
                <a:spcPts val="0"/>
              </a:spcBef>
              <a:spcAft>
                <a:spcPts val="1200"/>
              </a:spcAft>
              <a:buNone/>
            </a:pPr>
            <a:r>
              <a:rPr lang="et-EE" altLang="en-US" sz="2400" b="1" dirty="0"/>
              <a:t>Tekkepõhised tulud</a:t>
            </a:r>
            <a:r>
              <a:rPr lang="et-EE" altLang="en-US" sz="2400" dirty="0"/>
              <a:t> kajastatakse kõigepealt kasumiaruandes tuluna, rahaline sissetulek võib toimuda aga hiljem. Bilansis kajastatakse vastav summa varana.</a:t>
            </a:r>
          </a:p>
          <a:p>
            <a:pPr marL="50800" indent="0">
              <a:buNone/>
            </a:pPr>
            <a:endParaRPr lang="et-EE" dirty="0"/>
          </a:p>
        </p:txBody>
      </p:sp>
    </p:spTree>
    <p:extLst>
      <p:ext uri="{BB962C8B-B14F-4D97-AF65-F5344CB8AC3E}">
        <p14:creationId xmlns:p14="http://schemas.microsoft.com/office/powerpoint/2010/main" val="426614552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DBFD22-52AB-0771-3840-64AF089B0F32}"/>
              </a:ext>
            </a:extLst>
          </p:cNvPr>
          <p:cNvSpPr>
            <a:spLocks noGrp="1"/>
          </p:cNvSpPr>
          <p:nvPr>
            <p:ph type="title"/>
          </p:nvPr>
        </p:nvSpPr>
        <p:spPr/>
        <p:txBody>
          <a:bodyPr/>
          <a:lstStyle/>
          <a:p>
            <a:r>
              <a:rPr lang="et-EE" altLang="en-US" sz="3600" b="1" dirty="0"/>
              <a:t>Lõpetamiskanded</a:t>
            </a:r>
            <a:endParaRPr lang="et-EE" sz="3600" b="1" dirty="0"/>
          </a:p>
        </p:txBody>
      </p:sp>
      <p:sp>
        <p:nvSpPr>
          <p:cNvPr id="3" name="Text Placeholder 2">
            <a:extLst>
              <a:ext uri="{FF2B5EF4-FFF2-40B4-BE49-F238E27FC236}">
                <a16:creationId xmlns:a16="http://schemas.microsoft.com/office/drawing/2014/main" id="{74EEFF0B-29DC-802E-9A8B-EDE0D7A4DAC7}"/>
              </a:ext>
            </a:extLst>
          </p:cNvPr>
          <p:cNvSpPr>
            <a:spLocks noGrp="1"/>
          </p:cNvSpPr>
          <p:nvPr>
            <p:ph type="body" idx="1"/>
          </p:nvPr>
        </p:nvSpPr>
        <p:spPr>
          <a:xfrm>
            <a:off x="914400" y="1280160"/>
            <a:ext cx="10668000" cy="5120600"/>
          </a:xfrm>
        </p:spPr>
        <p:txBody>
          <a:bodyPr/>
          <a:lstStyle/>
          <a:p>
            <a:pPr marL="50800" indent="0">
              <a:spcBef>
                <a:spcPts val="0"/>
              </a:spcBef>
              <a:spcAft>
                <a:spcPts val="1200"/>
              </a:spcAft>
              <a:buNone/>
            </a:pPr>
            <a:r>
              <a:rPr lang="et-EE" altLang="en-US" dirty="0"/>
              <a:t>Lõpetamiskanded tehakse aruandeperioodi lõpul tulu- ja kulukontode sulgemiseks ja aruandeperioodi kasumi (kahjumi) välja toomiseks.</a:t>
            </a:r>
          </a:p>
          <a:p>
            <a:pPr marL="50800" indent="0">
              <a:spcBef>
                <a:spcPts val="0"/>
              </a:spcBef>
              <a:spcAft>
                <a:spcPts val="600"/>
              </a:spcAft>
              <a:buNone/>
            </a:pPr>
            <a:r>
              <a:rPr lang="et-EE" altLang="en-US" dirty="0"/>
              <a:t>Lõpetamiskannete tegemiseks on kaks võimalust:</a:t>
            </a:r>
          </a:p>
          <a:p>
            <a:pPr>
              <a:spcBef>
                <a:spcPts val="0"/>
              </a:spcBef>
              <a:spcAft>
                <a:spcPts val="600"/>
              </a:spcAft>
              <a:buFont typeface="Arial" panose="020B0604020202020204" pitchFamily="34" charset="0"/>
              <a:buChar char="•"/>
            </a:pPr>
            <a:r>
              <a:rPr lang="et-EE" altLang="en-US" dirty="0"/>
              <a:t>Kas tulu- ja kulukontod suletakse otse </a:t>
            </a:r>
            <a:r>
              <a:rPr lang="et-EE" altLang="en-US" i="1" dirty="0"/>
              <a:t>aruandeaasta kasumi (kahjumi) kontole</a:t>
            </a:r>
          </a:p>
          <a:p>
            <a:pPr>
              <a:spcBef>
                <a:spcPts val="0"/>
              </a:spcBef>
              <a:spcAft>
                <a:spcPts val="600"/>
              </a:spcAft>
              <a:buFont typeface="Arial" panose="020B0604020202020204" pitchFamily="34" charset="0"/>
              <a:buChar char="•"/>
            </a:pPr>
            <a:r>
              <a:rPr lang="et-EE" altLang="en-US" dirty="0"/>
              <a:t>Või kasutatakse vahekontot </a:t>
            </a:r>
            <a:r>
              <a:rPr lang="et-EE" altLang="en-US" i="1" dirty="0"/>
              <a:t>tulude ja kulude koondkonto.</a:t>
            </a:r>
          </a:p>
          <a:p>
            <a:pPr marL="50800" indent="0">
              <a:buNone/>
            </a:pPr>
            <a:endParaRPr lang="et-EE" dirty="0"/>
          </a:p>
        </p:txBody>
      </p:sp>
    </p:spTree>
    <p:extLst>
      <p:ext uri="{BB962C8B-B14F-4D97-AF65-F5344CB8AC3E}">
        <p14:creationId xmlns:p14="http://schemas.microsoft.com/office/powerpoint/2010/main" val="143950376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42B09-30E4-7E99-2A52-58E003EFCEB6}"/>
              </a:ext>
            </a:extLst>
          </p:cNvPr>
          <p:cNvSpPr>
            <a:spLocks noGrp="1"/>
          </p:cNvSpPr>
          <p:nvPr>
            <p:ph type="title"/>
          </p:nvPr>
        </p:nvSpPr>
        <p:spPr>
          <a:xfrm>
            <a:off x="2980944" y="274638"/>
            <a:ext cx="8601456" cy="634082"/>
          </a:xfrm>
        </p:spPr>
        <p:txBody>
          <a:bodyPr/>
          <a:lstStyle/>
          <a:p>
            <a:r>
              <a:rPr lang="et-EE" altLang="en-US" sz="3400" b="1" dirty="0"/>
              <a:t>Raamatupidamise korraldamine</a:t>
            </a:r>
            <a:endParaRPr lang="et-EE" sz="3400" b="1" dirty="0"/>
          </a:p>
        </p:txBody>
      </p:sp>
      <p:sp>
        <p:nvSpPr>
          <p:cNvPr id="3" name="Text Placeholder 2">
            <a:extLst>
              <a:ext uri="{FF2B5EF4-FFF2-40B4-BE49-F238E27FC236}">
                <a16:creationId xmlns:a16="http://schemas.microsoft.com/office/drawing/2014/main" id="{2ACAA318-0C37-5DC1-1761-9B3868DF8DAF}"/>
              </a:ext>
            </a:extLst>
          </p:cNvPr>
          <p:cNvSpPr>
            <a:spLocks noGrp="1"/>
          </p:cNvSpPr>
          <p:nvPr>
            <p:ph type="body" idx="1"/>
          </p:nvPr>
        </p:nvSpPr>
        <p:spPr>
          <a:xfrm>
            <a:off x="923544" y="1289304"/>
            <a:ext cx="10658856" cy="5020016"/>
          </a:xfrm>
        </p:spPr>
        <p:txBody>
          <a:bodyPr/>
          <a:lstStyle/>
          <a:p>
            <a:pPr marL="50800" indent="0">
              <a:spcBef>
                <a:spcPts val="0"/>
              </a:spcBef>
              <a:spcAft>
                <a:spcPts val="1200"/>
              </a:spcAft>
              <a:buNone/>
            </a:pPr>
            <a:r>
              <a:rPr lang="et-EE" altLang="en-US" sz="2400" dirty="0"/>
              <a:t>Raamatupidamise korraldamise kohustus on äriseadustiku järgi tehtud kohustuseks </a:t>
            </a:r>
            <a:r>
              <a:rPr lang="et-EE" altLang="en-US" sz="2400" b="1" dirty="0"/>
              <a:t>juhatusele, </a:t>
            </a:r>
            <a:r>
              <a:rPr lang="et-EE" altLang="en-US" sz="2400" dirty="0"/>
              <a:t>raamatupidamise seaduse (RPS) järgi nimetatakse juhatust </a:t>
            </a:r>
            <a:r>
              <a:rPr lang="et-EE" altLang="en-US" sz="2400" b="1" dirty="0"/>
              <a:t>tegevjuhtkonnaks. </a:t>
            </a:r>
          </a:p>
          <a:p>
            <a:pPr marL="50800" indent="0">
              <a:spcBef>
                <a:spcPts val="0"/>
              </a:spcBef>
              <a:spcAft>
                <a:spcPts val="1200"/>
              </a:spcAft>
              <a:buNone/>
            </a:pPr>
            <a:r>
              <a:rPr lang="et-EE" altLang="en-US" sz="2400" b="1" dirty="0"/>
              <a:t>Tegevjuhtkond</a:t>
            </a:r>
            <a:r>
              <a:rPr lang="et-EE" altLang="en-US" sz="2400" dirty="0"/>
              <a:t> – raamatupidamiskohustuslase  igapäevast tegevust juhtima ja tehinguid tegema õigustatud isik või isikud (näiteks äriühingu juhatus). </a:t>
            </a:r>
          </a:p>
          <a:p>
            <a:pPr marL="50800" indent="0">
              <a:spcBef>
                <a:spcPts val="0"/>
              </a:spcBef>
              <a:spcAft>
                <a:spcPts val="1200"/>
              </a:spcAft>
              <a:buNone/>
            </a:pPr>
            <a:r>
              <a:rPr lang="et-EE" altLang="en-US" sz="2400" b="1" dirty="0"/>
              <a:t>Kõrgem juhtorgan </a:t>
            </a:r>
            <a:r>
              <a:rPr lang="et-EE" altLang="en-US" sz="2400" dirty="0"/>
              <a:t>on seaduse, põhikirja või põhimääruse alusel moodustatud raamatupidamiskohustuslase organ, kes teostab vahetut järelevalvet tegevjuhtkonna üle (näiteks äriühingu nõukogu).</a:t>
            </a:r>
          </a:p>
          <a:p>
            <a:pPr marL="50800" indent="0">
              <a:spcBef>
                <a:spcPts val="0"/>
              </a:spcBef>
              <a:spcAft>
                <a:spcPts val="1200"/>
              </a:spcAft>
              <a:buNone/>
            </a:pPr>
            <a:r>
              <a:rPr lang="et-EE" altLang="en-US" sz="2400" dirty="0"/>
              <a:t>Raamatupidamise korraldamisel peavad äriühingud lähtuma raamatupidamise seaduse 2. peatüki §-dest 4-12.</a:t>
            </a:r>
          </a:p>
          <a:p>
            <a:pPr marL="50800" indent="0">
              <a:buNone/>
            </a:pPr>
            <a:endParaRPr lang="et-EE" dirty="0"/>
          </a:p>
        </p:txBody>
      </p:sp>
    </p:spTree>
    <p:extLst>
      <p:ext uri="{BB962C8B-B14F-4D97-AF65-F5344CB8AC3E}">
        <p14:creationId xmlns:p14="http://schemas.microsoft.com/office/powerpoint/2010/main" val="213618315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627D1-E66F-0E3B-71FB-8AE6710998D4}"/>
              </a:ext>
            </a:extLst>
          </p:cNvPr>
          <p:cNvSpPr>
            <a:spLocks noGrp="1"/>
          </p:cNvSpPr>
          <p:nvPr>
            <p:ph type="title"/>
          </p:nvPr>
        </p:nvSpPr>
        <p:spPr>
          <a:xfrm>
            <a:off x="3493008" y="274638"/>
            <a:ext cx="8089392" cy="634082"/>
          </a:xfrm>
        </p:spPr>
        <p:txBody>
          <a:bodyPr/>
          <a:lstStyle/>
          <a:p>
            <a:r>
              <a:rPr kumimoji="0" lang="et-EE" altLang="en-US" sz="3400" b="1" i="0" u="none" strike="noStrike" kern="0" cap="none" spc="0" normalizeH="0" baseline="0" noProof="0" dirty="0">
                <a:ln>
                  <a:noFill/>
                </a:ln>
                <a:solidFill>
                  <a:srgbClr val="000000"/>
                </a:solidFill>
                <a:effectLst/>
                <a:uLnTx/>
                <a:uFillTx/>
                <a:latin typeface="Verdana"/>
                <a:ea typeface="Verdana"/>
                <a:sym typeface="Verdana"/>
              </a:rPr>
              <a:t>Raamatupidamise korraldamine</a:t>
            </a:r>
            <a:endParaRPr lang="et-EE" dirty="0"/>
          </a:p>
        </p:txBody>
      </p:sp>
      <p:sp>
        <p:nvSpPr>
          <p:cNvPr id="3" name="Text Placeholder 2">
            <a:extLst>
              <a:ext uri="{FF2B5EF4-FFF2-40B4-BE49-F238E27FC236}">
                <a16:creationId xmlns:a16="http://schemas.microsoft.com/office/drawing/2014/main" id="{8495D1BD-60E7-0740-1D47-A95FA9669410}"/>
              </a:ext>
            </a:extLst>
          </p:cNvPr>
          <p:cNvSpPr>
            <a:spLocks noGrp="1"/>
          </p:cNvSpPr>
          <p:nvPr>
            <p:ph type="body" idx="1"/>
          </p:nvPr>
        </p:nvSpPr>
        <p:spPr>
          <a:xfrm>
            <a:off x="868680" y="1188720"/>
            <a:ext cx="10713720" cy="5120600"/>
          </a:xfrm>
        </p:spPr>
        <p:txBody>
          <a:bodyPr/>
          <a:lstStyle/>
          <a:p>
            <a:pPr>
              <a:buFont typeface="Arial" panose="020B0604020202020204" pitchFamily="34" charset="0"/>
              <a:buChar char="•"/>
            </a:pPr>
            <a:r>
              <a:rPr lang="et-EE" altLang="en-US" dirty="0"/>
              <a:t>Raamatupidamine peab olema </a:t>
            </a:r>
            <a:r>
              <a:rPr lang="et-EE" altLang="en-US" b="1" dirty="0"/>
              <a:t>korraldatud</a:t>
            </a:r>
            <a:r>
              <a:rPr lang="et-EE" altLang="en-US" dirty="0"/>
              <a:t> nii, et oleks tagatud aktuaalse, olulise, objektiivse ja võrrelda informatsiooni saamine finantsseisundist, finantstulemusest ja rahavoogudest;</a:t>
            </a:r>
          </a:p>
          <a:p>
            <a:pPr>
              <a:buFont typeface="Arial" panose="020B0604020202020204" pitchFamily="34" charset="0"/>
              <a:buChar char="•"/>
            </a:pPr>
            <a:r>
              <a:rPr lang="et-EE" altLang="en-US" dirty="0"/>
              <a:t>kõigi oma majandustehingute </a:t>
            </a:r>
            <a:r>
              <a:rPr lang="et-EE" altLang="en-US" b="1" dirty="0"/>
              <a:t>dokumenteerimist</a:t>
            </a:r>
            <a:r>
              <a:rPr lang="et-EE" altLang="en-US" dirty="0"/>
              <a:t>;</a:t>
            </a:r>
          </a:p>
          <a:p>
            <a:pPr>
              <a:buFont typeface="Arial" panose="020B0604020202020204" pitchFamily="34" charset="0"/>
              <a:buChar char="•"/>
            </a:pPr>
            <a:r>
              <a:rPr lang="et-EE" altLang="en-US" dirty="0"/>
              <a:t>majandustehingute </a:t>
            </a:r>
            <a:r>
              <a:rPr lang="et-EE" altLang="en-US" b="1" dirty="0"/>
              <a:t>kirjendamist raamatupidamisregistrites </a:t>
            </a:r>
            <a:r>
              <a:rPr lang="et-EE" altLang="en-US" dirty="0"/>
              <a:t>alg- või nende põhjal koostatud koonddokumentide alusel;</a:t>
            </a:r>
          </a:p>
          <a:p>
            <a:pPr>
              <a:buFont typeface="Arial" panose="020B0604020202020204" pitchFamily="34" charset="0"/>
              <a:buChar char="•"/>
            </a:pPr>
            <a:r>
              <a:rPr lang="et-EE" altLang="en-US" dirty="0"/>
              <a:t>majandusaasta aruande ning muude </a:t>
            </a:r>
            <a:r>
              <a:rPr lang="et-EE" altLang="en-US" b="1" dirty="0"/>
              <a:t>finantsaruannete koostamist ja esitamist</a:t>
            </a:r>
            <a:r>
              <a:rPr lang="et-EE" altLang="en-US" dirty="0"/>
              <a:t>;</a:t>
            </a:r>
          </a:p>
          <a:p>
            <a:pPr>
              <a:buFont typeface="Arial" panose="020B0604020202020204" pitchFamily="34" charset="0"/>
              <a:buChar char="•"/>
            </a:pPr>
            <a:r>
              <a:rPr lang="et-EE" altLang="en-US" dirty="0"/>
              <a:t>dokumentide </a:t>
            </a:r>
            <a:r>
              <a:rPr lang="et-EE" altLang="en-US" b="1" dirty="0"/>
              <a:t>säilitamist</a:t>
            </a:r>
            <a:r>
              <a:rPr lang="et-EE" altLang="en-US" dirty="0"/>
              <a:t>.</a:t>
            </a:r>
          </a:p>
          <a:p>
            <a:pPr marL="50800" indent="0">
              <a:buNone/>
            </a:pPr>
            <a:endParaRPr lang="et-EE" dirty="0"/>
          </a:p>
        </p:txBody>
      </p:sp>
    </p:spTree>
    <p:extLst>
      <p:ext uri="{BB962C8B-B14F-4D97-AF65-F5344CB8AC3E}">
        <p14:creationId xmlns:p14="http://schemas.microsoft.com/office/powerpoint/2010/main" val="35519853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7A11A-676A-44E0-161C-C8B48F1FC50F}"/>
              </a:ext>
            </a:extLst>
          </p:cNvPr>
          <p:cNvSpPr>
            <a:spLocks noGrp="1"/>
          </p:cNvSpPr>
          <p:nvPr>
            <p:ph type="title"/>
          </p:nvPr>
        </p:nvSpPr>
        <p:spPr>
          <a:xfrm>
            <a:off x="3483864" y="274638"/>
            <a:ext cx="8098536" cy="634082"/>
          </a:xfrm>
        </p:spPr>
        <p:txBody>
          <a:bodyPr/>
          <a:lstStyle/>
          <a:p>
            <a:r>
              <a:rPr kumimoji="0" lang="et-EE" altLang="en-US" sz="3400" b="1" i="0" u="none" strike="noStrike" kern="0" cap="none" spc="0" normalizeH="0" baseline="0" noProof="0" dirty="0">
                <a:ln>
                  <a:noFill/>
                </a:ln>
                <a:solidFill>
                  <a:srgbClr val="000000"/>
                </a:solidFill>
                <a:effectLst/>
                <a:uLnTx/>
                <a:uFillTx/>
                <a:latin typeface="Verdana"/>
                <a:ea typeface="Verdana"/>
                <a:sym typeface="Verdana"/>
              </a:rPr>
              <a:t>Raamatupidamise korraldamine</a:t>
            </a:r>
            <a:endParaRPr lang="et-EE" dirty="0"/>
          </a:p>
        </p:txBody>
      </p:sp>
      <p:sp>
        <p:nvSpPr>
          <p:cNvPr id="3" name="Text Placeholder 2">
            <a:extLst>
              <a:ext uri="{FF2B5EF4-FFF2-40B4-BE49-F238E27FC236}">
                <a16:creationId xmlns:a16="http://schemas.microsoft.com/office/drawing/2014/main" id="{A922B7B3-D039-D0F6-7A90-A9CEE620E0F6}"/>
              </a:ext>
            </a:extLst>
          </p:cNvPr>
          <p:cNvSpPr>
            <a:spLocks noGrp="1"/>
          </p:cNvSpPr>
          <p:nvPr>
            <p:ph type="body" idx="1"/>
          </p:nvPr>
        </p:nvSpPr>
        <p:spPr>
          <a:xfrm>
            <a:off x="1042416" y="1408176"/>
            <a:ext cx="10539984" cy="4901144"/>
          </a:xfrm>
        </p:spPr>
        <p:txBody>
          <a:bodyPr/>
          <a:lstStyle/>
          <a:p>
            <a:pPr marL="50800" indent="0">
              <a:spcBef>
                <a:spcPts val="0"/>
              </a:spcBef>
              <a:spcAft>
                <a:spcPts val="1800"/>
              </a:spcAft>
              <a:buNone/>
            </a:pPr>
            <a:r>
              <a:rPr lang="et-EE" altLang="en-US" dirty="0"/>
              <a:t>Majandustehingute dokumenteerimine on raamatupidamise esmaülesandeks.</a:t>
            </a:r>
          </a:p>
          <a:p>
            <a:pPr marL="50800" indent="0">
              <a:spcBef>
                <a:spcPts val="0"/>
              </a:spcBef>
              <a:spcAft>
                <a:spcPts val="1200"/>
              </a:spcAft>
              <a:buNone/>
            </a:pPr>
            <a:r>
              <a:rPr lang="et-EE" altLang="en-US" dirty="0"/>
              <a:t>Iga raamatupidamiskirjendi aluseks on majandustehingut tõendav </a:t>
            </a:r>
            <a:r>
              <a:rPr lang="et-EE" altLang="en-US" b="1" dirty="0"/>
              <a:t>alg- või koonddokument</a:t>
            </a:r>
            <a:r>
              <a:rPr lang="et-EE" altLang="en-US" dirty="0"/>
              <a:t> ning </a:t>
            </a:r>
            <a:r>
              <a:rPr lang="et-EE" altLang="en-US" b="1" dirty="0"/>
              <a:t>raamatupidamise õiend</a:t>
            </a:r>
            <a:r>
              <a:rPr lang="et-EE" altLang="en-US" dirty="0"/>
              <a:t>.</a:t>
            </a:r>
          </a:p>
          <a:p>
            <a:pPr marL="50800" indent="0">
              <a:buNone/>
            </a:pPr>
            <a:endParaRPr lang="et-EE" dirty="0"/>
          </a:p>
        </p:txBody>
      </p:sp>
    </p:spTree>
    <p:extLst>
      <p:ext uri="{BB962C8B-B14F-4D97-AF65-F5344CB8AC3E}">
        <p14:creationId xmlns:p14="http://schemas.microsoft.com/office/powerpoint/2010/main" val="426325667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4451B-D4C0-419B-BD17-DAC38523F979}"/>
              </a:ext>
            </a:extLst>
          </p:cNvPr>
          <p:cNvSpPr>
            <a:spLocks noGrp="1"/>
          </p:cNvSpPr>
          <p:nvPr>
            <p:ph type="title"/>
          </p:nvPr>
        </p:nvSpPr>
        <p:spPr>
          <a:xfrm>
            <a:off x="3337560" y="274638"/>
            <a:ext cx="8244840" cy="634082"/>
          </a:xfrm>
        </p:spPr>
        <p:txBody>
          <a:bodyPr/>
          <a:lstStyle/>
          <a:p>
            <a:r>
              <a:rPr lang="et-EE" altLang="en-US" sz="3400" b="1" dirty="0"/>
              <a:t>Raamatupidamise algdokument</a:t>
            </a:r>
            <a:endParaRPr lang="et-EE" sz="3400" b="1" dirty="0"/>
          </a:p>
        </p:txBody>
      </p:sp>
      <p:sp>
        <p:nvSpPr>
          <p:cNvPr id="3" name="Text Placeholder 2">
            <a:extLst>
              <a:ext uri="{FF2B5EF4-FFF2-40B4-BE49-F238E27FC236}">
                <a16:creationId xmlns:a16="http://schemas.microsoft.com/office/drawing/2014/main" id="{4DF0CC03-BCC4-4EC3-079D-2184320A8023}"/>
              </a:ext>
            </a:extLst>
          </p:cNvPr>
          <p:cNvSpPr>
            <a:spLocks noGrp="1"/>
          </p:cNvSpPr>
          <p:nvPr>
            <p:ph type="body" idx="1"/>
          </p:nvPr>
        </p:nvSpPr>
        <p:spPr>
          <a:xfrm>
            <a:off x="932688" y="1280160"/>
            <a:ext cx="10649712" cy="5029160"/>
          </a:xfrm>
        </p:spPr>
        <p:txBody>
          <a:bodyPr/>
          <a:lstStyle/>
          <a:p>
            <a:pPr marL="50800" indent="0">
              <a:buNone/>
            </a:pPr>
            <a:r>
              <a:rPr lang="et-EE" altLang="en-US" sz="2400" b="1" dirty="0"/>
              <a:t>Algdokument</a:t>
            </a:r>
            <a:r>
              <a:rPr lang="et-EE" altLang="en-US" sz="2400" dirty="0"/>
              <a:t> on tõend, mille sisu ja vorm peavad vajaduse korral võimaldama kompetentsele ja sõltumatule osapoolele tõendada majandustehingu toimumise asjaolusid ja tõepärasust ning millel peavad olema vähemalt järgmised andmed:</a:t>
            </a:r>
          </a:p>
          <a:p>
            <a:pPr>
              <a:buFont typeface="Arial" panose="020B0604020202020204" pitchFamily="34" charset="0"/>
              <a:buChar char="•"/>
            </a:pPr>
            <a:r>
              <a:rPr lang="et-EE" altLang="en-US" sz="2400" dirty="0"/>
              <a:t>toimumisaeg;</a:t>
            </a:r>
          </a:p>
          <a:p>
            <a:pPr>
              <a:buFont typeface="Arial" panose="020B0604020202020204" pitchFamily="34" charset="0"/>
              <a:buChar char="•"/>
            </a:pPr>
            <a:r>
              <a:rPr lang="et-EE" altLang="en-US" sz="2400" dirty="0"/>
              <a:t>majandusliku sisu kirjeldus;</a:t>
            </a:r>
          </a:p>
          <a:p>
            <a:pPr>
              <a:spcBef>
                <a:spcPts val="0"/>
              </a:spcBef>
              <a:spcAft>
                <a:spcPts val="1200"/>
              </a:spcAft>
              <a:buFont typeface="Arial" panose="020B0604020202020204" pitchFamily="34" charset="0"/>
              <a:buChar char="•"/>
            </a:pPr>
            <a:r>
              <a:rPr lang="et-EE" altLang="en-US" sz="2400" dirty="0"/>
              <a:t>Arvnäitajad (näiteks kogus, hind ja summa).</a:t>
            </a:r>
          </a:p>
          <a:p>
            <a:pPr marL="50800" indent="0">
              <a:buNone/>
            </a:pPr>
            <a:r>
              <a:rPr lang="et-EE" altLang="en-US" sz="2400" dirty="0"/>
              <a:t>Kui raamatupidamiskohustuslase tehingupooleks on </a:t>
            </a:r>
            <a:r>
              <a:rPr lang="et-EE" altLang="en-US" sz="2400" b="1" dirty="0"/>
              <a:t>raamatupidamiskohustuslane</a:t>
            </a:r>
            <a:r>
              <a:rPr lang="et-EE" altLang="en-US" sz="2400" dirty="0"/>
              <a:t> või välismaa juriidiline isik, siis peab algdokumendil kajastuma ka</a:t>
            </a:r>
          </a:p>
          <a:p>
            <a:pPr>
              <a:buFont typeface="Arial" panose="020B0604020202020204" pitchFamily="34" charset="0"/>
              <a:buChar char="•"/>
            </a:pPr>
            <a:r>
              <a:rPr lang="et-EE" altLang="en-US" sz="2400" dirty="0"/>
              <a:t>arve number ja tehingupoolte andmed. </a:t>
            </a:r>
          </a:p>
          <a:p>
            <a:pPr marL="50800" indent="0">
              <a:buNone/>
            </a:pPr>
            <a:endParaRPr lang="et-EE" dirty="0"/>
          </a:p>
        </p:txBody>
      </p:sp>
    </p:spTree>
    <p:extLst>
      <p:ext uri="{BB962C8B-B14F-4D97-AF65-F5344CB8AC3E}">
        <p14:creationId xmlns:p14="http://schemas.microsoft.com/office/powerpoint/2010/main" val="245070986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F14CB-02B2-0820-C620-58829B9913A7}"/>
              </a:ext>
            </a:extLst>
          </p:cNvPr>
          <p:cNvSpPr>
            <a:spLocks noGrp="1"/>
          </p:cNvSpPr>
          <p:nvPr>
            <p:ph type="title"/>
          </p:nvPr>
        </p:nvSpPr>
        <p:spPr>
          <a:xfrm>
            <a:off x="3648456" y="274638"/>
            <a:ext cx="7933944" cy="634082"/>
          </a:xfrm>
        </p:spPr>
        <p:txBody>
          <a:bodyPr/>
          <a:lstStyle/>
          <a:p>
            <a:r>
              <a:rPr kumimoji="0" lang="et-EE" altLang="en-US" sz="3400" b="1" i="0" u="none" strike="noStrike" kern="0" cap="none" spc="0" normalizeH="0" baseline="0" noProof="0" dirty="0">
                <a:ln>
                  <a:noFill/>
                </a:ln>
                <a:solidFill>
                  <a:srgbClr val="000000"/>
                </a:solidFill>
                <a:effectLst/>
                <a:uLnTx/>
                <a:uFillTx/>
                <a:latin typeface="Verdana"/>
                <a:ea typeface="Verdana"/>
                <a:sym typeface="Verdana"/>
              </a:rPr>
              <a:t>Raamatupidamise algdokument</a:t>
            </a:r>
            <a:endParaRPr lang="et-EE" dirty="0"/>
          </a:p>
        </p:txBody>
      </p:sp>
      <p:sp>
        <p:nvSpPr>
          <p:cNvPr id="3" name="Text Placeholder 2">
            <a:extLst>
              <a:ext uri="{FF2B5EF4-FFF2-40B4-BE49-F238E27FC236}">
                <a16:creationId xmlns:a16="http://schemas.microsoft.com/office/drawing/2014/main" id="{1B4321EF-7823-3BD6-C51F-8D0D4907C3F7}"/>
              </a:ext>
            </a:extLst>
          </p:cNvPr>
          <p:cNvSpPr>
            <a:spLocks noGrp="1"/>
          </p:cNvSpPr>
          <p:nvPr>
            <p:ph type="body" idx="1"/>
          </p:nvPr>
        </p:nvSpPr>
        <p:spPr>
          <a:xfrm>
            <a:off x="987552" y="1627632"/>
            <a:ext cx="10594848" cy="4681688"/>
          </a:xfrm>
        </p:spPr>
        <p:txBody>
          <a:bodyPr/>
          <a:lstStyle/>
          <a:p>
            <a:pPr marL="50800" indent="0">
              <a:spcBef>
                <a:spcPts val="0"/>
              </a:spcBef>
              <a:spcAft>
                <a:spcPts val="1800"/>
              </a:spcAft>
              <a:buNone/>
            </a:pPr>
            <a:r>
              <a:rPr lang="et-EE" altLang="en-US" dirty="0"/>
              <a:t>Algdokument peab olema </a:t>
            </a:r>
            <a:r>
              <a:rPr lang="et-EE" altLang="en-US" b="1" dirty="0"/>
              <a:t>masintöödeldav</a:t>
            </a:r>
            <a:r>
              <a:rPr lang="et-EE" altLang="en-US" dirty="0"/>
              <a:t>. </a:t>
            </a:r>
          </a:p>
          <a:p>
            <a:pPr marL="50800" indent="0">
              <a:buNone/>
            </a:pPr>
            <a:r>
              <a:rPr lang="et-EE" altLang="en-US" dirty="0"/>
              <a:t>Kui puudub masintöödeldava algdokumendi käitlemise võimalus ja selle võimaluse loomine nõuab mõistmatult suuri pingutusi või kulutusi, võib algdokument olla ka muus </a:t>
            </a:r>
            <a:r>
              <a:rPr lang="et-EE" altLang="en-US" b="1" dirty="0"/>
              <a:t>kirjalikku taasesitamist võimaldavas vormis.</a:t>
            </a:r>
          </a:p>
          <a:p>
            <a:pPr marL="50800" indent="0">
              <a:buNone/>
            </a:pPr>
            <a:endParaRPr lang="et-EE" dirty="0"/>
          </a:p>
        </p:txBody>
      </p:sp>
    </p:spTree>
    <p:extLst>
      <p:ext uri="{BB962C8B-B14F-4D97-AF65-F5344CB8AC3E}">
        <p14:creationId xmlns:p14="http://schemas.microsoft.com/office/powerpoint/2010/main" val="364043704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05964-A7C4-9C2E-582D-A266C933795E}"/>
              </a:ext>
            </a:extLst>
          </p:cNvPr>
          <p:cNvSpPr>
            <a:spLocks noGrp="1"/>
          </p:cNvSpPr>
          <p:nvPr>
            <p:ph type="title"/>
          </p:nvPr>
        </p:nvSpPr>
        <p:spPr>
          <a:xfrm>
            <a:off x="3602736" y="274638"/>
            <a:ext cx="7979664" cy="634082"/>
          </a:xfrm>
        </p:spPr>
        <p:txBody>
          <a:bodyPr/>
          <a:lstStyle/>
          <a:p>
            <a:r>
              <a:rPr kumimoji="0" lang="et-EE" altLang="en-US" sz="3400" b="1" i="0" u="none" strike="noStrike" kern="0" cap="none" spc="0" normalizeH="0" baseline="0" noProof="0" dirty="0">
                <a:ln>
                  <a:noFill/>
                </a:ln>
                <a:solidFill>
                  <a:srgbClr val="000000"/>
                </a:solidFill>
                <a:effectLst/>
                <a:uLnTx/>
                <a:uFillTx/>
                <a:latin typeface="Verdana"/>
                <a:ea typeface="Verdana"/>
                <a:sym typeface="Verdana"/>
              </a:rPr>
              <a:t>Raamatupidamise algdokument</a:t>
            </a:r>
            <a:endParaRPr lang="et-EE" dirty="0"/>
          </a:p>
        </p:txBody>
      </p:sp>
      <p:sp>
        <p:nvSpPr>
          <p:cNvPr id="3" name="Text Placeholder 2">
            <a:extLst>
              <a:ext uri="{FF2B5EF4-FFF2-40B4-BE49-F238E27FC236}">
                <a16:creationId xmlns:a16="http://schemas.microsoft.com/office/drawing/2014/main" id="{E7700642-86B1-B790-3F0B-22CA2F344681}"/>
              </a:ext>
            </a:extLst>
          </p:cNvPr>
          <p:cNvSpPr>
            <a:spLocks noGrp="1"/>
          </p:cNvSpPr>
          <p:nvPr>
            <p:ph type="body" idx="1"/>
          </p:nvPr>
        </p:nvSpPr>
        <p:spPr>
          <a:xfrm>
            <a:off x="896112" y="1344168"/>
            <a:ext cx="10686288" cy="4965152"/>
          </a:xfrm>
        </p:spPr>
        <p:txBody>
          <a:bodyPr/>
          <a:lstStyle/>
          <a:p>
            <a:pPr marL="50800" indent="0">
              <a:spcBef>
                <a:spcPts val="0"/>
              </a:spcBef>
              <a:spcAft>
                <a:spcPts val="1200"/>
              </a:spcAft>
              <a:buNone/>
            </a:pPr>
            <a:r>
              <a:rPr lang="et-EE" altLang="en-US" dirty="0"/>
              <a:t>Iga ettevõtja kehtestab ettevõttes kasutatavad dokumendid ja koostab dokumendikäibe graafiku.</a:t>
            </a:r>
          </a:p>
          <a:p>
            <a:pPr marL="50800" indent="0">
              <a:spcBef>
                <a:spcPts val="0"/>
              </a:spcBef>
              <a:spcAft>
                <a:spcPts val="1200"/>
              </a:spcAft>
              <a:buNone/>
            </a:pPr>
            <a:r>
              <a:rPr lang="et-EE" altLang="en-US" b="1" dirty="0"/>
              <a:t>Dokumendikäibeks </a:t>
            </a:r>
            <a:r>
              <a:rPr lang="et-EE" altLang="en-US" dirty="0"/>
              <a:t>nimetatakse dokumentide liikumise korda ettevõttes nende koostamise momendist või ettevõttesse saabumise momendist kuni arhiivi üleandmiseni. </a:t>
            </a:r>
          </a:p>
          <a:p>
            <a:pPr marL="50800" indent="0">
              <a:spcBef>
                <a:spcPts val="0"/>
              </a:spcBef>
              <a:spcAft>
                <a:spcPts val="1200"/>
              </a:spcAft>
              <a:buNone/>
            </a:pPr>
            <a:r>
              <a:rPr lang="et-EE" altLang="en-US" dirty="0"/>
              <a:t>Kui raamatupidamisregistrit ei peeta masintöödeldavalt, siis aruannete koostamisel tehtavate reguleerimiskannete algdokumendiks on </a:t>
            </a:r>
            <a:r>
              <a:rPr lang="et-EE" altLang="en-US" b="1" dirty="0"/>
              <a:t>raamatupidamisõiend. </a:t>
            </a:r>
            <a:endParaRPr lang="et-EE" altLang="en-US" dirty="0"/>
          </a:p>
          <a:p>
            <a:pPr marL="50800" indent="0">
              <a:buNone/>
            </a:pPr>
            <a:endParaRPr lang="et-EE" dirty="0"/>
          </a:p>
        </p:txBody>
      </p:sp>
    </p:spTree>
    <p:extLst>
      <p:ext uri="{BB962C8B-B14F-4D97-AF65-F5344CB8AC3E}">
        <p14:creationId xmlns:p14="http://schemas.microsoft.com/office/powerpoint/2010/main" val="32909310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25DE7-0BC6-3D58-46A4-5F55B48FFCEA}"/>
              </a:ext>
            </a:extLst>
          </p:cNvPr>
          <p:cNvSpPr>
            <a:spLocks noGrp="1"/>
          </p:cNvSpPr>
          <p:nvPr>
            <p:ph type="title"/>
          </p:nvPr>
        </p:nvSpPr>
        <p:spPr>
          <a:xfrm>
            <a:off x="3566160" y="274638"/>
            <a:ext cx="8016240" cy="634082"/>
          </a:xfrm>
        </p:spPr>
        <p:txBody>
          <a:bodyPr/>
          <a:lstStyle/>
          <a:p>
            <a:r>
              <a:rPr lang="et-EE" altLang="en-US" b="1" dirty="0"/>
              <a:t>Majandustehingute dokumenteerimine</a:t>
            </a:r>
            <a:endParaRPr lang="et-EE" b="1" dirty="0"/>
          </a:p>
        </p:txBody>
      </p:sp>
      <p:sp>
        <p:nvSpPr>
          <p:cNvPr id="3" name="Text Placeholder 2">
            <a:extLst>
              <a:ext uri="{FF2B5EF4-FFF2-40B4-BE49-F238E27FC236}">
                <a16:creationId xmlns:a16="http://schemas.microsoft.com/office/drawing/2014/main" id="{5F71C8C8-9CFC-6EB0-7082-449B5799F0C6}"/>
              </a:ext>
            </a:extLst>
          </p:cNvPr>
          <p:cNvSpPr>
            <a:spLocks noGrp="1"/>
          </p:cNvSpPr>
          <p:nvPr>
            <p:ph type="body" idx="1"/>
          </p:nvPr>
        </p:nvSpPr>
        <p:spPr>
          <a:xfrm>
            <a:off x="1060704" y="1344168"/>
            <a:ext cx="10521696" cy="4965152"/>
          </a:xfrm>
        </p:spPr>
        <p:txBody>
          <a:bodyPr/>
          <a:lstStyle/>
          <a:p>
            <a:pPr marL="50800" indent="0">
              <a:buNone/>
            </a:pPr>
            <a:r>
              <a:rPr lang="et-EE" altLang="en-US" sz="2400" dirty="0"/>
              <a:t>Majandustehingud tuleb dokumenteerida ja kirjendada raamatupidamisregistrites </a:t>
            </a:r>
            <a:r>
              <a:rPr lang="et-EE" altLang="en-US" sz="2400" b="1" dirty="0"/>
              <a:t>mõistliku aja jooksul </a:t>
            </a:r>
            <a:r>
              <a:rPr lang="et-EE" altLang="en-US" sz="2400" dirty="0"/>
              <a:t>peale majandustehingu toimumist selliselt, et oleks tagatud õigusaktidega ette nähtud aruannete tähtaegne esitamine. </a:t>
            </a:r>
          </a:p>
          <a:p>
            <a:pPr marL="50800" indent="0">
              <a:buNone/>
            </a:pPr>
            <a:r>
              <a:rPr lang="et-EE" altLang="en-US" sz="2400" dirty="0"/>
              <a:t>Iga majandustehingut tõendava alg- või koonddokumendi kohta koostatakse </a:t>
            </a:r>
            <a:r>
              <a:rPr lang="et-EE" altLang="en-US" sz="2400" b="1" dirty="0"/>
              <a:t>raamatupidamiskirjend</a:t>
            </a:r>
            <a:r>
              <a:rPr lang="et-EE" altLang="en-US" sz="2400" dirty="0"/>
              <a:t>, mis peab sisaldama järgmisi andmeid:</a:t>
            </a:r>
          </a:p>
          <a:p>
            <a:pPr>
              <a:buFont typeface="Arial" panose="020B0604020202020204" pitchFamily="34" charset="0"/>
              <a:buChar char="•"/>
            </a:pPr>
            <a:r>
              <a:rPr lang="et-EE" altLang="en-US" sz="2400" dirty="0"/>
              <a:t>majandustehingu kuupäev;</a:t>
            </a:r>
          </a:p>
          <a:p>
            <a:pPr>
              <a:buFont typeface="Arial" panose="020B0604020202020204" pitchFamily="34" charset="0"/>
              <a:buChar char="•"/>
            </a:pPr>
            <a:r>
              <a:rPr lang="et-EE" altLang="en-US" sz="2400" dirty="0"/>
              <a:t>kirjendi identifitseerimistunnus, nt number või numbri ja tähe kombinatsioon; </a:t>
            </a:r>
          </a:p>
          <a:p>
            <a:pPr>
              <a:buFont typeface="Arial" panose="020B0604020202020204" pitchFamily="34" charset="0"/>
              <a:buChar char="•"/>
            </a:pPr>
            <a:r>
              <a:rPr lang="et-EE" altLang="en-US" sz="2400" dirty="0"/>
              <a:t>debiteeritavad ja krediteeritavad kontod ja vastavad summad;</a:t>
            </a:r>
          </a:p>
          <a:p>
            <a:pPr>
              <a:buFont typeface="Arial" panose="020B0604020202020204" pitchFamily="34" charset="0"/>
              <a:buChar char="•"/>
            </a:pPr>
            <a:r>
              <a:rPr lang="et-EE" altLang="en-US" sz="2400" dirty="0"/>
              <a:t>viide kirjendi aluseks olevale alg- või koonddokumendile.</a:t>
            </a:r>
          </a:p>
          <a:p>
            <a:pPr marL="50800" indent="0">
              <a:buNone/>
            </a:pPr>
            <a:endParaRPr lang="et-EE" dirty="0"/>
          </a:p>
        </p:txBody>
      </p:sp>
    </p:spTree>
    <p:extLst>
      <p:ext uri="{BB962C8B-B14F-4D97-AF65-F5344CB8AC3E}">
        <p14:creationId xmlns:p14="http://schemas.microsoft.com/office/powerpoint/2010/main" val="27919381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12CF2-14E6-FF23-7CF5-8F2D593E2576}"/>
              </a:ext>
            </a:extLst>
          </p:cNvPr>
          <p:cNvSpPr>
            <a:spLocks noGrp="1"/>
          </p:cNvSpPr>
          <p:nvPr>
            <p:ph type="title"/>
          </p:nvPr>
        </p:nvSpPr>
        <p:spPr>
          <a:xfrm>
            <a:off x="2971800" y="274638"/>
            <a:ext cx="8610600" cy="634082"/>
          </a:xfrm>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cs typeface="Times New Roman" panose="02020603050405020304" pitchFamily="18" charset="0"/>
                <a:sym typeface="Verdana"/>
              </a:rPr>
              <a:t>Majandusarvestuse koostisosad </a:t>
            </a:r>
            <a:endParaRPr lang="et-EE" dirty="0"/>
          </a:p>
        </p:txBody>
      </p:sp>
      <p:sp>
        <p:nvSpPr>
          <p:cNvPr id="3" name="Text Placeholder 2">
            <a:extLst>
              <a:ext uri="{FF2B5EF4-FFF2-40B4-BE49-F238E27FC236}">
                <a16:creationId xmlns:a16="http://schemas.microsoft.com/office/drawing/2014/main" id="{6B0FA8D9-0AA8-1134-3622-67CAE046E316}"/>
              </a:ext>
            </a:extLst>
          </p:cNvPr>
          <p:cNvSpPr>
            <a:spLocks noGrp="1"/>
          </p:cNvSpPr>
          <p:nvPr>
            <p:ph type="body" idx="1"/>
          </p:nvPr>
        </p:nvSpPr>
        <p:spPr/>
        <p:txBody>
          <a:bodyPr/>
          <a:lstStyle/>
          <a:p>
            <a:pPr marL="50800" indent="0">
              <a:buNone/>
            </a:pPr>
            <a:r>
              <a:rPr lang="et-EE" altLang="en-US" b="1" dirty="0"/>
              <a:t>Finantsplaneerimine e</a:t>
            </a:r>
            <a:r>
              <a:rPr lang="et-EE" altLang="en-US" dirty="0"/>
              <a:t> eelarvestamine - finantsmajandusliku strateegia ja taktika väljatöötamine. Planeerimisel kasutatakse finantsarvestusest tulenevaid andmeid. Finantsplaneerimist kasutatakse eelarve, äriplaanide, projektide, hinnapakkumiste jne koostamisel.</a:t>
            </a:r>
          </a:p>
          <a:p>
            <a:pPr marL="50800" indent="0">
              <a:buNone/>
            </a:pPr>
            <a:endParaRPr lang="et-EE" altLang="en-US" dirty="0"/>
          </a:p>
          <a:p>
            <a:pPr marL="50800" indent="0">
              <a:buNone/>
            </a:pPr>
            <a:r>
              <a:rPr lang="et-EE" altLang="en-US" b="1" dirty="0"/>
              <a:t>Finantsanalüüs </a:t>
            </a:r>
            <a:r>
              <a:rPr lang="et-EE" altLang="en-US" dirty="0"/>
              <a:t>- finantsraamatupidamisest saadava info töötlemine statistilise ja spetsiifilise analüüsi meetodi abil. Sellest tulenevate andmete põhjal seletuste, interpretatsioonide, hinnangute jne andmine ettevõtte finantsolukorrale.</a:t>
            </a:r>
          </a:p>
          <a:p>
            <a:pPr marL="50800" indent="0">
              <a:buNone/>
            </a:pPr>
            <a:endParaRPr lang="et-EE" dirty="0"/>
          </a:p>
        </p:txBody>
      </p:sp>
    </p:spTree>
    <p:extLst>
      <p:ext uri="{BB962C8B-B14F-4D97-AF65-F5344CB8AC3E}">
        <p14:creationId xmlns:p14="http://schemas.microsoft.com/office/powerpoint/2010/main" val="119321328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2C9D7E-6C26-CDAB-11EE-88A55FE9E586}"/>
              </a:ext>
            </a:extLst>
          </p:cNvPr>
          <p:cNvSpPr>
            <a:spLocks noGrp="1"/>
          </p:cNvSpPr>
          <p:nvPr>
            <p:ph type="title"/>
          </p:nvPr>
        </p:nvSpPr>
        <p:spPr>
          <a:xfrm>
            <a:off x="3511296" y="274638"/>
            <a:ext cx="8071104" cy="634082"/>
          </a:xfrm>
        </p:spPr>
        <p:txBody>
          <a:bodyPr/>
          <a:lstStyle/>
          <a:p>
            <a:r>
              <a:rPr kumimoji="0" lang="et-EE" altLang="en-US" sz="2800" b="1" i="0" u="none" strike="noStrike" kern="0" cap="none" spc="0" normalizeH="0" baseline="0" noProof="0" dirty="0">
                <a:ln>
                  <a:noFill/>
                </a:ln>
                <a:solidFill>
                  <a:srgbClr val="000000"/>
                </a:solidFill>
                <a:effectLst/>
                <a:uLnTx/>
                <a:uFillTx/>
                <a:latin typeface="Verdana"/>
                <a:ea typeface="Verdana"/>
                <a:sym typeface="Verdana"/>
              </a:rPr>
              <a:t>Majandustehingute dokumenteerimine</a:t>
            </a:r>
            <a:endParaRPr lang="et-EE" dirty="0"/>
          </a:p>
        </p:txBody>
      </p:sp>
      <p:sp>
        <p:nvSpPr>
          <p:cNvPr id="3" name="Text Placeholder 2">
            <a:extLst>
              <a:ext uri="{FF2B5EF4-FFF2-40B4-BE49-F238E27FC236}">
                <a16:creationId xmlns:a16="http://schemas.microsoft.com/office/drawing/2014/main" id="{FB49106E-1C2A-6FFB-EFD4-CB09CE093588}"/>
              </a:ext>
            </a:extLst>
          </p:cNvPr>
          <p:cNvSpPr>
            <a:spLocks noGrp="1"/>
          </p:cNvSpPr>
          <p:nvPr>
            <p:ph type="body" idx="1"/>
          </p:nvPr>
        </p:nvSpPr>
        <p:spPr>
          <a:xfrm>
            <a:off x="1033272" y="1408176"/>
            <a:ext cx="10549128" cy="4901144"/>
          </a:xfrm>
        </p:spPr>
        <p:txBody>
          <a:bodyPr/>
          <a:lstStyle/>
          <a:p>
            <a:pPr marL="50800" indent="0">
              <a:buNone/>
            </a:pPr>
            <a:r>
              <a:rPr lang="et-EE" altLang="en-US" dirty="0"/>
              <a:t>Majandustehingute dokumenteerimise kord ja algdokumentide käive peab raamatupidamise seaduse </a:t>
            </a:r>
          </a:p>
          <a:p>
            <a:pPr marL="50800" indent="0">
              <a:buNone/>
            </a:pPr>
            <a:r>
              <a:rPr lang="et-EE" altLang="en-US" dirty="0"/>
              <a:t>§ 11 kohaselt olema kehtestatud raamatupidamise </a:t>
            </a:r>
          </a:p>
          <a:p>
            <a:pPr marL="50800" indent="0">
              <a:spcBef>
                <a:spcPts val="0"/>
              </a:spcBef>
              <a:spcAft>
                <a:spcPts val="1800"/>
              </a:spcAft>
              <a:buNone/>
            </a:pPr>
            <a:r>
              <a:rPr lang="et-EE" altLang="en-US" dirty="0" err="1"/>
              <a:t>sise</a:t>
            </a:r>
            <a:r>
              <a:rPr lang="et-EE" altLang="en-US" dirty="0"/>
              <a:t>-eeskirjaga. </a:t>
            </a:r>
          </a:p>
          <a:p>
            <a:pPr marL="50800" indent="0">
              <a:buNone/>
            </a:pPr>
            <a:r>
              <a:rPr lang="et-EE" altLang="en-US" dirty="0"/>
              <a:t>Sise-eeskirjaga peab reguleerima ka raamatupidamisregistrite pidamist.</a:t>
            </a:r>
          </a:p>
          <a:p>
            <a:pPr marL="50800" indent="0">
              <a:buNone/>
            </a:pPr>
            <a:endParaRPr lang="et-EE" dirty="0"/>
          </a:p>
        </p:txBody>
      </p:sp>
    </p:spTree>
    <p:extLst>
      <p:ext uri="{BB962C8B-B14F-4D97-AF65-F5344CB8AC3E}">
        <p14:creationId xmlns:p14="http://schemas.microsoft.com/office/powerpoint/2010/main" val="376056350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C8D90D-5BE6-8BD4-AB99-013D9239CE12}"/>
              </a:ext>
            </a:extLst>
          </p:cNvPr>
          <p:cNvSpPr>
            <a:spLocks noGrp="1"/>
          </p:cNvSpPr>
          <p:nvPr>
            <p:ph type="title"/>
          </p:nvPr>
        </p:nvSpPr>
        <p:spPr/>
        <p:txBody>
          <a:bodyPr/>
          <a:lstStyle/>
          <a:p>
            <a:r>
              <a:rPr lang="et-EE" altLang="en-US" sz="3600" b="1" dirty="0"/>
              <a:t>Raamatupidamisregistrid</a:t>
            </a:r>
            <a:endParaRPr lang="et-EE" sz="3600" b="1" dirty="0"/>
          </a:p>
        </p:txBody>
      </p:sp>
      <p:sp>
        <p:nvSpPr>
          <p:cNvPr id="3" name="Text Placeholder 2">
            <a:extLst>
              <a:ext uri="{FF2B5EF4-FFF2-40B4-BE49-F238E27FC236}">
                <a16:creationId xmlns:a16="http://schemas.microsoft.com/office/drawing/2014/main" id="{9E336594-1E1A-26ED-B484-AD9CA50A05A6}"/>
              </a:ext>
            </a:extLst>
          </p:cNvPr>
          <p:cNvSpPr>
            <a:spLocks noGrp="1"/>
          </p:cNvSpPr>
          <p:nvPr>
            <p:ph type="body" idx="1"/>
          </p:nvPr>
        </p:nvSpPr>
        <p:spPr>
          <a:xfrm>
            <a:off x="996696" y="1325880"/>
            <a:ext cx="10585704" cy="4983440"/>
          </a:xfrm>
        </p:spPr>
        <p:txBody>
          <a:bodyPr/>
          <a:lstStyle/>
          <a:p>
            <a:pPr marL="50800" indent="0">
              <a:spcBef>
                <a:spcPts val="0"/>
              </a:spcBef>
              <a:spcAft>
                <a:spcPts val="1800"/>
              </a:spcAft>
              <a:buNone/>
            </a:pPr>
            <a:r>
              <a:rPr lang="et-EE" altLang="en-US" b="1" dirty="0"/>
              <a:t>Raamatupidamisregistreid </a:t>
            </a:r>
            <a:r>
              <a:rPr lang="et-EE" altLang="en-US" dirty="0"/>
              <a:t>kasutatakse majandustehingute jooksvaks arvestuseks ja arvestustulemuste registreerimiseks.</a:t>
            </a:r>
          </a:p>
          <a:p>
            <a:pPr marL="50800" indent="0">
              <a:spcBef>
                <a:spcPts val="0"/>
              </a:spcBef>
              <a:spcAft>
                <a:spcPts val="1800"/>
              </a:spcAft>
              <a:buNone/>
            </a:pPr>
            <a:r>
              <a:rPr lang="et-EE" altLang="en-US" dirty="0"/>
              <a:t>Raamatupidamise seaduse kohaselt on arvestusregistrid </a:t>
            </a:r>
            <a:r>
              <a:rPr lang="et-EE" altLang="en-US" b="1" dirty="0"/>
              <a:t>andmekogumid</a:t>
            </a:r>
            <a:r>
              <a:rPr lang="et-EE" altLang="en-US" dirty="0"/>
              <a:t>, mis sisaldavad informatsiooni kontodel kajastatud kirjendite ja saldode kohta, samuti andmekogumid, mis sisaldavad kirjendite aluseks olevat üksikasjalikku informatsiooni. </a:t>
            </a:r>
          </a:p>
          <a:p>
            <a:pPr marL="50800" indent="0">
              <a:buNone/>
            </a:pPr>
            <a:endParaRPr lang="et-EE" dirty="0"/>
          </a:p>
        </p:txBody>
      </p:sp>
    </p:spTree>
    <p:extLst>
      <p:ext uri="{BB962C8B-B14F-4D97-AF65-F5344CB8AC3E}">
        <p14:creationId xmlns:p14="http://schemas.microsoft.com/office/powerpoint/2010/main" val="75640410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8E99E5-58E6-F4B0-D353-20CDE0769A08}"/>
              </a:ext>
            </a:extLst>
          </p:cNvPr>
          <p:cNvSpPr>
            <a:spLocks noGrp="1"/>
          </p:cNvSpPr>
          <p:nvPr>
            <p:ph type="title"/>
          </p:nvPr>
        </p:nvSpPr>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sym typeface="Verdana"/>
              </a:rPr>
              <a:t>Raamatupidamisregistrid</a:t>
            </a:r>
            <a:endParaRPr lang="et-EE" dirty="0"/>
          </a:p>
        </p:txBody>
      </p:sp>
      <p:sp>
        <p:nvSpPr>
          <p:cNvPr id="3" name="Text Placeholder 2">
            <a:extLst>
              <a:ext uri="{FF2B5EF4-FFF2-40B4-BE49-F238E27FC236}">
                <a16:creationId xmlns:a16="http://schemas.microsoft.com/office/drawing/2014/main" id="{2AC7386D-F50D-DDD3-888C-99DC744E8B64}"/>
              </a:ext>
            </a:extLst>
          </p:cNvPr>
          <p:cNvSpPr>
            <a:spLocks noGrp="1"/>
          </p:cNvSpPr>
          <p:nvPr>
            <p:ph type="body" idx="1"/>
          </p:nvPr>
        </p:nvSpPr>
        <p:spPr>
          <a:xfrm>
            <a:off x="914400" y="1298448"/>
            <a:ext cx="10668000" cy="5010872"/>
          </a:xfrm>
        </p:spPr>
        <p:txBody>
          <a:bodyPr/>
          <a:lstStyle/>
          <a:p>
            <a:pPr marL="50800" indent="0">
              <a:spcBef>
                <a:spcPts val="0"/>
              </a:spcBef>
              <a:spcAft>
                <a:spcPts val="1200"/>
              </a:spcAft>
              <a:buNone/>
            </a:pPr>
            <a:r>
              <a:rPr lang="et-EE" altLang="en-US" sz="2400" dirty="0"/>
              <a:t>Raamatupidamisregistrid peavad võimaldama teha väljavõtteid kirjendatud majandustehingutest </a:t>
            </a:r>
            <a:r>
              <a:rPr lang="et-EE" altLang="en-US" sz="2400" b="1" dirty="0"/>
              <a:t>kontode kaupa kronoloogilises järjekorras.</a:t>
            </a:r>
            <a:r>
              <a:rPr lang="et-EE" altLang="en-US" sz="2400" dirty="0"/>
              <a:t> </a:t>
            </a:r>
          </a:p>
          <a:p>
            <a:pPr marL="50800" indent="0">
              <a:spcBef>
                <a:spcPts val="0"/>
              </a:spcBef>
              <a:spcAft>
                <a:spcPts val="1200"/>
              </a:spcAft>
              <a:buNone/>
            </a:pPr>
            <a:r>
              <a:rPr lang="et-EE" altLang="en-US" sz="2400" dirty="0"/>
              <a:t>Raamatupidamisregistrit peetakse </a:t>
            </a:r>
            <a:r>
              <a:rPr lang="et-EE" altLang="en-US" sz="2400" b="1" dirty="0"/>
              <a:t>masintöödeldavalt</a:t>
            </a:r>
            <a:r>
              <a:rPr lang="et-EE" altLang="en-US" sz="2400" dirty="0"/>
              <a:t>, kui see ei nõua raamatupidamiskohustuslaselt suuri kulutusi ja pingutusi. </a:t>
            </a:r>
          </a:p>
          <a:p>
            <a:pPr marL="50800" indent="0">
              <a:spcBef>
                <a:spcPts val="0"/>
              </a:spcBef>
              <a:spcAft>
                <a:spcPts val="1200"/>
              </a:spcAft>
              <a:buNone/>
            </a:pPr>
            <a:r>
              <a:rPr lang="et-EE" altLang="en-US" sz="2400" dirty="0"/>
              <a:t>Äriühingutes võivad olla kasutusel erinevad arvestusregistrid, sõltudes sageli valitud raamatupidamisprogrammi võimalustest ja ühingu tegevuseks/juhtimiseks vajalikust infost. </a:t>
            </a:r>
          </a:p>
          <a:p>
            <a:pPr marL="50800" indent="0">
              <a:spcBef>
                <a:spcPts val="0"/>
              </a:spcBef>
              <a:spcAft>
                <a:spcPts val="1200"/>
              </a:spcAft>
              <a:buNone/>
            </a:pPr>
            <a:r>
              <a:rPr lang="et-EE" altLang="en-US" sz="2400" dirty="0"/>
              <a:t>Sise-eeskirjas peab juhatus kirjeldama arvutitarkvara kasutamist ja raamatupidamisregistrite pidamist. </a:t>
            </a:r>
          </a:p>
          <a:p>
            <a:pPr marL="50800" indent="0">
              <a:buNone/>
            </a:pPr>
            <a:endParaRPr lang="et-EE" dirty="0"/>
          </a:p>
        </p:txBody>
      </p:sp>
    </p:spTree>
    <p:extLst>
      <p:ext uri="{BB962C8B-B14F-4D97-AF65-F5344CB8AC3E}">
        <p14:creationId xmlns:p14="http://schemas.microsoft.com/office/powerpoint/2010/main" val="369314721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12F2E-AEF6-C4B6-2D89-0B0514FA5AE4}"/>
              </a:ext>
            </a:extLst>
          </p:cNvPr>
          <p:cNvSpPr>
            <a:spLocks noGrp="1"/>
          </p:cNvSpPr>
          <p:nvPr>
            <p:ph type="title"/>
          </p:nvPr>
        </p:nvSpPr>
        <p:spPr/>
        <p:txBody>
          <a:bodyPr/>
          <a:lstStyle/>
          <a:p>
            <a:r>
              <a:rPr lang="et-EE" altLang="en-US" sz="3600" b="1" dirty="0"/>
              <a:t>Parandused registrites</a:t>
            </a:r>
            <a:endParaRPr lang="et-EE" sz="3600" b="1" dirty="0"/>
          </a:p>
        </p:txBody>
      </p:sp>
      <p:sp>
        <p:nvSpPr>
          <p:cNvPr id="3" name="Text Placeholder 2">
            <a:extLst>
              <a:ext uri="{FF2B5EF4-FFF2-40B4-BE49-F238E27FC236}">
                <a16:creationId xmlns:a16="http://schemas.microsoft.com/office/drawing/2014/main" id="{5A6C95F1-CD37-56EE-3807-B0B1A843CFA8}"/>
              </a:ext>
            </a:extLst>
          </p:cNvPr>
          <p:cNvSpPr>
            <a:spLocks noGrp="1"/>
          </p:cNvSpPr>
          <p:nvPr>
            <p:ph type="body" idx="1"/>
          </p:nvPr>
        </p:nvSpPr>
        <p:spPr>
          <a:xfrm>
            <a:off x="822960" y="1463040"/>
            <a:ext cx="10759440" cy="4846280"/>
          </a:xfrm>
        </p:spPr>
        <p:txBody>
          <a:bodyPr/>
          <a:lstStyle/>
          <a:p>
            <a:pPr marL="50800" indent="0">
              <a:spcBef>
                <a:spcPts val="0"/>
              </a:spcBef>
              <a:spcAft>
                <a:spcPts val="1800"/>
              </a:spcAft>
              <a:buNone/>
            </a:pPr>
            <a:r>
              <a:rPr lang="et-EE" altLang="en-US" dirty="0"/>
              <a:t>Kirjendi parandamine või kustutamine on lubatud üksnes juhul, kui kirjend tuleb viia vastavusse alg- või koonddokumendiga. </a:t>
            </a:r>
          </a:p>
          <a:p>
            <a:pPr marL="50800" indent="0">
              <a:spcBef>
                <a:spcPts val="0"/>
              </a:spcBef>
              <a:spcAft>
                <a:spcPts val="1800"/>
              </a:spcAft>
              <a:buNone/>
            </a:pPr>
            <a:r>
              <a:rPr lang="et-EE" altLang="en-US" dirty="0"/>
              <a:t>Paranduse sisu või kustutamise põhjus ning paranduse või kustutamise aeg peavad raamatupidamise seaduse § 12 lõikes 2 nimetatud tähtaja jooksul olema tuvastatavad.</a:t>
            </a:r>
          </a:p>
          <a:p>
            <a:pPr marL="50800" indent="0">
              <a:buNone/>
            </a:pPr>
            <a:endParaRPr lang="et-EE" dirty="0"/>
          </a:p>
        </p:txBody>
      </p:sp>
    </p:spTree>
    <p:extLst>
      <p:ext uri="{BB962C8B-B14F-4D97-AF65-F5344CB8AC3E}">
        <p14:creationId xmlns:p14="http://schemas.microsoft.com/office/powerpoint/2010/main" val="349622867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B556B-71A4-EB38-F050-D9D9915C66EC}"/>
              </a:ext>
            </a:extLst>
          </p:cNvPr>
          <p:cNvSpPr>
            <a:spLocks noGrp="1"/>
          </p:cNvSpPr>
          <p:nvPr>
            <p:ph type="title"/>
          </p:nvPr>
        </p:nvSpPr>
        <p:spPr/>
        <p:txBody>
          <a:bodyPr/>
          <a:lstStyle/>
          <a:p>
            <a:r>
              <a:rPr lang="et-EE" altLang="en-US" sz="3600" b="1" dirty="0"/>
              <a:t>Vigade parandamine</a:t>
            </a:r>
            <a:endParaRPr lang="et-EE" sz="3600" b="1" dirty="0"/>
          </a:p>
        </p:txBody>
      </p:sp>
      <p:sp>
        <p:nvSpPr>
          <p:cNvPr id="3" name="Text Placeholder 2">
            <a:extLst>
              <a:ext uri="{FF2B5EF4-FFF2-40B4-BE49-F238E27FC236}">
                <a16:creationId xmlns:a16="http://schemas.microsoft.com/office/drawing/2014/main" id="{06F69578-32BD-B42B-C841-65C482648044}"/>
              </a:ext>
            </a:extLst>
          </p:cNvPr>
          <p:cNvSpPr>
            <a:spLocks noGrp="1"/>
          </p:cNvSpPr>
          <p:nvPr>
            <p:ph type="body" idx="1"/>
          </p:nvPr>
        </p:nvSpPr>
        <p:spPr>
          <a:xfrm>
            <a:off x="868680" y="1362456"/>
            <a:ext cx="10713720" cy="4946864"/>
          </a:xfrm>
        </p:spPr>
        <p:txBody>
          <a:bodyPr/>
          <a:lstStyle/>
          <a:p>
            <a:pPr marL="50800" indent="0">
              <a:spcBef>
                <a:spcPts val="0"/>
              </a:spcBef>
              <a:spcAft>
                <a:spcPts val="1800"/>
              </a:spcAft>
              <a:buNone/>
            </a:pPr>
            <a:r>
              <a:rPr lang="et-EE" altLang="en-US" dirty="0"/>
              <a:t>Vigade parandamiseks on erinevaid võimalusi, kuid alati tuleb järgida ka arvutitarkvara võimalusi. </a:t>
            </a:r>
          </a:p>
          <a:p>
            <a:pPr marL="50800" indent="0">
              <a:spcBef>
                <a:spcPts val="0"/>
              </a:spcBef>
              <a:spcAft>
                <a:spcPts val="1800"/>
              </a:spcAft>
              <a:buNone/>
            </a:pPr>
            <a:r>
              <a:rPr lang="et-EE" altLang="en-US" dirty="0"/>
              <a:t>Kui viga avastatakse pärast kokkuvõtete tegemist, tuleb teha </a:t>
            </a:r>
            <a:r>
              <a:rPr lang="et-EE" altLang="en-US" b="1" dirty="0"/>
              <a:t>paranduskanne</a:t>
            </a:r>
            <a:r>
              <a:rPr lang="et-EE" altLang="en-US" dirty="0"/>
              <a:t>, kasutades kas </a:t>
            </a:r>
            <a:r>
              <a:rPr lang="et-EE" altLang="en-US" b="1" dirty="0"/>
              <a:t>täienduskirjendit</a:t>
            </a:r>
            <a:r>
              <a:rPr lang="et-EE" altLang="en-US" dirty="0"/>
              <a:t> või </a:t>
            </a:r>
            <a:r>
              <a:rPr lang="et-EE" altLang="en-US" b="1" dirty="0"/>
              <a:t>tagasikirjendamist </a:t>
            </a:r>
            <a:r>
              <a:rPr lang="et-EE" altLang="en-US" dirty="0"/>
              <a:t>ehk </a:t>
            </a:r>
            <a:r>
              <a:rPr lang="et-EE" altLang="en-US" b="1" dirty="0" err="1"/>
              <a:t>storneerimist</a:t>
            </a:r>
            <a:r>
              <a:rPr lang="et-EE" altLang="en-US" b="1" dirty="0"/>
              <a:t>. </a:t>
            </a:r>
          </a:p>
          <a:p>
            <a:pPr marL="50800" indent="0">
              <a:spcBef>
                <a:spcPts val="0"/>
              </a:spcBef>
              <a:spcAft>
                <a:spcPts val="1800"/>
              </a:spcAft>
              <a:buNone/>
            </a:pPr>
            <a:r>
              <a:rPr lang="et-EE" altLang="en-US" dirty="0"/>
              <a:t>Täienduskirjendit saab kasutada, kui esialgne kirjend on õigest summast väiksem, kuid kontode </a:t>
            </a:r>
            <a:r>
              <a:rPr lang="et-EE" altLang="en-US" dirty="0" err="1"/>
              <a:t>korrespondeeruvus</a:t>
            </a:r>
            <a:r>
              <a:rPr lang="et-EE" altLang="en-US" dirty="0"/>
              <a:t> on õige. </a:t>
            </a:r>
          </a:p>
          <a:p>
            <a:pPr marL="50800" indent="0">
              <a:buNone/>
            </a:pPr>
            <a:endParaRPr lang="et-EE" dirty="0"/>
          </a:p>
        </p:txBody>
      </p:sp>
    </p:spTree>
    <p:extLst>
      <p:ext uri="{BB962C8B-B14F-4D97-AF65-F5344CB8AC3E}">
        <p14:creationId xmlns:p14="http://schemas.microsoft.com/office/powerpoint/2010/main" val="75089326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F28E1-C684-2FEE-B33F-CEA68DDF7BB9}"/>
              </a:ext>
            </a:extLst>
          </p:cNvPr>
          <p:cNvSpPr>
            <a:spLocks noGrp="1"/>
          </p:cNvSpPr>
          <p:nvPr>
            <p:ph type="title"/>
          </p:nvPr>
        </p:nvSpPr>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sym typeface="Verdana"/>
              </a:rPr>
              <a:t>Vigade parandamine</a:t>
            </a:r>
            <a:endParaRPr lang="et-EE" dirty="0"/>
          </a:p>
        </p:txBody>
      </p:sp>
      <p:sp>
        <p:nvSpPr>
          <p:cNvPr id="3" name="Text Placeholder 2">
            <a:extLst>
              <a:ext uri="{FF2B5EF4-FFF2-40B4-BE49-F238E27FC236}">
                <a16:creationId xmlns:a16="http://schemas.microsoft.com/office/drawing/2014/main" id="{715AE8F4-0623-2099-DDB5-0B3BAAAE070C}"/>
              </a:ext>
            </a:extLst>
          </p:cNvPr>
          <p:cNvSpPr>
            <a:spLocks noGrp="1"/>
          </p:cNvSpPr>
          <p:nvPr>
            <p:ph type="body" idx="1"/>
          </p:nvPr>
        </p:nvSpPr>
        <p:spPr>
          <a:xfrm>
            <a:off x="896112" y="1380744"/>
            <a:ext cx="10686288" cy="4928576"/>
          </a:xfrm>
        </p:spPr>
        <p:txBody>
          <a:bodyPr/>
          <a:lstStyle/>
          <a:p>
            <a:pPr marL="50800" indent="0">
              <a:buNone/>
            </a:pPr>
            <a:r>
              <a:rPr lang="et-EE" altLang="en-US" dirty="0"/>
              <a:t>Raamatupidamiskandes võeti põhivara arvele ekslikult 10 000.- , õige summa on 15 000.- Koostatakse raamatupidamisõiend. </a:t>
            </a:r>
          </a:p>
          <a:p>
            <a:endParaRPr lang="et-EE" altLang="en-US" dirty="0"/>
          </a:p>
          <a:p>
            <a:pPr marL="50800" indent="0">
              <a:buNone/>
            </a:pPr>
            <a:r>
              <a:rPr lang="et-EE" altLang="en-US" dirty="0"/>
              <a:t>Parandamiseks tehakse täiendav raamatupidamiskanne:</a:t>
            </a:r>
          </a:p>
          <a:p>
            <a:pPr>
              <a:buFont typeface="Wingdings" panose="05000000000000000000" pitchFamily="2" charset="2"/>
              <a:buNone/>
            </a:pPr>
            <a:r>
              <a:rPr lang="et-EE" altLang="en-US" dirty="0"/>
              <a:t> </a:t>
            </a:r>
          </a:p>
          <a:p>
            <a:pPr marL="50800" indent="0">
              <a:buNone/>
            </a:pPr>
            <a:r>
              <a:rPr lang="et-EE" altLang="en-US" dirty="0"/>
              <a:t>D Põhivara		5 000.-</a:t>
            </a:r>
          </a:p>
          <a:p>
            <a:pPr marL="50800" indent="0">
              <a:buNone/>
            </a:pPr>
            <a:r>
              <a:rPr lang="et-EE" altLang="en-US" dirty="0"/>
              <a:t>K Võlg tarnijale 	5 000.-</a:t>
            </a:r>
          </a:p>
          <a:p>
            <a:pPr marL="50800" indent="0">
              <a:buNone/>
            </a:pPr>
            <a:endParaRPr lang="et-EE" dirty="0"/>
          </a:p>
        </p:txBody>
      </p:sp>
    </p:spTree>
    <p:extLst>
      <p:ext uri="{BB962C8B-B14F-4D97-AF65-F5344CB8AC3E}">
        <p14:creationId xmlns:p14="http://schemas.microsoft.com/office/powerpoint/2010/main" val="408085423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DDDD4-FA5B-97C0-3A2D-F93460498C9B}"/>
              </a:ext>
            </a:extLst>
          </p:cNvPr>
          <p:cNvSpPr>
            <a:spLocks noGrp="1"/>
          </p:cNvSpPr>
          <p:nvPr>
            <p:ph type="title"/>
          </p:nvPr>
        </p:nvSpPr>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sym typeface="Verdana"/>
              </a:rPr>
              <a:t>Vigade parandamine</a:t>
            </a:r>
            <a:endParaRPr lang="et-EE" dirty="0"/>
          </a:p>
        </p:txBody>
      </p:sp>
      <p:sp>
        <p:nvSpPr>
          <p:cNvPr id="3" name="Text Placeholder 2">
            <a:extLst>
              <a:ext uri="{FF2B5EF4-FFF2-40B4-BE49-F238E27FC236}">
                <a16:creationId xmlns:a16="http://schemas.microsoft.com/office/drawing/2014/main" id="{1B556554-0321-486C-2FC2-70DEE335F108}"/>
              </a:ext>
            </a:extLst>
          </p:cNvPr>
          <p:cNvSpPr>
            <a:spLocks noGrp="1"/>
          </p:cNvSpPr>
          <p:nvPr>
            <p:ph type="body" idx="1"/>
          </p:nvPr>
        </p:nvSpPr>
        <p:spPr>
          <a:xfrm>
            <a:off x="987552" y="1325880"/>
            <a:ext cx="10594848" cy="5038304"/>
          </a:xfrm>
        </p:spPr>
        <p:txBody>
          <a:bodyPr/>
          <a:lstStyle/>
          <a:p>
            <a:pPr marL="50800" indent="0">
              <a:spcBef>
                <a:spcPts val="0"/>
              </a:spcBef>
              <a:spcAft>
                <a:spcPts val="1200"/>
              </a:spcAft>
              <a:buNone/>
            </a:pPr>
            <a:r>
              <a:rPr lang="et-EE" altLang="en-US" sz="2400" b="1" dirty="0"/>
              <a:t>Storneerimist </a:t>
            </a:r>
            <a:r>
              <a:rPr lang="et-EE" altLang="en-US" sz="2400" dirty="0"/>
              <a:t>kasutatakse juhul, kui esialgne kirjend oli vales summas või kontode </a:t>
            </a:r>
            <a:r>
              <a:rPr lang="et-EE" altLang="en-US" sz="2400" dirty="0" err="1"/>
              <a:t>korrespondeeruvus</a:t>
            </a:r>
            <a:r>
              <a:rPr lang="et-EE" altLang="en-US" sz="2400" dirty="0"/>
              <a:t> polnud õige. </a:t>
            </a:r>
          </a:p>
          <a:p>
            <a:pPr marL="50800" indent="0">
              <a:spcBef>
                <a:spcPts val="0"/>
              </a:spcBef>
              <a:spcAft>
                <a:spcPts val="1200"/>
              </a:spcAft>
              <a:buNone/>
            </a:pPr>
            <a:r>
              <a:rPr lang="et-EE" altLang="en-US" sz="2400" dirty="0"/>
              <a:t>Storneerimist nimetatakse vahel ka punase </a:t>
            </a:r>
            <a:r>
              <a:rPr lang="et-EE" altLang="en-US" sz="2400" dirty="0" err="1"/>
              <a:t>storno</a:t>
            </a:r>
            <a:r>
              <a:rPr lang="et-EE" altLang="en-US" sz="2400" dirty="0"/>
              <a:t> kasutamiseks, kuna arvud kirjutatakse </a:t>
            </a:r>
            <a:r>
              <a:rPr lang="et-EE" altLang="en-US" sz="2400" b="1" dirty="0">
                <a:solidFill>
                  <a:srgbClr val="FF0000"/>
                </a:solidFill>
              </a:rPr>
              <a:t>punase värviga. </a:t>
            </a:r>
          </a:p>
          <a:p>
            <a:pPr marL="50800" indent="0">
              <a:spcBef>
                <a:spcPts val="0"/>
              </a:spcBef>
              <a:spcAft>
                <a:spcPts val="1200"/>
              </a:spcAft>
              <a:buNone/>
            </a:pPr>
            <a:r>
              <a:rPr lang="et-EE" altLang="en-US" sz="2400" dirty="0"/>
              <a:t>Raamatupidamises tähendab punane värv negatiivset arvu.</a:t>
            </a:r>
          </a:p>
          <a:p>
            <a:pPr marL="50800" indent="0">
              <a:spcBef>
                <a:spcPts val="0"/>
              </a:spcBef>
              <a:spcAft>
                <a:spcPts val="1200"/>
              </a:spcAft>
              <a:buNone/>
            </a:pPr>
            <a:r>
              <a:rPr lang="et-EE" altLang="en-US" sz="2400" dirty="0"/>
              <a:t>Enamus raamatupidamisprogramme ei võimalda sisestada punast arvu, seega tavaliselt kasutatakse </a:t>
            </a:r>
            <a:r>
              <a:rPr lang="et-EE" altLang="en-US" sz="2400" dirty="0" err="1"/>
              <a:t>raamatupidamislausendite</a:t>
            </a:r>
            <a:r>
              <a:rPr lang="et-EE" altLang="en-US" sz="2400" dirty="0"/>
              <a:t> kandmisel programmidesse arvu ees lihtsalt </a:t>
            </a:r>
            <a:r>
              <a:rPr lang="et-EE" altLang="en-US" sz="2400" b="1" dirty="0"/>
              <a:t>miinusmärki. </a:t>
            </a:r>
          </a:p>
          <a:p>
            <a:pPr marL="50800" indent="0">
              <a:spcBef>
                <a:spcPts val="0"/>
              </a:spcBef>
              <a:spcAft>
                <a:spcPts val="1200"/>
              </a:spcAft>
              <a:buNone/>
            </a:pPr>
            <a:r>
              <a:rPr lang="et-EE" altLang="en-US" sz="2400" dirty="0"/>
              <a:t>Aruannetes tähistatakse negatiivset arvu ka </a:t>
            </a:r>
            <a:r>
              <a:rPr lang="et-EE" altLang="en-US" sz="2400" b="1" dirty="0"/>
              <a:t>(sulgudes) või  raamistatuna.</a:t>
            </a:r>
          </a:p>
          <a:p>
            <a:pPr marL="50800" indent="0">
              <a:buNone/>
            </a:pPr>
            <a:endParaRPr lang="et-EE" dirty="0"/>
          </a:p>
        </p:txBody>
      </p:sp>
    </p:spTree>
    <p:extLst>
      <p:ext uri="{BB962C8B-B14F-4D97-AF65-F5344CB8AC3E}">
        <p14:creationId xmlns:p14="http://schemas.microsoft.com/office/powerpoint/2010/main" val="350447319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CEE55-B2E8-60ED-8529-9032705FCF98}"/>
              </a:ext>
            </a:extLst>
          </p:cNvPr>
          <p:cNvSpPr>
            <a:spLocks noGrp="1"/>
          </p:cNvSpPr>
          <p:nvPr>
            <p:ph type="title"/>
          </p:nvPr>
        </p:nvSpPr>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sym typeface="Verdana"/>
              </a:rPr>
              <a:t>Vigade parandamine</a:t>
            </a:r>
            <a:endParaRPr lang="et-EE" dirty="0"/>
          </a:p>
        </p:txBody>
      </p:sp>
      <p:sp>
        <p:nvSpPr>
          <p:cNvPr id="3" name="Text Placeholder 2">
            <a:extLst>
              <a:ext uri="{FF2B5EF4-FFF2-40B4-BE49-F238E27FC236}">
                <a16:creationId xmlns:a16="http://schemas.microsoft.com/office/drawing/2014/main" id="{FC18A0CC-8B7D-AA68-FE16-1A41DF015CF5}"/>
              </a:ext>
            </a:extLst>
          </p:cNvPr>
          <p:cNvSpPr>
            <a:spLocks noGrp="1"/>
          </p:cNvSpPr>
          <p:nvPr>
            <p:ph type="body" idx="1"/>
          </p:nvPr>
        </p:nvSpPr>
        <p:spPr>
          <a:xfrm>
            <a:off x="950976" y="1298448"/>
            <a:ext cx="10631424" cy="5010872"/>
          </a:xfrm>
        </p:spPr>
        <p:txBody>
          <a:bodyPr/>
          <a:lstStyle/>
          <a:p>
            <a:pPr marL="50800" indent="0">
              <a:buNone/>
            </a:pPr>
            <a:r>
              <a:rPr lang="et-EE" altLang="en-US" dirty="0"/>
              <a:t>Tavaline ehk must </a:t>
            </a:r>
            <a:r>
              <a:rPr lang="et-EE" altLang="en-US" dirty="0" err="1"/>
              <a:t>storno</a:t>
            </a:r>
            <a:r>
              <a:rPr lang="et-EE" altLang="en-US" dirty="0"/>
              <a:t> tehakse vastupidise lausendi kujul.  </a:t>
            </a:r>
          </a:p>
          <a:p>
            <a:pPr marL="50800" indent="0">
              <a:buNone/>
            </a:pPr>
            <a:r>
              <a:rPr lang="et-EE" altLang="en-US" dirty="0"/>
              <a:t>Vale kanne:</a:t>
            </a:r>
          </a:p>
          <a:p>
            <a:pPr marL="50800" indent="0">
              <a:buNone/>
            </a:pPr>
            <a:r>
              <a:rPr lang="et-EE" altLang="en-US" dirty="0"/>
              <a:t>D: Muu inventar	10 000.-</a:t>
            </a:r>
          </a:p>
          <a:p>
            <a:pPr marL="50800" indent="0">
              <a:buNone/>
            </a:pPr>
            <a:r>
              <a:rPr lang="et-EE" altLang="en-US" dirty="0"/>
              <a:t>K: Võlg tarnijale	10 000.-</a:t>
            </a:r>
          </a:p>
          <a:p>
            <a:pPr marL="50800" indent="0">
              <a:buNone/>
            </a:pPr>
            <a:endParaRPr lang="et-EE" altLang="en-US" dirty="0"/>
          </a:p>
          <a:p>
            <a:pPr marL="50800" indent="0">
              <a:buNone/>
            </a:pPr>
            <a:r>
              <a:rPr lang="et-EE" altLang="en-US" dirty="0"/>
              <a:t>Paranduskanne – tagasikirjendamine ehk must </a:t>
            </a:r>
            <a:r>
              <a:rPr lang="et-EE" altLang="en-US" dirty="0" err="1"/>
              <a:t>storno</a:t>
            </a:r>
            <a:r>
              <a:rPr lang="et-EE" altLang="en-US" dirty="0"/>
              <a:t>:</a:t>
            </a:r>
          </a:p>
          <a:p>
            <a:pPr marL="50800" indent="0">
              <a:buNone/>
            </a:pPr>
            <a:r>
              <a:rPr lang="et-EE" altLang="en-US" dirty="0"/>
              <a:t>D: Võlg tarnijale 	10 000.-</a:t>
            </a:r>
          </a:p>
          <a:p>
            <a:pPr marL="50800" indent="0">
              <a:buNone/>
            </a:pPr>
            <a:r>
              <a:rPr lang="et-EE" altLang="en-US" dirty="0"/>
              <a:t>K: Muu inventar	10 000.-</a:t>
            </a:r>
          </a:p>
          <a:p>
            <a:pPr marL="50800" indent="0">
              <a:buNone/>
            </a:pPr>
            <a:endParaRPr lang="et-EE" dirty="0"/>
          </a:p>
        </p:txBody>
      </p:sp>
    </p:spTree>
    <p:extLst>
      <p:ext uri="{BB962C8B-B14F-4D97-AF65-F5344CB8AC3E}">
        <p14:creationId xmlns:p14="http://schemas.microsoft.com/office/powerpoint/2010/main" val="32314440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A71D7-F30C-CC27-FDD6-9CBED6AB3CD6}"/>
              </a:ext>
            </a:extLst>
          </p:cNvPr>
          <p:cNvSpPr>
            <a:spLocks noGrp="1"/>
          </p:cNvSpPr>
          <p:nvPr>
            <p:ph type="title"/>
          </p:nvPr>
        </p:nvSpPr>
        <p:spPr>
          <a:xfrm>
            <a:off x="3547872" y="274638"/>
            <a:ext cx="8034528" cy="634082"/>
          </a:xfrm>
        </p:spPr>
        <p:txBody>
          <a:bodyPr/>
          <a:lstStyle/>
          <a:p>
            <a:r>
              <a:rPr lang="et-EE" altLang="en-US" sz="3400" b="1" dirty="0"/>
              <a:t>Raamatupidamise korraldamine</a:t>
            </a:r>
            <a:endParaRPr lang="et-EE" sz="3400" b="1" dirty="0"/>
          </a:p>
        </p:txBody>
      </p:sp>
      <p:sp>
        <p:nvSpPr>
          <p:cNvPr id="3" name="Text Placeholder 2">
            <a:extLst>
              <a:ext uri="{FF2B5EF4-FFF2-40B4-BE49-F238E27FC236}">
                <a16:creationId xmlns:a16="http://schemas.microsoft.com/office/drawing/2014/main" id="{2433476F-7A6A-47EF-BDFF-C26B654FDE0E}"/>
              </a:ext>
            </a:extLst>
          </p:cNvPr>
          <p:cNvSpPr>
            <a:spLocks noGrp="1"/>
          </p:cNvSpPr>
          <p:nvPr>
            <p:ph type="body" idx="1"/>
          </p:nvPr>
        </p:nvSpPr>
        <p:spPr>
          <a:xfrm>
            <a:off x="1024128" y="1271016"/>
            <a:ext cx="10558272" cy="5038304"/>
          </a:xfrm>
        </p:spPr>
        <p:txBody>
          <a:bodyPr/>
          <a:lstStyle/>
          <a:p>
            <a:pPr>
              <a:buFont typeface="Wingdings" panose="05000000000000000000" pitchFamily="2" charset="2"/>
              <a:buNone/>
            </a:pPr>
            <a:r>
              <a:rPr lang="et-EE" altLang="en-US" sz="2700" dirty="0"/>
              <a:t>Raamatupidamiskohustuslane (v.a mikroettevõtja)on</a:t>
            </a:r>
          </a:p>
          <a:p>
            <a:pPr>
              <a:buFont typeface="Wingdings" panose="05000000000000000000" pitchFamily="2" charset="2"/>
              <a:buNone/>
            </a:pPr>
            <a:r>
              <a:rPr lang="et-EE" altLang="en-US" sz="2700" dirty="0"/>
              <a:t>kohustatud koostama </a:t>
            </a:r>
            <a:r>
              <a:rPr lang="et-EE" altLang="en-US" sz="2700" b="1" dirty="0"/>
              <a:t>raamatupidamise </a:t>
            </a:r>
            <a:r>
              <a:rPr lang="et-EE" altLang="en-US" sz="2700" b="1" dirty="0" err="1"/>
              <a:t>sise</a:t>
            </a:r>
            <a:r>
              <a:rPr lang="et-EE" altLang="en-US" sz="2700" b="1" dirty="0"/>
              <a:t>-eeskirja,</a:t>
            </a:r>
          </a:p>
          <a:p>
            <a:pPr>
              <a:spcBef>
                <a:spcPts val="0"/>
              </a:spcBef>
              <a:spcAft>
                <a:spcPts val="1200"/>
              </a:spcAft>
              <a:buFont typeface="Wingdings" panose="05000000000000000000" pitchFamily="2" charset="2"/>
              <a:buNone/>
            </a:pPr>
            <a:r>
              <a:rPr lang="et-EE" altLang="en-US" sz="2700" dirty="0"/>
              <a:t>mis reguleerib tema raamatupidamise korraldust.</a:t>
            </a:r>
          </a:p>
          <a:p>
            <a:pPr>
              <a:buFont typeface="Wingdings" panose="05000000000000000000" pitchFamily="2" charset="2"/>
              <a:buNone/>
            </a:pPr>
            <a:r>
              <a:rPr lang="et-EE" altLang="en-US" sz="2700" dirty="0"/>
              <a:t>Raamatupidamise </a:t>
            </a:r>
            <a:r>
              <a:rPr lang="et-EE" altLang="en-US" sz="2700" dirty="0" err="1"/>
              <a:t>sise</a:t>
            </a:r>
            <a:r>
              <a:rPr lang="et-EE" altLang="en-US" sz="2700" dirty="0"/>
              <a:t>-eeskiri peab sisaldama:</a:t>
            </a:r>
          </a:p>
          <a:p>
            <a:pPr>
              <a:buFont typeface="Arial" panose="020B0604020202020204" pitchFamily="34" charset="0"/>
              <a:buChar char="•"/>
            </a:pPr>
            <a:r>
              <a:rPr lang="et-EE" altLang="en-US" sz="2700" dirty="0"/>
              <a:t>majandustehingute dokumenteerimist ja kirjendamist;</a:t>
            </a:r>
          </a:p>
          <a:p>
            <a:pPr>
              <a:buFont typeface="Arial" panose="020B0604020202020204" pitchFamily="34" charset="0"/>
              <a:buChar char="•"/>
            </a:pPr>
            <a:r>
              <a:rPr lang="et-EE" altLang="en-US" sz="2700" dirty="0"/>
              <a:t>varade ja kohustuste inventeerimist;</a:t>
            </a:r>
          </a:p>
          <a:p>
            <a:pPr>
              <a:buFont typeface="Arial" panose="020B0604020202020204" pitchFamily="34" charset="0"/>
              <a:buChar char="•"/>
            </a:pPr>
            <a:r>
              <a:rPr lang="et-EE" altLang="en-US" sz="2700" dirty="0"/>
              <a:t>algdokumentide käivet ja säilitamist;</a:t>
            </a:r>
          </a:p>
          <a:p>
            <a:pPr>
              <a:buFont typeface="Arial" panose="020B0604020202020204" pitchFamily="34" charset="0"/>
              <a:buChar char="•"/>
            </a:pPr>
            <a:r>
              <a:rPr lang="et-EE" altLang="en-US" sz="2700" dirty="0"/>
              <a:t>raamatupidamisregistrite pidamist;</a:t>
            </a:r>
          </a:p>
          <a:p>
            <a:pPr>
              <a:buFont typeface="Arial" panose="020B0604020202020204" pitchFamily="34" charset="0"/>
              <a:buChar char="•"/>
            </a:pPr>
            <a:r>
              <a:rPr lang="et-EE" altLang="en-US" sz="2700" dirty="0"/>
              <a:t>kontoplaani koos kontode sisu kirjeldusega;</a:t>
            </a:r>
          </a:p>
          <a:p>
            <a:pPr>
              <a:buFont typeface="Arial" panose="020B0604020202020204" pitchFamily="34" charset="0"/>
              <a:buChar char="•"/>
            </a:pPr>
            <a:r>
              <a:rPr lang="et-EE" altLang="en-US" sz="2700" dirty="0"/>
              <a:t>varade ja kohustiste arvestuspõhimõtteid.</a:t>
            </a:r>
          </a:p>
          <a:p>
            <a:pPr marL="50800" indent="0">
              <a:buNone/>
            </a:pPr>
            <a:endParaRPr lang="et-EE" dirty="0"/>
          </a:p>
        </p:txBody>
      </p:sp>
    </p:spTree>
    <p:extLst>
      <p:ext uri="{BB962C8B-B14F-4D97-AF65-F5344CB8AC3E}">
        <p14:creationId xmlns:p14="http://schemas.microsoft.com/office/powerpoint/2010/main" val="27580695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395D4-0BA9-7063-C64D-463D207FC68F}"/>
              </a:ext>
            </a:extLst>
          </p:cNvPr>
          <p:cNvSpPr>
            <a:spLocks noGrp="1"/>
          </p:cNvSpPr>
          <p:nvPr>
            <p:ph type="title"/>
          </p:nvPr>
        </p:nvSpPr>
        <p:spPr>
          <a:xfrm>
            <a:off x="3456432" y="274638"/>
            <a:ext cx="8125968" cy="634082"/>
          </a:xfrm>
        </p:spPr>
        <p:txBody>
          <a:bodyPr/>
          <a:lstStyle/>
          <a:p>
            <a:r>
              <a:rPr kumimoji="0" lang="et-EE" altLang="en-US" sz="3400" b="1" i="0" u="none" strike="noStrike" kern="0" cap="none" spc="0" normalizeH="0" baseline="0" noProof="0" dirty="0">
                <a:ln>
                  <a:noFill/>
                </a:ln>
                <a:solidFill>
                  <a:srgbClr val="000000"/>
                </a:solidFill>
                <a:effectLst/>
                <a:uLnTx/>
                <a:uFillTx/>
                <a:latin typeface="Verdana"/>
                <a:ea typeface="Verdana"/>
                <a:sym typeface="Verdana"/>
              </a:rPr>
              <a:t>Raamatupidamise korraldamine</a:t>
            </a:r>
            <a:endParaRPr lang="et-EE" dirty="0"/>
          </a:p>
        </p:txBody>
      </p:sp>
      <p:sp>
        <p:nvSpPr>
          <p:cNvPr id="3" name="Text Placeholder 2">
            <a:extLst>
              <a:ext uri="{FF2B5EF4-FFF2-40B4-BE49-F238E27FC236}">
                <a16:creationId xmlns:a16="http://schemas.microsoft.com/office/drawing/2014/main" id="{019EE2BA-88B1-6B99-3006-34D7D9E5E566}"/>
              </a:ext>
            </a:extLst>
          </p:cNvPr>
          <p:cNvSpPr>
            <a:spLocks noGrp="1"/>
          </p:cNvSpPr>
          <p:nvPr>
            <p:ph type="body" idx="1"/>
          </p:nvPr>
        </p:nvSpPr>
        <p:spPr>
          <a:xfrm>
            <a:off x="886968" y="1344168"/>
            <a:ext cx="10695432" cy="4965152"/>
          </a:xfrm>
        </p:spPr>
        <p:txBody>
          <a:bodyPr/>
          <a:lstStyle/>
          <a:p>
            <a:pPr>
              <a:buFont typeface="Arial" panose="020B0604020202020204" pitchFamily="34" charset="0"/>
              <a:buChar char="•"/>
            </a:pPr>
            <a:r>
              <a:rPr lang="et-EE" altLang="en-US" dirty="0"/>
              <a:t>arvutitarkvara kasutamist;</a:t>
            </a:r>
          </a:p>
          <a:p>
            <a:pPr>
              <a:buFont typeface="Arial" panose="020B0604020202020204" pitchFamily="34" charset="0"/>
              <a:buChar char="•"/>
            </a:pPr>
            <a:r>
              <a:rPr lang="et-EE" altLang="en-US" dirty="0"/>
              <a:t>aruannete koostamise korda;</a:t>
            </a:r>
          </a:p>
          <a:p>
            <a:pPr>
              <a:buFont typeface="Arial" panose="020B0604020202020204" pitchFamily="34" charset="0"/>
              <a:buChar char="•"/>
            </a:pPr>
            <a:r>
              <a:rPr lang="et-EE" altLang="en-US" dirty="0"/>
              <a:t>tulude ja kulude kajastamist kasumiaruande kirjetel;</a:t>
            </a:r>
          </a:p>
          <a:p>
            <a:pPr>
              <a:spcBef>
                <a:spcPts val="0"/>
              </a:spcBef>
              <a:spcAft>
                <a:spcPts val="1200"/>
              </a:spcAft>
              <a:buFont typeface="Arial" panose="020B0604020202020204" pitchFamily="34" charset="0"/>
              <a:buChar char="•"/>
            </a:pPr>
            <a:r>
              <a:rPr lang="et-EE" altLang="en-US" dirty="0"/>
              <a:t>sisekontrolli meetmete rakendamist. </a:t>
            </a:r>
          </a:p>
          <a:p>
            <a:pPr marL="50800" indent="0">
              <a:spcBef>
                <a:spcPts val="0"/>
              </a:spcBef>
              <a:spcAft>
                <a:spcPts val="1200"/>
              </a:spcAft>
              <a:buNone/>
            </a:pPr>
            <a:r>
              <a:rPr lang="et-EE" altLang="en-US" dirty="0"/>
              <a:t>Raamatupidamise </a:t>
            </a:r>
            <a:r>
              <a:rPr lang="et-EE" altLang="en-US" dirty="0" err="1"/>
              <a:t>sise</a:t>
            </a:r>
            <a:r>
              <a:rPr lang="et-EE" altLang="en-US" dirty="0"/>
              <a:t>-eeskirju täiendatakse ja muudetakse vastavalt vajadusele. </a:t>
            </a:r>
          </a:p>
          <a:p>
            <a:pPr marL="50800" indent="0">
              <a:buNone/>
            </a:pPr>
            <a:r>
              <a:rPr lang="et-EE" altLang="en-US" dirty="0"/>
              <a:t>Raamatupidamise </a:t>
            </a:r>
            <a:r>
              <a:rPr lang="et-EE" altLang="en-US" dirty="0" err="1"/>
              <a:t>sise</a:t>
            </a:r>
            <a:r>
              <a:rPr lang="et-EE" altLang="en-US" dirty="0"/>
              <a:t>-eeskirju säilitatakse ettevõttes vähemalt seitse aastat pärast nende muutmist ja asendamist.</a:t>
            </a:r>
          </a:p>
          <a:p>
            <a:pPr marL="50800" indent="0">
              <a:buNone/>
            </a:pPr>
            <a:endParaRPr lang="et-EE" dirty="0"/>
          </a:p>
        </p:txBody>
      </p:sp>
    </p:spTree>
    <p:extLst>
      <p:ext uri="{BB962C8B-B14F-4D97-AF65-F5344CB8AC3E}">
        <p14:creationId xmlns:p14="http://schemas.microsoft.com/office/powerpoint/2010/main" val="16181452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FCEC1-C232-0648-5EAC-E9F5D9C70586}"/>
              </a:ext>
            </a:extLst>
          </p:cNvPr>
          <p:cNvSpPr>
            <a:spLocks noGrp="1"/>
          </p:cNvSpPr>
          <p:nvPr>
            <p:ph type="title"/>
          </p:nvPr>
        </p:nvSpPr>
        <p:spPr>
          <a:xfrm>
            <a:off x="3099816" y="274638"/>
            <a:ext cx="8482584" cy="634082"/>
          </a:xfrm>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cs typeface="Times New Roman" panose="02020603050405020304" pitchFamily="18" charset="0"/>
                <a:sym typeface="Verdana"/>
              </a:rPr>
              <a:t>Majandusarvestuse koostisosad </a:t>
            </a:r>
            <a:endParaRPr lang="et-EE" dirty="0"/>
          </a:p>
        </p:txBody>
      </p:sp>
      <p:sp>
        <p:nvSpPr>
          <p:cNvPr id="3" name="Text Placeholder 2">
            <a:extLst>
              <a:ext uri="{FF2B5EF4-FFF2-40B4-BE49-F238E27FC236}">
                <a16:creationId xmlns:a16="http://schemas.microsoft.com/office/drawing/2014/main" id="{305E3BC9-7865-6291-182F-47891C218908}"/>
              </a:ext>
            </a:extLst>
          </p:cNvPr>
          <p:cNvSpPr>
            <a:spLocks noGrp="1"/>
          </p:cNvSpPr>
          <p:nvPr>
            <p:ph type="body" idx="1"/>
          </p:nvPr>
        </p:nvSpPr>
        <p:spPr>
          <a:xfrm>
            <a:off x="984504" y="1408208"/>
            <a:ext cx="10518648" cy="4389088"/>
          </a:xfrm>
        </p:spPr>
        <p:txBody>
          <a:bodyPr/>
          <a:lstStyle/>
          <a:p>
            <a:pPr marL="50800" indent="0">
              <a:buNone/>
            </a:pPr>
            <a:r>
              <a:rPr lang="et-EE" altLang="en-US" b="1" dirty="0"/>
              <a:t>Sisekontroll </a:t>
            </a:r>
            <a:r>
              <a:rPr lang="et-EE" altLang="en-US" dirty="0"/>
              <a:t>- firma tegevuse kontroll, inventuuride ja revisjonide korraldamine.</a:t>
            </a:r>
          </a:p>
          <a:p>
            <a:pPr marL="50800" indent="0">
              <a:buNone/>
            </a:pPr>
            <a:endParaRPr lang="et-EE" altLang="en-US" dirty="0"/>
          </a:p>
          <a:p>
            <a:pPr marL="50800" indent="0">
              <a:buNone/>
            </a:pPr>
            <a:r>
              <a:rPr lang="et-EE" altLang="en-US" b="1" dirty="0"/>
              <a:t>Audiitorkontroll </a:t>
            </a:r>
            <a:r>
              <a:rPr lang="et-EE" altLang="en-US" dirty="0"/>
              <a:t>- väliseksperdi hinnang ettevõtte finantsarvestusele ja juhtimisotsustele; audiitorkontrolli kohustus sätestatakse audiitortegevuse seaduses.</a:t>
            </a:r>
          </a:p>
          <a:p>
            <a:pPr marL="50800" indent="0">
              <a:buNone/>
            </a:pPr>
            <a:endParaRPr lang="et-EE" dirty="0"/>
          </a:p>
        </p:txBody>
      </p:sp>
    </p:spTree>
    <p:extLst>
      <p:ext uri="{BB962C8B-B14F-4D97-AF65-F5344CB8AC3E}">
        <p14:creationId xmlns:p14="http://schemas.microsoft.com/office/powerpoint/2010/main" val="263052435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98527-787E-6007-89BF-11A26194C852}"/>
              </a:ext>
            </a:extLst>
          </p:cNvPr>
          <p:cNvSpPr>
            <a:spLocks noGrp="1"/>
          </p:cNvSpPr>
          <p:nvPr>
            <p:ph type="title"/>
          </p:nvPr>
        </p:nvSpPr>
        <p:spPr/>
        <p:txBody>
          <a:bodyPr/>
          <a:lstStyle/>
          <a:p>
            <a:r>
              <a:rPr lang="et-EE" altLang="en-US" sz="3600" b="1" dirty="0"/>
              <a:t>Dokumentide säilitamine</a:t>
            </a:r>
            <a:endParaRPr lang="et-EE" sz="3600" b="1" dirty="0"/>
          </a:p>
        </p:txBody>
      </p:sp>
      <p:sp>
        <p:nvSpPr>
          <p:cNvPr id="3" name="Text Placeholder 2">
            <a:extLst>
              <a:ext uri="{FF2B5EF4-FFF2-40B4-BE49-F238E27FC236}">
                <a16:creationId xmlns:a16="http://schemas.microsoft.com/office/drawing/2014/main" id="{FC40F0A0-C7C1-8A7E-0B91-54F4ACC98889}"/>
              </a:ext>
            </a:extLst>
          </p:cNvPr>
          <p:cNvSpPr>
            <a:spLocks noGrp="1"/>
          </p:cNvSpPr>
          <p:nvPr>
            <p:ph type="body" idx="1"/>
          </p:nvPr>
        </p:nvSpPr>
        <p:spPr>
          <a:xfrm>
            <a:off x="877824" y="1225296"/>
            <a:ext cx="10780776" cy="5257800"/>
          </a:xfrm>
        </p:spPr>
        <p:txBody>
          <a:bodyPr/>
          <a:lstStyle/>
          <a:p>
            <a:pPr>
              <a:buFont typeface="Wingdings" panose="05000000000000000000" pitchFamily="2" charset="2"/>
              <a:buNone/>
            </a:pPr>
            <a:r>
              <a:rPr lang="et-EE" altLang="en-US" sz="2400" dirty="0"/>
              <a:t>Raamatupidamise dokumentide säilitamise kohustus tuleneb</a:t>
            </a:r>
          </a:p>
          <a:p>
            <a:pPr>
              <a:buFont typeface="Wingdings" panose="05000000000000000000" pitchFamily="2" charset="2"/>
              <a:buNone/>
            </a:pPr>
            <a:r>
              <a:rPr lang="et-EE" altLang="en-US" sz="2400" dirty="0"/>
              <a:t>raamatupidamise seaduse §-st 12, mille kohaselt:</a:t>
            </a:r>
          </a:p>
          <a:p>
            <a:pPr>
              <a:buFont typeface="Arial" panose="020B0604020202020204" pitchFamily="34" charset="0"/>
              <a:buChar char="•"/>
            </a:pPr>
            <a:r>
              <a:rPr lang="et-EE" altLang="en-US" sz="2400" dirty="0"/>
              <a:t>raamatupidamise algdokumente peab säilitama seitse aastat</a:t>
            </a:r>
          </a:p>
          <a:p>
            <a:pPr marL="50800" indent="0">
              <a:buNone/>
            </a:pPr>
            <a:r>
              <a:rPr lang="et-EE" altLang="en-US" sz="2400" dirty="0"/>
              <a:t>alates selle majandusaasta lõpust, kui majandustehing algdokumendi alusel raamatupidamisregistris kirjendati;</a:t>
            </a:r>
          </a:p>
          <a:p>
            <a:pPr>
              <a:buFont typeface="Arial" panose="020B0604020202020204" pitchFamily="34" charset="0"/>
              <a:buChar char="•"/>
            </a:pPr>
            <a:r>
              <a:rPr lang="et-EE" altLang="en-US" sz="2400" dirty="0"/>
              <a:t>raamatupidamisregistreid, lepinguid, raamatupidamise aruandeid</a:t>
            </a:r>
          </a:p>
          <a:p>
            <a:pPr marL="50800" indent="0">
              <a:buNone/>
            </a:pPr>
            <a:r>
              <a:rPr lang="et-EE" altLang="en-US" sz="2400" dirty="0"/>
              <a:t>ja muid äridokumente, mis on vajalikud revideerimise käigus, peab säilitama seitse aastat, alates vastava majandusaasta lõpust</a:t>
            </a:r>
            <a:r>
              <a:rPr lang="et-EE" altLang="en-US" sz="2400" i="1" dirty="0"/>
              <a:t>;</a:t>
            </a:r>
          </a:p>
          <a:p>
            <a:pPr>
              <a:buFont typeface="Arial" panose="020B0604020202020204" pitchFamily="34" charset="0"/>
              <a:buChar char="•"/>
            </a:pPr>
            <a:r>
              <a:rPr lang="et-EE" altLang="en-US" sz="2400" dirty="0"/>
              <a:t>pikaajaliste kohustuste või õigustega seotud äridokumente tuleb</a:t>
            </a:r>
          </a:p>
          <a:p>
            <a:pPr marL="50800" indent="0">
              <a:buNone/>
            </a:pPr>
            <a:r>
              <a:rPr lang="et-EE" altLang="en-US" sz="2400" dirty="0"/>
              <a:t>säilitada seitse aastat pärast kehtimistähtaja möödumist;</a:t>
            </a:r>
          </a:p>
          <a:p>
            <a:pPr>
              <a:buFont typeface="Arial" panose="020B0604020202020204" pitchFamily="34" charset="0"/>
              <a:buChar char="•"/>
            </a:pPr>
            <a:r>
              <a:rPr lang="et-EE" altLang="en-US" sz="2400" dirty="0"/>
              <a:t>raamatupidamise </a:t>
            </a:r>
            <a:r>
              <a:rPr lang="et-EE" altLang="en-US" sz="2400" dirty="0" err="1"/>
              <a:t>sise</a:t>
            </a:r>
            <a:r>
              <a:rPr lang="et-EE" altLang="en-US" sz="2400" dirty="0"/>
              <a:t>-eeskirja tuleb säilitada seitse aastat pärast</a:t>
            </a:r>
          </a:p>
          <a:p>
            <a:pPr marL="50800" indent="0">
              <a:buNone/>
            </a:pPr>
            <a:r>
              <a:rPr lang="et-EE" altLang="en-US" sz="2400" dirty="0"/>
              <a:t>selle muutmist või asendamist.</a:t>
            </a:r>
          </a:p>
          <a:p>
            <a:pPr marL="50800" indent="0">
              <a:buNone/>
            </a:pPr>
            <a:endParaRPr lang="et-EE" dirty="0"/>
          </a:p>
        </p:txBody>
      </p:sp>
    </p:spTree>
    <p:extLst>
      <p:ext uri="{BB962C8B-B14F-4D97-AF65-F5344CB8AC3E}">
        <p14:creationId xmlns:p14="http://schemas.microsoft.com/office/powerpoint/2010/main" val="177824793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D3AF8-B526-C5E4-C298-718C9F1C3FFA}"/>
              </a:ext>
            </a:extLst>
          </p:cNvPr>
          <p:cNvSpPr>
            <a:spLocks noGrp="1"/>
          </p:cNvSpPr>
          <p:nvPr>
            <p:ph type="title"/>
          </p:nvPr>
        </p:nvSpPr>
        <p:spPr/>
        <p:txBody>
          <a:bodyPr/>
          <a:lstStyle/>
          <a:p>
            <a:r>
              <a:rPr kumimoji="0" lang="et-EE" altLang="en-US" sz="3600" b="1" i="0" u="none" strike="noStrike" kern="0" cap="none" spc="0" normalizeH="0" baseline="0" noProof="0" dirty="0">
                <a:ln>
                  <a:noFill/>
                </a:ln>
                <a:solidFill>
                  <a:srgbClr val="000000"/>
                </a:solidFill>
                <a:effectLst/>
                <a:uLnTx/>
                <a:uFillTx/>
                <a:latin typeface="Verdana"/>
                <a:ea typeface="Verdana"/>
                <a:sym typeface="Verdana"/>
              </a:rPr>
              <a:t>Dokumentide säilitamine</a:t>
            </a:r>
            <a:endParaRPr lang="et-EE" dirty="0"/>
          </a:p>
        </p:txBody>
      </p:sp>
      <p:sp>
        <p:nvSpPr>
          <p:cNvPr id="3" name="Text Placeholder 2">
            <a:extLst>
              <a:ext uri="{FF2B5EF4-FFF2-40B4-BE49-F238E27FC236}">
                <a16:creationId xmlns:a16="http://schemas.microsoft.com/office/drawing/2014/main" id="{AA2937D1-B19A-F0AB-9CBF-81E76A318755}"/>
              </a:ext>
            </a:extLst>
          </p:cNvPr>
          <p:cNvSpPr>
            <a:spLocks noGrp="1"/>
          </p:cNvSpPr>
          <p:nvPr>
            <p:ph type="body" idx="1"/>
          </p:nvPr>
        </p:nvSpPr>
        <p:spPr>
          <a:xfrm>
            <a:off x="960120" y="1225296"/>
            <a:ext cx="10622280" cy="5084024"/>
          </a:xfrm>
        </p:spPr>
        <p:txBody>
          <a:bodyPr/>
          <a:lstStyle/>
          <a:p>
            <a:pPr marL="50800" indent="0">
              <a:spcBef>
                <a:spcPts val="0"/>
              </a:spcBef>
              <a:spcAft>
                <a:spcPts val="1200"/>
              </a:spcAft>
              <a:buNone/>
            </a:pPr>
            <a:r>
              <a:rPr lang="et-EE" altLang="en-US" sz="2300" dirty="0"/>
              <a:t>Dokumente säilitatakse üldjuhul masintöödeldavalt, v.a juhul kui ei ole dokumentide ja andmete masintöödeldava säilitamise võimalust ning selle võimaluse loomine nõuab ebaproportsionaalselt suuri kulutusi või pingutust. </a:t>
            </a:r>
          </a:p>
          <a:p>
            <a:pPr marL="50800" indent="0">
              <a:spcBef>
                <a:spcPts val="0"/>
              </a:spcBef>
              <a:spcAft>
                <a:spcPts val="1200"/>
              </a:spcAft>
              <a:buNone/>
            </a:pPr>
            <a:r>
              <a:rPr lang="et-EE" altLang="en-US" sz="2300" dirty="0"/>
              <a:t>Sel juhul on lubatud säilitamine muus püsivat kirjalikku taasesitamist võimaldavas vormis. </a:t>
            </a:r>
          </a:p>
          <a:p>
            <a:pPr marL="50800" indent="0">
              <a:spcBef>
                <a:spcPts val="0"/>
              </a:spcBef>
              <a:spcAft>
                <a:spcPts val="1200"/>
              </a:spcAft>
              <a:buNone/>
            </a:pPr>
            <a:r>
              <a:rPr lang="et-EE" altLang="en-US" sz="2300" dirty="0"/>
              <a:t>Säilitatavate dokumentide ja andmete </a:t>
            </a:r>
            <a:r>
              <a:rPr lang="et-EE" altLang="en-US" sz="2300" dirty="0" err="1"/>
              <a:t>taasesitatavus</a:t>
            </a:r>
            <a:r>
              <a:rPr lang="et-EE" altLang="en-US" sz="2300" dirty="0"/>
              <a:t> kirjalikus vormis, lihttekstis loetavus ja tõendusväärtus peavad aga seaduse kohaselt olema tagatud kogu säilitustähtaja jooksul. </a:t>
            </a:r>
          </a:p>
          <a:p>
            <a:pPr marL="50800" indent="0">
              <a:spcBef>
                <a:spcPts val="0"/>
              </a:spcBef>
              <a:spcAft>
                <a:spcPts val="1200"/>
              </a:spcAft>
              <a:buNone/>
            </a:pPr>
            <a:r>
              <a:rPr lang="et-EE" altLang="en-US" sz="2300" dirty="0"/>
              <a:t>Kuna ka dokumentide säilitamise kohustus lasub juhatusel, tuleks hoolikalt läbi mõelda milliseid dokumente ja andmeid kus ja kuidas säilitatakse ning kehtestada dokumentide säilitamise kord raamatupidamise </a:t>
            </a:r>
            <a:r>
              <a:rPr lang="et-EE" altLang="en-US" sz="2300" dirty="0" err="1"/>
              <a:t>sise</a:t>
            </a:r>
            <a:r>
              <a:rPr lang="et-EE" altLang="en-US" sz="2300" dirty="0"/>
              <a:t>-eeskirjaga.</a:t>
            </a:r>
          </a:p>
          <a:p>
            <a:pPr marL="50800" indent="0">
              <a:buNone/>
            </a:pPr>
            <a:endParaRPr lang="et-EE" dirty="0"/>
          </a:p>
        </p:txBody>
      </p:sp>
    </p:spTree>
    <p:extLst>
      <p:ext uri="{BB962C8B-B14F-4D97-AF65-F5344CB8AC3E}">
        <p14:creationId xmlns:p14="http://schemas.microsoft.com/office/powerpoint/2010/main" val="373890102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468DB-91E4-18E0-0789-A4D614782395}"/>
              </a:ext>
            </a:extLst>
          </p:cNvPr>
          <p:cNvSpPr>
            <a:spLocks noGrp="1"/>
          </p:cNvSpPr>
          <p:nvPr>
            <p:ph type="title"/>
          </p:nvPr>
        </p:nvSpPr>
        <p:spPr/>
        <p:txBody>
          <a:bodyPr/>
          <a:lstStyle/>
          <a:p>
            <a:r>
              <a:rPr lang="et-EE" sz="3600" b="1" dirty="0"/>
              <a:t>Kasumiaruanne</a:t>
            </a:r>
          </a:p>
        </p:txBody>
      </p:sp>
      <p:sp>
        <p:nvSpPr>
          <p:cNvPr id="3" name="Text Placeholder 2">
            <a:extLst>
              <a:ext uri="{FF2B5EF4-FFF2-40B4-BE49-F238E27FC236}">
                <a16:creationId xmlns:a16="http://schemas.microsoft.com/office/drawing/2014/main" id="{0519D611-03FE-E09A-B60E-07FBB0A97BF9}"/>
              </a:ext>
            </a:extLst>
          </p:cNvPr>
          <p:cNvSpPr>
            <a:spLocks noGrp="1"/>
          </p:cNvSpPr>
          <p:nvPr>
            <p:ph type="body" idx="1"/>
          </p:nvPr>
        </p:nvSpPr>
        <p:spPr/>
        <p:txBody>
          <a:bodyPr/>
          <a:lstStyle/>
          <a:p>
            <a:pPr marL="50800" indent="0">
              <a:buNone/>
            </a:pPr>
            <a:r>
              <a:rPr lang="et-EE" dirty="0"/>
              <a:t>Kasumiaruanne on raamatupidamisaruande teine vorm, mis kajastab raamatupidamiskohustuslase aruandeperioodi finantstulemust (tulusid, kulusid ja kasumit või kahjumit).</a:t>
            </a:r>
          </a:p>
          <a:p>
            <a:pPr marL="50800" indent="0">
              <a:buNone/>
            </a:pPr>
            <a:r>
              <a:rPr lang="et-EE" dirty="0"/>
              <a:t>Kasumiaruanne on ühe bilansirea Aruandeperioodi kasum (kahjum) detailne lahti kirjutus.</a:t>
            </a:r>
          </a:p>
          <a:p>
            <a:pPr marL="50800" indent="0">
              <a:buNone/>
            </a:pPr>
            <a:r>
              <a:rPr lang="et-EE" dirty="0"/>
              <a:t>Koostatakse perioodi kohta kasvavalt, kusjuures kasutatakse tulu- ja kulukontode käibeid. </a:t>
            </a:r>
          </a:p>
          <a:p>
            <a:pPr marL="50800" indent="0">
              <a:buNone/>
            </a:pPr>
            <a:r>
              <a:rPr lang="et-EE" dirty="0"/>
              <a:t>Raamatupidamiskohustuslase esimeses asutamisjärgses raamatupidamise aastaaruande kasumiaruandes võrreldavaid arvnäitajaid ei esitata.</a:t>
            </a:r>
          </a:p>
          <a:p>
            <a:pPr marL="50800" indent="0">
              <a:buNone/>
            </a:pPr>
            <a:endParaRPr lang="et-EE" dirty="0"/>
          </a:p>
        </p:txBody>
      </p:sp>
    </p:spTree>
    <p:extLst>
      <p:ext uri="{BB962C8B-B14F-4D97-AF65-F5344CB8AC3E}">
        <p14:creationId xmlns:p14="http://schemas.microsoft.com/office/powerpoint/2010/main" val="5026460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FFD47-19B9-335C-B284-E023E7E60643}"/>
              </a:ext>
            </a:extLst>
          </p:cNvPr>
          <p:cNvSpPr>
            <a:spLocks noGrp="1"/>
          </p:cNvSpPr>
          <p:nvPr>
            <p:ph type="title"/>
          </p:nvPr>
        </p:nvSpPr>
        <p:spPr/>
        <p:txBody>
          <a:bodyPr/>
          <a:lstStyle/>
          <a:p>
            <a:r>
              <a:rPr lang="et-EE" sz="3600" b="1" dirty="0"/>
              <a:t>Kasumiaruanne</a:t>
            </a:r>
          </a:p>
        </p:txBody>
      </p:sp>
      <p:sp>
        <p:nvSpPr>
          <p:cNvPr id="3" name="Text Placeholder 2">
            <a:extLst>
              <a:ext uri="{FF2B5EF4-FFF2-40B4-BE49-F238E27FC236}">
                <a16:creationId xmlns:a16="http://schemas.microsoft.com/office/drawing/2014/main" id="{2B8BF6BB-AF02-983D-45F6-2B28B618BA3D}"/>
              </a:ext>
            </a:extLst>
          </p:cNvPr>
          <p:cNvSpPr>
            <a:spLocks noGrp="1"/>
          </p:cNvSpPr>
          <p:nvPr>
            <p:ph type="body" idx="1"/>
          </p:nvPr>
        </p:nvSpPr>
        <p:spPr/>
        <p:txBody>
          <a:bodyPr/>
          <a:lstStyle/>
          <a:p>
            <a:pPr marL="50800" indent="0" algn="just" eaLnBrk="1" hangingPunct="1">
              <a:lnSpc>
                <a:spcPct val="90000"/>
              </a:lnSpc>
              <a:buNone/>
            </a:pPr>
            <a:r>
              <a:rPr lang="et-EE" altLang="en-US" b="1" dirty="0">
                <a:cs typeface="Times New Roman" panose="02020603050405020304" pitchFamily="18" charset="0"/>
              </a:rPr>
              <a:t>Tulu-</a:t>
            </a:r>
            <a:r>
              <a:rPr lang="et-EE" altLang="en-US" i="1" dirty="0">
                <a:cs typeface="Times New Roman" panose="02020603050405020304" pitchFamily="18" charset="0"/>
              </a:rPr>
              <a:t> </a:t>
            </a:r>
            <a:r>
              <a:rPr lang="et-EE" altLang="et-EE" dirty="0"/>
              <a:t>majandusliku kasu suurenemine aruandeperioodil vara lisandumise või  suurenemisena või kohustiste vähenemisena, mille tulemusel omakapital suureneb, v.a omanike sissemaksed omakapitali. </a:t>
            </a:r>
          </a:p>
          <a:p>
            <a:pPr marL="50800" indent="0" algn="just" eaLnBrk="1" hangingPunct="1">
              <a:lnSpc>
                <a:spcPct val="90000"/>
              </a:lnSpc>
              <a:buNone/>
            </a:pPr>
            <a:endParaRPr lang="et-EE" altLang="en-US" dirty="0">
              <a:cs typeface="Times New Roman" panose="02020603050405020304" pitchFamily="18" charset="0"/>
            </a:endParaRPr>
          </a:p>
          <a:p>
            <a:pPr marL="50800" indent="0" eaLnBrk="1" hangingPunct="1">
              <a:lnSpc>
                <a:spcPct val="90000"/>
              </a:lnSpc>
              <a:buNone/>
            </a:pPr>
            <a:r>
              <a:rPr lang="et-EE" altLang="en-US" b="1" dirty="0">
                <a:cs typeface="Times New Roman" panose="02020603050405020304" pitchFamily="18" charset="0"/>
              </a:rPr>
              <a:t>Kulu-</a:t>
            </a:r>
            <a:r>
              <a:rPr lang="et-EE" altLang="en-US" dirty="0">
                <a:cs typeface="Times New Roman" panose="02020603050405020304" pitchFamily="18" charset="0"/>
              </a:rPr>
              <a:t> </a:t>
            </a:r>
            <a:r>
              <a:rPr lang="et-EE" altLang="et-EE" dirty="0"/>
              <a:t>majandusliku kasu vähenemine aruandeperioodil vara vähenemise, ammendumise või amortisatsioonina või kohustiste tekkimisena, mille tulemusena väheneb ühenduse omakapital, v.a omakapitali arvel omanikele tehtud väljamaksed.</a:t>
            </a:r>
            <a:endParaRPr lang="en-GB" altLang="en-US" dirty="0"/>
          </a:p>
          <a:p>
            <a:pPr marL="50800" indent="0">
              <a:buNone/>
            </a:pPr>
            <a:endParaRPr lang="et-EE" dirty="0"/>
          </a:p>
        </p:txBody>
      </p:sp>
    </p:spTree>
    <p:extLst>
      <p:ext uri="{BB962C8B-B14F-4D97-AF65-F5344CB8AC3E}">
        <p14:creationId xmlns:p14="http://schemas.microsoft.com/office/powerpoint/2010/main" val="199613612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2A6C4-DEFC-9B47-E954-2D59658BEF73}"/>
              </a:ext>
            </a:extLst>
          </p:cNvPr>
          <p:cNvSpPr>
            <a:spLocks noGrp="1"/>
          </p:cNvSpPr>
          <p:nvPr>
            <p:ph type="title"/>
          </p:nvPr>
        </p:nvSpPr>
        <p:spPr/>
        <p:txBody>
          <a:bodyPr/>
          <a:lstStyle/>
          <a:p>
            <a:r>
              <a:rPr lang="et-EE" altLang="et-EE" sz="3600" b="1" dirty="0">
                <a:cs typeface="Times New Roman" panose="02020603050405020304" pitchFamily="18" charset="0"/>
              </a:rPr>
              <a:t>Kasumiaruanne</a:t>
            </a:r>
            <a:endParaRPr lang="et-EE" sz="3600" b="1" dirty="0"/>
          </a:p>
        </p:txBody>
      </p:sp>
      <p:sp>
        <p:nvSpPr>
          <p:cNvPr id="3" name="Text Placeholder 2">
            <a:extLst>
              <a:ext uri="{FF2B5EF4-FFF2-40B4-BE49-F238E27FC236}">
                <a16:creationId xmlns:a16="http://schemas.microsoft.com/office/drawing/2014/main" id="{A20941DD-9DE5-A309-7478-0013038ED2DE}"/>
              </a:ext>
            </a:extLst>
          </p:cNvPr>
          <p:cNvSpPr>
            <a:spLocks noGrp="1"/>
          </p:cNvSpPr>
          <p:nvPr>
            <p:ph type="body" idx="1"/>
          </p:nvPr>
        </p:nvSpPr>
        <p:spPr/>
        <p:txBody>
          <a:bodyPr/>
          <a:lstStyle/>
          <a:p>
            <a:pPr marL="50800" indent="0" eaLnBrk="1" hangingPunct="1">
              <a:lnSpc>
                <a:spcPct val="90000"/>
              </a:lnSpc>
              <a:buNone/>
            </a:pPr>
            <a:r>
              <a:rPr lang="et-EE" altLang="et-EE" b="1" dirty="0"/>
              <a:t>Skeem 1</a:t>
            </a:r>
            <a:r>
              <a:rPr lang="et-EE" altLang="et-EE" dirty="0"/>
              <a:t> </a:t>
            </a:r>
            <a:r>
              <a:rPr lang="et-EE" altLang="et-EE" dirty="0">
                <a:cs typeface="Times New Roman" panose="02020603050405020304" pitchFamily="18" charset="0"/>
              </a:rPr>
              <a:t>järgib </a:t>
            </a:r>
            <a:r>
              <a:rPr lang="et-EE" altLang="et-EE" i="1" dirty="0">
                <a:cs typeface="Times New Roman" panose="02020603050405020304" pitchFamily="18" charset="0"/>
              </a:rPr>
              <a:t>kulude olemust</a:t>
            </a:r>
            <a:r>
              <a:rPr lang="et-EE" altLang="et-EE" dirty="0">
                <a:cs typeface="Times New Roman" panose="02020603050405020304" pitchFamily="18" charset="0"/>
              </a:rPr>
              <a:t>. </a:t>
            </a:r>
            <a:endParaRPr lang="et-EE" altLang="et-EE" dirty="0"/>
          </a:p>
          <a:p>
            <a:pPr marL="50800" indent="0" eaLnBrk="1" hangingPunct="1">
              <a:lnSpc>
                <a:spcPct val="90000"/>
              </a:lnSpc>
              <a:buNone/>
            </a:pPr>
            <a:r>
              <a:rPr lang="et-EE" altLang="et-EE" dirty="0">
                <a:cs typeface="Times New Roman" panose="02020603050405020304" pitchFamily="18" charset="0"/>
              </a:rPr>
              <a:t>Kulutuste pool hõlmab kõiki aruandeperioodi kulutusi, kajastades need kuluelementide järgi (nt toorme ja materjali kulu, tööjõukulud, amortisatsioonikulu).</a:t>
            </a:r>
            <a:endParaRPr lang="et-EE" altLang="et-EE" dirty="0"/>
          </a:p>
          <a:p>
            <a:pPr marL="50800" indent="0" eaLnBrk="1" hangingPunct="1">
              <a:lnSpc>
                <a:spcPct val="90000"/>
              </a:lnSpc>
              <a:buNone/>
            </a:pPr>
            <a:r>
              <a:rPr lang="et-EE" altLang="et-EE" dirty="0">
                <a:cs typeface="Times New Roman" panose="02020603050405020304" pitchFamily="18" charset="0"/>
              </a:rPr>
              <a:t>Nimetatakse ka </a:t>
            </a:r>
            <a:r>
              <a:rPr lang="et-EE" altLang="et-EE" i="1" dirty="0">
                <a:cs typeface="Times New Roman" panose="02020603050405020304" pitchFamily="18" charset="0"/>
              </a:rPr>
              <a:t>kogukulu meetodil </a:t>
            </a:r>
            <a:r>
              <a:rPr lang="et-EE" altLang="et-EE" dirty="0">
                <a:cs typeface="Times New Roman" panose="02020603050405020304" pitchFamily="18" charset="0"/>
              </a:rPr>
              <a:t>kasumiaruande koostamiseks. </a:t>
            </a:r>
            <a:endParaRPr lang="et-EE" altLang="et-EE" dirty="0"/>
          </a:p>
          <a:p>
            <a:pPr marL="50800" indent="0" eaLnBrk="1" hangingPunct="1">
              <a:lnSpc>
                <a:spcPct val="90000"/>
              </a:lnSpc>
              <a:buNone/>
            </a:pPr>
            <a:r>
              <a:rPr lang="et-EE" altLang="et-EE" dirty="0"/>
              <a:t>O</a:t>
            </a:r>
            <a:r>
              <a:rPr lang="et-EE" altLang="et-EE" dirty="0">
                <a:cs typeface="Times New Roman" panose="02020603050405020304" pitchFamily="18" charset="0"/>
              </a:rPr>
              <a:t>n üldjuhul lihtsam rakendada, kuna see ei nõua kulude jagamist ettevõtte erinevatele funktsioonidele. </a:t>
            </a:r>
            <a:endParaRPr lang="et-EE" altLang="et-EE" dirty="0"/>
          </a:p>
          <a:p>
            <a:pPr marL="50800" indent="0" eaLnBrk="1" hangingPunct="1">
              <a:lnSpc>
                <a:spcPct val="90000"/>
              </a:lnSpc>
              <a:buNone/>
            </a:pPr>
            <a:r>
              <a:rPr lang="et-EE" altLang="et-EE" dirty="0">
                <a:cs typeface="Times New Roman" panose="02020603050405020304" pitchFamily="18" charset="0"/>
              </a:rPr>
              <a:t>Seda rakendavad sageli väiksemad ettevõtted, aga ka suuremad ettevõtted, kui on kujunenud rahvusvaheliseks tavaks koostada kasumiaruanne lähtudes kulude olemusest.</a:t>
            </a:r>
            <a:endParaRPr lang="en-GB" altLang="et-EE" dirty="0"/>
          </a:p>
          <a:p>
            <a:pPr marL="50800" indent="0">
              <a:buNone/>
            </a:pPr>
            <a:endParaRPr lang="et-EE" dirty="0"/>
          </a:p>
        </p:txBody>
      </p:sp>
    </p:spTree>
    <p:extLst>
      <p:ext uri="{BB962C8B-B14F-4D97-AF65-F5344CB8AC3E}">
        <p14:creationId xmlns:p14="http://schemas.microsoft.com/office/powerpoint/2010/main" val="2987576935"/>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1EBFE-0E44-31E8-6875-F4F9281E456D}"/>
              </a:ext>
            </a:extLst>
          </p:cNvPr>
          <p:cNvSpPr>
            <a:spLocks noGrp="1"/>
          </p:cNvSpPr>
          <p:nvPr>
            <p:ph type="title"/>
          </p:nvPr>
        </p:nvSpPr>
        <p:spPr/>
        <p:txBody>
          <a:bodyPr/>
          <a:lstStyle/>
          <a:p>
            <a:r>
              <a:rPr lang="et-EE" altLang="et-EE" sz="3600" b="1" dirty="0">
                <a:cs typeface="Times New Roman" panose="02020603050405020304" pitchFamily="18" charset="0"/>
              </a:rPr>
              <a:t>Kasumiaruanne</a:t>
            </a:r>
            <a:endParaRPr lang="et-EE" sz="3600" dirty="0"/>
          </a:p>
        </p:txBody>
      </p:sp>
      <p:sp>
        <p:nvSpPr>
          <p:cNvPr id="3" name="Text Placeholder 2">
            <a:extLst>
              <a:ext uri="{FF2B5EF4-FFF2-40B4-BE49-F238E27FC236}">
                <a16:creationId xmlns:a16="http://schemas.microsoft.com/office/drawing/2014/main" id="{E51A599D-32CE-2C28-239D-0D933CD9BD7C}"/>
              </a:ext>
            </a:extLst>
          </p:cNvPr>
          <p:cNvSpPr>
            <a:spLocks noGrp="1"/>
          </p:cNvSpPr>
          <p:nvPr>
            <p:ph type="body" idx="1"/>
          </p:nvPr>
        </p:nvSpPr>
        <p:spPr/>
        <p:txBody>
          <a:bodyPr/>
          <a:lstStyle/>
          <a:p>
            <a:pPr marL="50800" indent="0" eaLnBrk="1" hangingPunct="1">
              <a:lnSpc>
                <a:spcPct val="90000"/>
              </a:lnSpc>
              <a:buNone/>
            </a:pPr>
            <a:r>
              <a:rPr lang="et-EE" altLang="et-EE" b="1" dirty="0"/>
              <a:t>Skeem 2</a:t>
            </a:r>
            <a:r>
              <a:rPr lang="et-EE" altLang="et-EE" dirty="0"/>
              <a:t> </a:t>
            </a:r>
            <a:r>
              <a:rPr lang="et-EE" altLang="et-EE" dirty="0">
                <a:cs typeface="Times New Roman" panose="02020603050405020304" pitchFamily="18" charset="0"/>
              </a:rPr>
              <a:t>põhineb </a:t>
            </a:r>
            <a:r>
              <a:rPr lang="et-EE" altLang="et-EE" i="1" dirty="0">
                <a:cs typeface="Times New Roman" panose="02020603050405020304" pitchFamily="18" charset="0"/>
              </a:rPr>
              <a:t>kulude funktsioonil </a:t>
            </a:r>
            <a:r>
              <a:rPr lang="et-EE" altLang="et-EE" dirty="0">
                <a:cs typeface="Times New Roman" panose="02020603050405020304" pitchFamily="18" charset="0"/>
              </a:rPr>
              <a:t>ettevõttes.</a:t>
            </a:r>
            <a:endParaRPr lang="et-EE" altLang="et-EE" dirty="0"/>
          </a:p>
          <a:p>
            <a:pPr marL="50800" indent="0" eaLnBrk="1" hangingPunct="1">
              <a:lnSpc>
                <a:spcPct val="90000"/>
              </a:lnSpc>
              <a:buNone/>
            </a:pPr>
            <a:endParaRPr lang="et-EE" altLang="et-EE" dirty="0">
              <a:cs typeface="Times New Roman" panose="02020603050405020304" pitchFamily="18" charset="0"/>
            </a:endParaRPr>
          </a:p>
          <a:p>
            <a:pPr marL="50800" indent="0" eaLnBrk="1" hangingPunct="1">
              <a:lnSpc>
                <a:spcPct val="90000"/>
              </a:lnSpc>
              <a:buNone/>
            </a:pPr>
            <a:r>
              <a:rPr lang="et-EE" altLang="et-EE" dirty="0">
                <a:cs typeface="Times New Roman" panose="02020603050405020304" pitchFamily="18" charset="0"/>
              </a:rPr>
              <a:t>Selle kasutamist nimetatakse ka </a:t>
            </a:r>
            <a:r>
              <a:rPr lang="et-EE" altLang="et-EE" i="1" dirty="0">
                <a:cs typeface="Times New Roman" panose="02020603050405020304" pitchFamily="18" charset="0"/>
              </a:rPr>
              <a:t>käibekulu meetodil </a:t>
            </a:r>
            <a:r>
              <a:rPr lang="et-EE" altLang="et-EE" dirty="0">
                <a:cs typeface="Times New Roman" panose="02020603050405020304" pitchFamily="18" charset="0"/>
              </a:rPr>
              <a:t>kasumiaruande koostamiseks.</a:t>
            </a:r>
          </a:p>
          <a:p>
            <a:pPr marL="50800" indent="0" eaLnBrk="1" hangingPunct="1">
              <a:lnSpc>
                <a:spcPct val="90000"/>
              </a:lnSpc>
              <a:buNone/>
            </a:pPr>
            <a:endParaRPr lang="et-EE" altLang="et-EE" dirty="0"/>
          </a:p>
          <a:p>
            <a:pPr marL="50800" indent="0" eaLnBrk="1" hangingPunct="1">
              <a:lnSpc>
                <a:spcPct val="90000"/>
              </a:lnSpc>
              <a:buNone/>
            </a:pPr>
            <a:r>
              <a:rPr lang="et-EE" altLang="et-EE" dirty="0">
                <a:cs typeface="Times New Roman" panose="02020603050405020304" pitchFamily="18" charset="0"/>
              </a:rPr>
              <a:t>Vastandatakse aruandeperioodi müügitulule ainult müüdud toodetele langevad kulud ja eraldi perioodikulud.</a:t>
            </a:r>
          </a:p>
          <a:p>
            <a:pPr marL="50800" indent="0" eaLnBrk="1" hangingPunct="1">
              <a:lnSpc>
                <a:spcPct val="90000"/>
              </a:lnSpc>
              <a:buNone/>
            </a:pPr>
            <a:endParaRPr lang="et-EE" altLang="et-EE" dirty="0"/>
          </a:p>
          <a:p>
            <a:pPr marL="50800" indent="0" eaLnBrk="1" hangingPunct="1">
              <a:lnSpc>
                <a:spcPct val="90000"/>
              </a:lnSpc>
              <a:buNone/>
            </a:pPr>
            <a:r>
              <a:rPr lang="et-EE" altLang="et-EE" dirty="0">
                <a:cs typeface="Times New Roman" panose="02020603050405020304" pitchFamily="18" charset="0"/>
              </a:rPr>
              <a:t>Tähtis </a:t>
            </a:r>
            <a:r>
              <a:rPr lang="et-EE" altLang="et-EE" dirty="0"/>
              <a:t>on </a:t>
            </a:r>
            <a:r>
              <a:rPr lang="et-EE" altLang="et-EE" dirty="0">
                <a:cs typeface="Times New Roman" panose="02020603050405020304" pitchFamily="18" charset="0"/>
              </a:rPr>
              <a:t>kulude tekkimise (kasutamise ) koht (nt müüdud toodangu kulu, </a:t>
            </a:r>
            <a:r>
              <a:rPr lang="et-EE" altLang="et-EE" dirty="0" err="1">
                <a:cs typeface="Times New Roman" panose="02020603050405020304" pitchFamily="18" charset="0"/>
              </a:rPr>
              <a:t>üldhaldus</a:t>
            </a:r>
            <a:r>
              <a:rPr lang="et-EE" altLang="et-EE" dirty="0">
                <a:cs typeface="Times New Roman" panose="02020603050405020304" pitchFamily="18" charset="0"/>
              </a:rPr>
              <a:t>-, turustuskulud). </a:t>
            </a:r>
            <a:endParaRPr lang="en-GB" altLang="et-EE" dirty="0">
              <a:cs typeface="Times New Roman" panose="02020603050405020304" pitchFamily="18" charset="0"/>
            </a:endParaRPr>
          </a:p>
          <a:p>
            <a:pPr marL="50800" indent="0">
              <a:buNone/>
            </a:pPr>
            <a:endParaRPr lang="et-EE" dirty="0"/>
          </a:p>
        </p:txBody>
      </p:sp>
    </p:spTree>
    <p:extLst>
      <p:ext uri="{BB962C8B-B14F-4D97-AF65-F5344CB8AC3E}">
        <p14:creationId xmlns:p14="http://schemas.microsoft.com/office/powerpoint/2010/main" val="387716187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817C2-22A0-9179-B235-68C2D94FEF80}"/>
              </a:ext>
            </a:extLst>
          </p:cNvPr>
          <p:cNvSpPr>
            <a:spLocks noGrp="1"/>
          </p:cNvSpPr>
          <p:nvPr>
            <p:ph type="title"/>
          </p:nvPr>
        </p:nvSpPr>
        <p:spPr/>
        <p:txBody>
          <a:bodyPr/>
          <a:lstStyle/>
          <a:p>
            <a:r>
              <a:rPr lang="et-EE" altLang="et-EE" sz="3200" b="1" dirty="0">
                <a:cs typeface="Times New Roman" panose="02020603050405020304" pitchFamily="18" charset="0"/>
              </a:rPr>
              <a:t>Kasumiaruanne</a:t>
            </a:r>
            <a:r>
              <a:rPr lang="et-EE" altLang="et-EE" sz="3200" b="1" dirty="0"/>
              <a:t> skeem 1</a:t>
            </a:r>
            <a:endParaRPr lang="et-EE" sz="3200" b="1" dirty="0"/>
          </a:p>
        </p:txBody>
      </p:sp>
      <p:sp>
        <p:nvSpPr>
          <p:cNvPr id="3" name="Text Placeholder 2">
            <a:extLst>
              <a:ext uri="{FF2B5EF4-FFF2-40B4-BE49-F238E27FC236}">
                <a16:creationId xmlns:a16="http://schemas.microsoft.com/office/drawing/2014/main" id="{245EA4C0-9A98-A14A-22DE-E1B0FDD21DCA}"/>
              </a:ext>
            </a:extLst>
          </p:cNvPr>
          <p:cNvSpPr>
            <a:spLocks noGrp="1"/>
          </p:cNvSpPr>
          <p:nvPr>
            <p:ph type="body" idx="1"/>
          </p:nvPr>
        </p:nvSpPr>
        <p:spPr/>
        <p:txBody>
          <a:bodyPr/>
          <a:lstStyle/>
          <a:p>
            <a:pPr eaLnBrk="1" hangingPunct="1">
              <a:lnSpc>
                <a:spcPct val="90000"/>
              </a:lnSpc>
              <a:buFont typeface="Wingdings" panose="05000000000000000000" pitchFamily="2" charset="2"/>
              <a:buChar char="§"/>
            </a:pPr>
            <a:r>
              <a:rPr lang="et-EE" altLang="en-US" sz="2500" dirty="0">
                <a:cs typeface="Times New Roman" panose="02020603050405020304" pitchFamily="18" charset="0"/>
              </a:rPr>
              <a:t>Müügitulu</a:t>
            </a:r>
            <a:endParaRPr lang="et-EE" altLang="en-US" sz="2500" dirty="0"/>
          </a:p>
          <a:p>
            <a:pPr eaLnBrk="1" hangingPunct="1">
              <a:lnSpc>
                <a:spcPct val="90000"/>
              </a:lnSpc>
              <a:buFont typeface="Wingdings" panose="05000000000000000000" pitchFamily="2" charset="2"/>
              <a:buChar char="§"/>
            </a:pPr>
            <a:r>
              <a:rPr lang="et-EE" altLang="en-US" sz="2500" dirty="0">
                <a:cs typeface="Times New Roman" panose="02020603050405020304" pitchFamily="18" charset="0"/>
              </a:rPr>
              <a:t>Muud äritulud</a:t>
            </a:r>
          </a:p>
          <a:p>
            <a:pPr eaLnBrk="1" hangingPunct="1">
              <a:lnSpc>
                <a:spcPct val="90000"/>
              </a:lnSpc>
              <a:buFont typeface="Wingdings" panose="05000000000000000000" pitchFamily="2" charset="2"/>
              <a:buChar char="§"/>
            </a:pPr>
            <a:r>
              <a:rPr lang="et-EE" altLang="en-US" sz="2500" dirty="0">
                <a:cs typeface="Times New Roman" panose="02020603050405020304" pitchFamily="18" charset="0"/>
              </a:rPr>
              <a:t>Valmis- ja lõpetamata toodangu varude jääkide muutus</a:t>
            </a:r>
            <a:endParaRPr lang="et-EE" altLang="en-US" sz="2500" dirty="0"/>
          </a:p>
          <a:p>
            <a:pPr eaLnBrk="1" hangingPunct="1">
              <a:lnSpc>
                <a:spcPct val="90000"/>
              </a:lnSpc>
              <a:buFont typeface="Wingdings" panose="05000000000000000000" pitchFamily="2" charset="2"/>
              <a:buChar char="§"/>
            </a:pPr>
            <a:r>
              <a:rPr lang="et-EE" altLang="en-US" sz="2500" dirty="0">
                <a:cs typeface="Times New Roman" panose="02020603050405020304" pitchFamily="18" charset="0"/>
              </a:rPr>
              <a:t>Kapitaliseeritud väljaminekud oma tarbeks põhivara valmistamisel</a:t>
            </a:r>
          </a:p>
          <a:p>
            <a:pPr eaLnBrk="1" hangingPunct="1">
              <a:lnSpc>
                <a:spcPct val="90000"/>
              </a:lnSpc>
              <a:buFont typeface="Wingdings" panose="05000000000000000000" pitchFamily="2" charset="2"/>
              <a:buChar char="§"/>
            </a:pPr>
            <a:r>
              <a:rPr lang="et-EE" altLang="en-US" sz="2500" dirty="0">
                <a:cs typeface="Times New Roman" panose="02020603050405020304" pitchFamily="18" charset="0"/>
              </a:rPr>
              <a:t>Kaubad, toore, materjal ja teenused</a:t>
            </a:r>
            <a:endParaRPr lang="et-EE" altLang="en-US" sz="2500" dirty="0"/>
          </a:p>
          <a:p>
            <a:pPr eaLnBrk="1" hangingPunct="1">
              <a:lnSpc>
                <a:spcPct val="90000"/>
              </a:lnSpc>
              <a:buFont typeface="Wingdings" panose="05000000000000000000" pitchFamily="2" charset="2"/>
              <a:buChar char="§"/>
            </a:pPr>
            <a:r>
              <a:rPr lang="et-EE" altLang="en-US" sz="2500" dirty="0">
                <a:cs typeface="Times New Roman" panose="02020603050405020304" pitchFamily="18" charset="0"/>
              </a:rPr>
              <a:t>Mitmesugused tegevuskulud </a:t>
            </a:r>
          </a:p>
          <a:p>
            <a:pPr eaLnBrk="1" hangingPunct="1">
              <a:lnSpc>
                <a:spcPct val="90000"/>
              </a:lnSpc>
              <a:buFont typeface="Wingdings" panose="05000000000000000000" pitchFamily="2" charset="2"/>
              <a:buChar char="§"/>
            </a:pPr>
            <a:r>
              <a:rPr lang="et-EE" altLang="en-US" sz="2500" dirty="0">
                <a:cs typeface="Times New Roman" panose="02020603050405020304" pitchFamily="18" charset="0"/>
              </a:rPr>
              <a:t>Tööjõukulud</a:t>
            </a:r>
          </a:p>
          <a:p>
            <a:pPr eaLnBrk="1" hangingPunct="1">
              <a:lnSpc>
                <a:spcPct val="90000"/>
              </a:lnSpc>
              <a:buFont typeface="Wingdings" panose="05000000000000000000" pitchFamily="2" charset="2"/>
              <a:buChar char="§"/>
            </a:pPr>
            <a:r>
              <a:rPr lang="et-EE" altLang="en-US" sz="2500" dirty="0">
                <a:cs typeface="Times New Roman" panose="02020603050405020304" pitchFamily="18" charset="0"/>
              </a:rPr>
              <a:t>Põhivara kulum ja väärtuse langus</a:t>
            </a:r>
          </a:p>
          <a:p>
            <a:pPr eaLnBrk="1" hangingPunct="1">
              <a:lnSpc>
                <a:spcPct val="90000"/>
              </a:lnSpc>
              <a:buFont typeface="Wingdings" panose="05000000000000000000" pitchFamily="2" charset="2"/>
              <a:buChar char="§"/>
            </a:pPr>
            <a:r>
              <a:rPr lang="et-EE" altLang="en-US" sz="2500" dirty="0">
                <a:cs typeface="Times New Roman" panose="02020603050405020304" pitchFamily="18" charset="0"/>
              </a:rPr>
              <a:t>Olulised käibevara allahindlused</a:t>
            </a:r>
            <a:endParaRPr lang="et-EE" altLang="en-US" sz="2500" dirty="0"/>
          </a:p>
          <a:p>
            <a:pPr eaLnBrk="1" hangingPunct="1">
              <a:lnSpc>
                <a:spcPct val="90000"/>
              </a:lnSpc>
              <a:buFont typeface="Wingdings" panose="05000000000000000000" pitchFamily="2" charset="2"/>
              <a:buChar char="§"/>
            </a:pPr>
            <a:r>
              <a:rPr lang="et-EE" altLang="en-US" sz="2500" dirty="0">
                <a:cs typeface="Times New Roman" panose="02020603050405020304" pitchFamily="18" charset="0"/>
              </a:rPr>
              <a:t>Muud ärikulud </a:t>
            </a:r>
            <a:endParaRPr lang="et-EE" altLang="en-US" sz="2500" dirty="0"/>
          </a:p>
          <a:p>
            <a:pPr eaLnBrk="1" hangingPunct="1">
              <a:lnSpc>
                <a:spcPct val="90000"/>
              </a:lnSpc>
              <a:buFont typeface="Wingdings" panose="05000000000000000000" pitchFamily="2" charset="2"/>
              <a:buChar char="§"/>
            </a:pPr>
            <a:r>
              <a:rPr lang="et-EE" altLang="en-US" sz="2500" b="1" i="1" dirty="0"/>
              <a:t>	</a:t>
            </a:r>
            <a:r>
              <a:rPr lang="et-EE" altLang="en-US" sz="2500" b="1" i="1" dirty="0">
                <a:cs typeface="Times New Roman" panose="02020603050405020304" pitchFamily="18" charset="0"/>
              </a:rPr>
              <a:t>Ärikasum (-kahjum)</a:t>
            </a:r>
            <a:endParaRPr lang="et-EE" altLang="en-US" sz="2500" b="1" i="1" dirty="0"/>
          </a:p>
          <a:p>
            <a:pPr marL="50800" indent="0">
              <a:buNone/>
            </a:pPr>
            <a:endParaRPr lang="et-EE" dirty="0"/>
          </a:p>
        </p:txBody>
      </p:sp>
    </p:spTree>
    <p:extLst>
      <p:ext uri="{BB962C8B-B14F-4D97-AF65-F5344CB8AC3E}">
        <p14:creationId xmlns:p14="http://schemas.microsoft.com/office/powerpoint/2010/main" val="116264266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FEE68-5CA9-98B2-2FB0-01A819AB0815}"/>
              </a:ext>
            </a:extLst>
          </p:cNvPr>
          <p:cNvSpPr>
            <a:spLocks noGrp="1"/>
          </p:cNvSpPr>
          <p:nvPr>
            <p:ph type="title"/>
          </p:nvPr>
        </p:nvSpPr>
        <p:spPr/>
        <p:txBody>
          <a:bodyPr/>
          <a:lstStyle/>
          <a:p>
            <a:r>
              <a:rPr lang="et-EE" altLang="et-EE" sz="3200" b="1" dirty="0">
                <a:cs typeface="Times New Roman" panose="02020603050405020304" pitchFamily="18" charset="0"/>
              </a:rPr>
              <a:t>Kasumiaruanne</a:t>
            </a:r>
            <a:r>
              <a:rPr lang="et-EE" altLang="et-EE" sz="3200" b="1" dirty="0"/>
              <a:t> skeem 2</a:t>
            </a:r>
            <a:endParaRPr lang="et-EE" sz="3200" b="1" dirty="0"/>
          </a:p>
        </p:txBody>
      </p:sp>
      <p:sp>
        <p:nvSpPr>
          <p:cNvPr id="3" name="Text Placeholder 2">
            <a:extLst>
              <a:ext uri="{FF2B5EF4-FFF2-40B4-BE49-F238E27FC236}">
                <a16:creationId xmlns:a16="http://schemas.microsoft.com/office/drawing/2014/main" id="{1BAE3D23-7BFD-0FA4-2B17-850DE1D0C490}"/>
              </a:ext>
            </a:extLst>
          </p:cNvPr>
          <p:cNvSpPr>
            <a:spLocks noGrp="1"/>
          </p:cNvSpPr>
          <p:nvPr>
            <p:ph type="body" idx="1"/>
          </p:nvPr>
        </p:nvSpPr>
        <p:spPr/>
        <p:txBody>
          <a:bodyPr/>
          <a:lstStyle/>
          <a:p>
            <a:pPr eaLnBrk="1" hangingPunct="1">
              <a:buFont typeface="Wingdings" panose="05000000000000000000" pitchFamily="2" charset="2"/>
              <a:buChar char="§"/>
            </a:pPr>
            <a:r>
              <a:rPr lang="et-EE" altLang="en-US" dirty="0">
                <a:cs typeface="Times New Roman" panose="02020603050405020304" pitchFamily="18" charset="0"/>
              </a:rPr>
              <a:t>Müügitulu</a:t>
            </a:r>
          </a:p>
          <a:p>
            <a:pPr eaLnBrk="1" hangingPunct="1">
              <a:buFont typeface="Wingdings" panose="05000000000000000000" pitchFamily="2" charset="2"/>
              <a:buChar char="§"/>
            </a:pPr>
            <a:r>
              <a:rPr lang="et-EE" altLang="en-US" dirty="0">
                <a:cs typeface="Times New Roman" panose="02020603050405020304" pitchFamily="18" charset="0"/>
              </a:rPr>
              <a:t>Müüdud toodangu (kaupade, teenuste) kulu </a:t>
            </a:r>
            <a:r>
              <a:rPr lang="et-EE" altLang="en-US" b="1" dirty="0">
                <a:cs typeface="Times New Roman" panose="02020603050405020304" pitchFamily="18" charset="0"/>
              </a:rPr>
              <a:t> </a:t>
            </a:r>
            <a:endParaRPr lang="et-EE" altLang="en-US" dirty="0">
              <a:cs typeface="Times New Roman" panose="02020603050405020304" pitchFamily="18" charset="0"/>
            </a:endParaRPr>
          </a:p>
          <a:p>
            <a:pPr eaLnBrk="1" hangingPunct="1">
              <a:buFont typeface="Wingdings" panose="05000000000000000000" pitchFamily="2" charset="2"/>
              <a:buChar char="§"/>
            </a:pPr>
            <a:r>
              <a:rPr lang="et-EE" altLang="en-US" b="1" dirty="0"/>
              <a:t>	</a:t>
            </a:r>
            <a:r>
              <a:rPr lang="et-EE" altLang="en-US" b="1" dirty="0">
                <a:cs typeface="Times New Roman" panose="02020603050405020304" pitchFamily="18" charset="0"/>
              </a:rPr>
              <a:t>Brutokasum (-kahjum)</a:t>
            </a:r>
            <a:r>
              <a:rPr lang="et-EE" altLang="en-US" dirty="0">
                <a:cs typeface="Times New Roman" panose="02020603050405020304" pitchFamily="18" charset="0"/>
              </a:rPr>
              <a:t>  </a:t>
            </a:r>
          </a:p>
          <a:p>
            <a:pPr eaLnBrk="1" hangingPunct="1">
              <a:buFont typeface="Wingdings" panose="05000000000000000000" pitchFamily="2" charset="2"/>
              <a:buChar char="§"/>
            </a:pPr>
            <a:r>
              <a:rPr lang="et-EE" altLang="en-US" dirty="0">
                <a:cs typeface="Times New Roman" panose="02020603050405020304" pitchFamily="18" charset="0"/>
              </a:rPr>
              <a:t>Turustuskulud</a:t>
            </a:r>
            <a:endParaRPr lang="et-EE" altLang="en-US" dirty="0"/>
          </a:p>
          <a:p>
            <a:pPr eaLnBrk="1" hangingPunct="1">
              <a:buFont typeface="Wingdings" panose="05000000000000000000" pitchFamily="2" charset="2"/>
              <a:buChar char="§"/>
            </a:pPr>
            <a:r>
              <a:rPr lang="et-EE" altLang="en-US" dirty="0">
                <a:cs typeface="Times New Roman" panose="02020603050405020304" pitchFamily="18" charset="0"/>
              </a:rPr>
              <a:t>Üldhalduskulud</a:t>
            </a:r>
          </a:p>
          <a:p>
            <a:pPr eaLnBrk="1" hangingPunct="1">
              <a:buFont typeface="Wingdings" panose="05000000000000000000" pitchFamily="2" charset="2"/>
              <a:buChar char="§"/>
            </a:pPr>
            <a:r>
              <a:rPr lang="et-EE" altLang="en-US" dirty="0">
                <a:cs typeface="Times New Roman" panose="02020603050405020304" pitchFamily="18" charset="0"/>
              </a:rPr>
              <a:t>Muud äritulud</a:t>
            </a:r>
            <a:endParaRPr lang="et-EE" altLang="en-US" dirty="0"/>
          </a:p>
          <a:p>
            <a:pPr eaLnBrk="1" hangingPunct="1">
              <a:buFont typeface="Wingdings" panose="05000000000000000000" pitchFamily="2" charset="2"/>
              <a:buChar char="§"/>
            </a:pPr>
            <a:r>
              <a:rPr lang="et-EE" altLang="en-US" dirty="0">
                <a:cs typeface="Times New Roman" panose="02020603050405020304" pitchFamily="18" charset="0"/>
              </a:rPr>
              <a:t>Muud ärikulud </a:t>
            </a:r>
            <a:r>
              <a:rPr lang="et-EE" altLang="en-US" b="1" dirty="0">
                <a:cs typeface="Times New Roman" panose="02020603050405020304" pitchFamily="18" charset="0"/>
              </a:rPr>
              <a:t> </a:t>
            </a:r>
            <a:endParaRPr lang="et-EE" altLang="en-US" dirty="0">
              <a:cs typeface="Times New Roman" panose="02020603050405020304" pitchFamily="18" charset="0"/>
            </a:endParaRPr>
          </a:p>
          <a:p>
            <a:pPr eaLnBrk="1" hangingPunct="1">
              <a:buFont typeface="Wingdings" panose="05000000000000000000" pitchFamily="2" charset="2"/>
              <a:buChar char="§"/>
            </a:pPr>
            <a:r>
              <a:rPr lang="et-EE" altLang="en-US" b="1" dirty="0"/>
              <a:t>	</a:t>
            </a:r>
            <a:r>
              <a:rPr lang="et-EE" altLang="en-US" b="1" dirty="0">
                <a:cs typeface="Times New Roman" panose="02020603050405020304" pitchFamily="18" charset="0"/>
              </a:rPr>
              <a:t>Ärikasum (-kahjum)</a:t>
            </a:r>
            <a:r>
              <a:rPr lang="et-EE" altLang="en-US" sz="2000" dirty="0">
                <a:cs typeface="Times New Roman" panose="02020603050405020304" pitchFamily="18" charset="0"/>
              </a:rPr>
              <a:t> </a:t>
            </a:r>
            <a:endParaRPr lang="en-GB" altLang="en-US" sz="2000" dirty="0">
              <a:cs typeface="Times New Roman" panose="02020603050405020304" pitchFamily="18" charset="0"/>
            </a:endParaRPr>
          </a:p>
          <a:p>
            <a:pPr marL="50800" indent="0">
              <a:buNone/>
            </a:pPr>
            <a:endParaRPr lang="et-EE" dirty="0"/>
          </a:p>
        </p:txBody>
      </p:sp>
    </p:spTree>
    <p:extLst>
      <p:ext uri="{BB962C8B-B14F-4D97-AF65-F5344CB8AC3E}">
        <p14:creationId xmlns:p14="http://schemas.microsoft.com/office/powerpoint/2010/main" val="32801873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8399672-84B8-193F-72FD-2471F0545A16}"/>
              </a:ext>
            </a:extLst>
          </p:cNvPr>
          <p:cNvSpPr>
            <a:spLocks noGrp="1"/>
          </p:cNvSpPr>
          <p:nvPr>
            <p:ph type="body" idx="1"/>
          </p:nvPr>
        </p:nvSpPr>
        <p:spPr/>
        <p:txBody>
          <a:bodyPr/>
          <a:lstStyle/>
          <a:p>
            <a:pPr marL="50800" indent="0" algn="ctr">
              <a:buNone/>
            </a:pPr>
            <a:endParaRPr lang="et-EE" sz="5400" dirty="0"/>
          </a:p>
          <a:p>
            <a:pPr marL="50800" indent="0" algn="ctr">
              <a:buNone/>
            </a:pPr>
            <a:endParaRPr lang="et-EE" sz="5400" dirty="0"/>
          </a:p>
          <a:p>
            <a:pPr marL="50800" indent="0" algn="ctr">
              <a:buNone/>
            </a:pPr>
            <a:r>
              <a:rPr lang="et-EE" sz="4800" b="1" dirty="0"/>
              <a:t>TÄNAN </a:t>
            </a:r>
            <a:r>
              <a:rPr lang="et-EE" sz="4800" b="1" dirty="0">
                <a:sym typeface="Wingdings" panose="05000000000000000000" pitchFamily="2" charset="2"/>
              </a:rPr>
              <a:t> </a:t>
            </a:r>
            <a:endParaRPr lang="et-EE" sz="4800" b="1" dirty="0"/>
          </a:p>
        </p:txBody>
      </p:sp>
    </p:spTree>
    <p:extLst>
      <p:ext uri="{BB962C8B-B14F-4D97-AF65-F5344CB8AC3E}">
        <p14:creationId xmlns:p14="http://schemas.microsoft.com/office/powerpoint/2010/main" val="2903716986"/>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2116</TotalTime>
  <Words>4255</Words>
  <Application>Microsoft Office PowerPoint</Application>
  <PresentationFormat>Widescreen</PresentationFormat>
  <Paragraphs>622</Paragraphs>
  <Slides>98</Slides>
  <Notes>2</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98</vt:i4>
      </vt:variant>
    </vt:vector>
  </HeadingPairs>
  <TitlesOfParts>
    <vt:vector size="106" baseType="lpstr">
      <vt:lpstr>Arial</vt:lpstr>
      <vt:lpstr>Arial Unicode MS</vt:lpstr>
      <vt:lpstr>Calibri</vt:lpstr>
      <vt:lpstr>Times New Roman</vt:lpstr>
      <vt:lpstr>Verdana</vt:lpstr>
      <vt:lpstr>Wingdings</vt:lpstr>
      <vt:lpstr>Office Theme</vt:lpstr>
      <vt:lpstr>Microsoft Excel 97-2003 Worksheet</vt:lpstr>
      <vt:lpstr>PowerPoint Presentation</vt:lpstr>
      <vt:lpstr>Majandusarvestuse olemus </vt:lpstr>
      <vt:lpstr>Infost on huvitatud</vt:lpstr>
      <vt:lpstr>Majandusarvestus</vt:lpstr>
      <vt:lpstr>Majandusarvestuse koostisosad </vt:lpstr>
      <vt:lpstr>Majandusarvestuse koostisosad </vt:lpstr>
      <vt:lpstr>Majandusarvestuse koostisosad </vt:lpstr>
      <vt:lpstr>Majandusarvestuse koostisosad </vt:lpstr>
      <vt:lpstr>Majandusarvestuse koostisosad </vt:lpstr>
      <vt:lpstr>Finantsarvestus</vt:lpstr>
      <vt:lpstr>Finantsarvestus</vt:lpstr>
      <vt:lpstr>Finantsarvestus</vt:lpstr>
      <vt:lpstr>Raamatupidamises kasutatav seadusandlus </vt:lpstr>
      <vt:lpstr>Raamatupidamise seadus </vt:lpstr>
      <vt:lpstr>Raamatupidamise seadus </vt:lpstr>
      <vt:lpstr>Raamatupidamise seadus </vt:lpstr>
      <vt:lpstr>Raamatupidamise seadus </vt:lpstr>
      <vt:lpstr>Raamatupidamise seadus </vt:lpstr>
      <vt:lpstr>Tekkepõhine arvestus</vt:lpstr>
      <vt:lpstr>Raamatupidamise seadus </vt:lpstr>
      <vt:lpstr>Raamatupidamise seadus </vt:lpstr>
      <vt:lpstr>Raamatupidamise seadus </vt:lpstr>
      <vt:lpstr>Raamatupidamise seadus </vt:lpstr>
      <vt:lpstr>Raamatupidamise seadus </vt:lpstr>
      <vt:lpstr>Raamatupidamise seadus </vt:lpstr>
      <vt:lpstr>Raamatupidamise seadus </vt:lpstr>
      <vt:lpstr>Raamatupidamise Toimkonna Juhendid</vt:lpstr>
      <vt:lpstr>Raamatupidamise Toimkonna Juhendid</vt:lpstr>
      <vt:lpstr>Raamatupidamise korraldamise põhinõuded</vt:lpstr>
      <vt:lpstr>Raamatupidamise korraldamine</vt:lpstr>
      <vt:lpstr>Majandusaasta aruanne</vt:lpstr>
      <vt:lpstr>Raamatupidamise aastaaruanne</vt:lpstr>
      <vt:lpstr>Majandusaasta aruanne</vt:lpstr>
      <vt:lpstr>Mikroettevõtja</vt:lpstr>
      <vt:lpstr>Väikeettevõtja</vt:lpstr>
      <vt:lpstr>Keskmise suurusega ettevõtja</vt:lpstr>
      <vt:lpstr>Suurettevõtja</vt:lpstr>
      <vt:lpstr>Bilanss</vt:lpstr>
      <vt:lpstr>Bilanss</vt:lpstr>
      <vt:lpstr>Bilansi elemendid</vt:lpstr>
      <vt:lpstr>Bilansi elemendid</vt:lpstr>
      <vt:lpstr>Bilansi elemendid</vt:lpstr>
      <vt:lpstr>Bilansi valem</vt:lpstr>
      <vt:lpstr>Bilansi valem</vt:lpstr>
      <vt:lpstr>Bilansikirjed</vt:lpstr>
      <vt:lpstr>Varade jaotus</vt:lpstr>
      <vt:lpstr>Käibevarade kirjed</vt:lpstr>
      <vt:lpstr>Põhivarade kirjed</vt:lpstr>
      <vt:lpstr>Kohustiste jaotus</vt:lpstr>
      <vt:lpstr>Kohustised</vt:lpstr>
      <vt:lpstr>Omakapitali kirjed</vt:lpstr>
      <vt:lpstr>Bilansis toimuvad muudatused </vt:lpstr>
      <vt:lpstr>Bilansis toimuvad muudatused </vt:lpstr>
      <vt:lpstr>Bilansis toimuvad muudatused</vt:lpstr>
      <vt:lpstr>Kontod</vt:lpstr>
      <vt:lpstr>Kontod</vt:lpstr>
      <vt:lpstr>Konto</vt:lpstr>
      <vt:lpstr>Konto</vt:lpstr>
      <vt:lpstr>Konto</vt:lpstr>
      <vt:lpstr>Konto</vt:lpstr>
      <vt:lpstr>Konto</vt:lpstr>
      <vt:lpstr>Konto</vt:lpstr>
      <vt:lpstr>Konto</vt:lpstr>
      <vt:lpstr>Kontoplaan</vt:lpstr>
      <vt:lpstr>Kontoplaan</vt:lpstr>
      <vt:lpstr>Kahekordne kirjendamine </vt:lpstr>
      <vt:lpstr>Kahekordne kirjendamine </vt:lpstr>
      <vt:lpstr>Kahekordne kirjendamine </vt:lpstr>
      <vt:lpstr>Kahekordne kirjendamine </vt:lpstr>
      <vt:lpstr>Reguleerimiskanded</vt:lpstr>
      <vt:lpstr>Reguleerimiskanded</vt:lpstr>
      <vt:lpstr>Lõpetamiskanded</vt:lpstr>
      <vt:lpstr>Raamatupidamise korraldamine</vt:lpstr>
      <vt:lpstr>Raamatupidamise korraldamine</vt:lpstr>
      <vt:lpstr>Raamatupidamise korraldamine</vt:lpstr>
      <vt:lpstr>Raamatupidamise algdokument</vt:lpstr>
      <vt:lpstr>Raamatupidamise algdokument</vt:lpstr>
      <vt:lpstr>Raamatupidamise algdokument</vt:lpstr>
      <vt:lpstr>Majandustehingute dokumenteerimine</vt:lpstr>
      <vt:lpstr>Majandustehingute dokumenteerimine</vt:lpstr>
      <vt:lpstr>Raamatupidamisregistrid</vt:lpstr>
      <vt:lpstr>Raamatupidamisregistrid</vt:lpstr>
      <vt:lpstr>Parandused registrites</vt:lpstr>
      <vt:lpstr>Vigade parandamine</vt:lpstr>
      <vt:lpstr>Vigade parandamine</vt:lpstr>
      <vt:lpstr>Vigade parandamine</vt:lpstr>
      <vt:lpstr>Vigade parandamine</vt:lpstr>
      <vt:lpstr>Raamatupidamise korraldamine</vt:lpstr>
      <vt:lpstr>Raamatupidamise korraldamine</vt:lpstr>
      <vt:lpstr>Dokumentide säilitamine</vt:lpstr>
      <vt:lpstr>Dokumentide säilitamine</vt:lpstr>
      <vt:lpstr>Kasumiaruanne</vt:lpstr>
      <vt:lpstr>Kasumiaruanne</vt:lpstr>
      <vt:lpstr>Kasumiaruanne</vt:lpstr>
      <vt:lpstr>Kasumiaruanne</vt:lpstr>
      <vt:lpstr>Kasumiaruanne skeem 1</vt:lpstr>
      <vt:lpstr>Kasumiaruanne skeem 2</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Hellika Semjonov</dc:creator>
  <cp:lastModifiedBy>Hellika Semjonov</cp:lastModifiedBy>
  <cp:revision>136</cp:revision>
  <dcterms:modified xsi:type="dcterms:W3CDTF">2025-10-13T18:37:27Z</dcterms:modified>
</cp:coreProperties>
</file>