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55" r:id="rId16"/>
    <p:sldId id="310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24" autoAdjust="0"/>
  </p:normalViewPr>
  <p:slideViewPr>
    <p:cSldViewPr snapToGrid="0">
      <p:cViewPr varScale="1">
        <p:scale>
          <a:sx n="67" d="100"/>
          <a:sy n="67" d="100"/>
        </p:scale>
        <p:origin x="1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E3D9-B9F4-41B8-9050-25407C93BD3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94A7-5A69-4213-B6D7-1AB2E303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8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Enamik</a:t>
            </a:r>
            <a:r>
              <a:rPr lang="en-US" dirty="0"/>
              <a:t> </a:t>
            </a:r>
            <a:r>
              <a:rPr lang="en-US" dirty="0" err="1"/>
              <a:t>vanadest</a:t>
            </a:r>
            <a:r>
              <a:rPr lang="en-US" dirty="0"/>
              <a:t> </a:t>
            </a:r>
            <a:r>
              <a:rPr lang="en-US" dirty="0" err="1"/>
              <a:t>nõukogudeaegsetest</a:t>
            </a:r>
            <a:r>
              <a:rPr lang="en-US" dirty="0"/>
              <a:t> </a:t>
            </a:r>
            <a:r>
              <a:rPr lang="en-US" dirty="0" err="1"/>
              <a:t>puhastitest</a:t>
            </a:r>
            <a:r>
              <a:rPr lang="en-US" dirty="0"/>
              <a:t> (</a:t>
            </a:r>
            <a:r>
              <a:rPr lang="en-US" dirty="0" err="1"/>
              <a:t>nt</a:t>
            </a:r>
            <a:r>
              <a:rPr lang="en-US" dirty="0"/>
              <a:t> Bio-50, Bio-100, MRP ja PRP) on </a:t>
            </a:r>
            <a:r>
              <a:rPr lang="en-US" dirty="0" err="1"/>
              <a:t>täissegunenud</a:t>
            </a:r>
            <a:r>
              <a:rPr lang="en-US" dirty="0"/>
              <a:t> </a:t>
            </a:r>
            <a:r>
              <a:rPr lang="en-US" dirty="0" err="1"/>
              <a:t>reaktori</a:t>
            </a:r>
            <a:r>
              <a:rPr lang="en-US" dirty="0"/>
              <a:t> </a:t>
            </a:r>
            <a:r>
              <a:rPr lang="en-US" dirty="0" err="1"/>
              <a:t>tüüpi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94A7-5A69-4213-B6D7-1AB2E3039B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Eestis</a:t>
            </a:r>
            <a:r>
              <a:rPr lang="en-US" dirty="0"/>
              <a:t> on </a:t>
            </a:r>
            <a:r>
              <a:rPr lang="en-US" dirty="0" err="1"/>
              <a:t>väljatõrjereaktoritega</a:t>
            </a:r>
            <a:r>
              <a:rPr lang="en-US" dirty="0"/>
              <a:t> </a:t>
            </a:r>
            <a:r>
              <a:rPr lang="en-US" dirty="0" err="1"/>
              <a:t>aktiivmudapuhastid</a:t>
            </a:r>
            <a:r>
              <a:rPr lang="en-US" dirty="0"/>
              <a:t> </a:t>
            </a:r>
            <a:r>
              <a:rPr lang="en-US" dirty="0" err="1"/>
              <a:t>kasutusel</a:t>
            </a:r>
            <a:r>
              <a:rPr lang="en-US" dirty="0"/>
              <a:t> </a:t>
            </a:r>
            <a:r>
              <a:rPr lang="en-US" dirty="0" err="1"/>
              <a:t>suuremates</a:t>
            </a:r>
            <a:r>
              <a:rPr lang="en-US" dirty="0"/>
              <a:t> </a:t>
            </a:r>
            <a:r>
              <a:rPr lang="en-US" dirty="0" err="1"/>
              <a:t>asulates</a:t>
            </a:r>
            <a:r>
              <a:rPr lang="en-US" dirty="0"/>
              <a:t>, 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Põlvas</a:t>
            </a:r>
            <a:r>
              <a:rPr lang="en-US" dirty="0"/>
              <a:t>, Tartus ja </a:t>
            </a:r>
            <a:r>
              <a:rPr lang="en-US" dirty="0" err="1"/>
              <a:t>Kohtla-Järvel</a:t>
            </a:r>
            <a:r>
              <a:rPr lang="en-US" dirty="0"/>
              <a:t>.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94A7-5A69-4213-B6D7-1AB2E3039B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6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94A7-5A69-4213-B6D7-1AB2E3039B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9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Mõiste aeroobne granuleeritud muda pärineb esimestest täielikult aeroobsetest süsteemidest, ent tänapäeval võidakse orgaanilist ainet ja toitaineid graanulmuda abil tõhusalt kõrvaldada mitmesugustes (aeroobsetes, </a:t>
            </a:r>
            <a:r>
              <a:rPr lang="et-EE" sz="1800" dirty="0" err="1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anoksilistes</a:t>
            </a:r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 anaeroobsetes) keskkonnatingimustes. Muda </a:t>
            </a:r>
            <a:r>
              <a:rPr lang="et-EE" sz="1800" dirty="0" err="1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granu­lee­ru­mine</a:t>
            </a:r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toimub teatud keskkonnatingimustes ning selle tekkimist soodustab annuspuhastis toimuv paastuperioodi vaheldumine toidurikka perioodiga. Graanulmuda väljakujunemiseks tekitatakse kasva­vatele mikroorganismidele hüdrauliline selektsioon, mille käitus halvemini settivad mikroorganismid uhutakse reaktorist välja ning luuakse soodsad tingimused tihedate mikroobi­agregaatide tekkeks. Seega on üheks lihtsaks võimaluseks mudagraanuli teket soodustada viia annuspuhasti settimisaeg miinimumini [9]. Võrreldes tavaliste aktiivmudahelvestega on graanulid tihedamad ja raskemad ning see soodustab nende kiiret settimist.</a:t>
            </a:r>
            <a:endParaRPr lang="en-US" sz="1800" dirty="0">
              <a:solidFill>
                <a:srgbClr val="323E4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94A7-5A69-4213-B6D7-1AB2E3039B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6">
            <a:extLst>
              <a:ext uri="{FF2B5EF4-FFF2-40B4-BE49-F238E27FC236}">
                <a16:creationId xmlns:a16="http://schemas.microsoft.com/office/drawing/2014/main" id="{5AA4FBB1-5506-27E4-A9BD-12B7DE7507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1646" y="3504401"/>
            <a:ext cx="12353924" cy="4571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9582804-93D3-5131-3FD5-577B6974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451" y="965999"/>
            <a:ext cx="6096000" cy="2387600"/>
          </a:xfrm>
        </p:spPr>
        <p:txBody>
          <a:bodyPr anchor="b"/>
          <a:lstStyle>
            <a:lvl1pPr algn="ctr">
              <a:defRPr sz="6000">
                <a:solidFill>
                  <a:srgbClr val="1B1464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A48FFAE-B35C-FD38-6EDE-76D5AD1EC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8" name="Afbeelding 9" descr="Afbeelding met tekst, Graphics, Lettertype, logo&#10;&#10;Automatisch gegenereerde beschrijving">
            <a:extLst>
              <a:ext uri="{FF2B5EF4-FFF2-40B4-BE49-F238E27FC236}">
                <a16:creationId xmlns:a16="http://schemas.microsoft.com/office/drawing/2014/main" id="{E75985B0-69D0-3CE2-70BA-0F0E90A157B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6" y="1772254"/>
            <a:ext cx="2817233" cy="2817233"/>
          </a:xfrm>
          <a:prstGeom prst="rect">
            <a:avLst/>
          </a:prstGeom>
        </p:spPr>
      </p:pic>
      <p:pic>
        <p:nvPicPr>
          <p:cNvPr id="9" name="Afbeelding 11">
            <a:extLst>
              <a:ext uri="{FF2B5EF4-FFF2-40B4-BE49-F238E27FC236}">
                <a16:creationId xmlns:a16="http://schemas.microsoft.com/office/drawing/2014/main" id="{3AFC13EF-87F6-FD85-378B-506D356C54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3689" y="3549411"/>
            <a:ext cx="6375254" cy="32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6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3E6FE74-76CE-7205-C80A-16C6B8BB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5BFFAC9D-03D3-D50F-4593-A63F1E1CB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0990359-452B-0EA8-BCF4-C161B831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D54F2A6-AF10-1284-20BF-46DB01E7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25BB77A-EB9C-9011-016E-20FA48F6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CF3640C7-65D3-ACE0-CE83-37E555D46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F5784C3F-089D-18EE-54F5-6D20EA6A1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08B0330-6BDA-1196-B811-916C89D6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D43B0F0-7EA5-85E9-BC6B-FAD40FC7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527A8FE-A9FB-89ED-DA59-96A42F91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9354-0C8E-394C-FC3E-9B172479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ACDE9-8F39-8581-3A28-308BFD7FE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8ADF4-0758-F473-FE47-86C6D447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03C6-53EE-4114-9B62-B653D014FEB1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6DA9B-6181-9CC1-8466-41053DA4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4B3E7-A416-00A3-0C76-7B753F82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D108-AD15-48DF-988B-545B3A6F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9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DFA90E0D-63B0-D385-F90D-BA4BC8415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3000" y="3292475"/>
            <a:ext cx="6858000" cy="6858000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13D858C2-BB30-7A0C-0EFB-D4F0C2EB3C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31176" y="-2499415"/>
            <a:ext cx="4013118" cy="4257572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A8BD7C0B-856D-069F-108C-20E2C0096F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62957" y="0"/>
            <a:ext cx="1329043" cy="1329043"/>
          </a:xfrm>
          <a:prstGeom prst="rect">
            <a:avLst/>
          </a:prstGeom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AB012C8-AFDF-8B76-8144-D3E7F9DC0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93C5F24-15AE-80E4-057C-9209E32E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BF49D09-E76F-F14D-C984-A2E6114C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8B8A501-85D3-E34D-7B09-DF373B2E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ealkiri 12">
            <a:extLst>
              <a:ext uri="{FF2B5EF4-FFF2-40B4-BE49-F238E27FC236}">
                <a16:creationId xmlns:a16="http://schemas.microsoft.com/office/drawing/2014/main" id="{CB383A54-C03F-B34E-16CA-4F33AD03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1464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6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0A57333-63FD-FF15-3D72-6F90AFCE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E6DF0DE-915D-8EE6-9B73-EDB641A3C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C082538-3236-83CD-0A2F-86361E26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48CB006-C571-19D2-F6DE-1D8EABCB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3D7EE36-9693-6ABB-58A0-FB3F941E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C077AAF-A568-031C-2EAF-5CE3ABFD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580B0A2-4A1A-4A15-A6F7-8DB8773C6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4C9B8E6-AD3C-D8A6-DB4B-16F77A915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3B295467-C605-FDA1-E576-DD6BD2C7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A2658B16-D389-3817-BFD8-70E6ED87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50297B14-D159-A83A-8045-A624D7F9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4B304EE-5970-FBA1-BE97-36C67218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25A8B10-FC49-679F-72F8-B326105B2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69C95A38-3C7B-897E-AACF-045FB7353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C5AF906A-782F-5191-5A2E-114C5D327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B29AF212-84E4-76C9-F5C4-45470013B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EA4161F0-C4FF-015C-7491-8725929C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638588DA-E78E-59A3-ADA5-E4D08E93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84CC16AC-6C85-8985-53F8-3823C125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3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5D3562B-993E-DDBE-4E6E-38A7DF93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BEFAB5EF-3F1B-5440-1257-44D8A334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D1AA65A9-0A49-294B-6944-D26ECC00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808BCC7-21CB-D79F-82CE-EE535ABE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311B3DCC-63E6-50B0-22C6-C830C847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2105A548-6E59-DDE9-80AE-9FF5994B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8D01336-58A9-5CA0-FC93-4524BA0B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E20D50C-97DA-EE5A-F7E6-51FE97C4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553D2EE-80F3-8250-A1DB-F93ED631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1D42C42A-8125-171E-A6BE-C2DDCF399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852C9851-1E8F-A16F-B2F0-DAE5EC68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406C2419-EABE-E8BA-09EB-673B1E2D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54F9153E-7E67-DB81-5F1E-80C4B0A1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62ED72C-5155-D144-EC8F-28767C8A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5F9B3C62-B715-1C9F-5B3D-F22CC37F0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93DCB23-D367-1F2C-265C-7ABE8EBE1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CE0E0458-A975-9DDD-C65F-DF5E8374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ED4F76F2-10AD-9B5E-BA30-4BB2E36A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E6DC0571-8F8D-32B0-71E9-CFA0BB7D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1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2782D286-07F1-61B0-AC8B-D49686EE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D8763EA-A035-653A-4AA6-C1B0D9A07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81C2355-CAAB-B74D-82FA-FE9B0E4B6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78CA-E2A7-486A-9962-21921D17257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EAB0EF8A-09DD-D096-52D9-5ED55CCB4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BCD2A40-C0CB-D903-6B9D-04B95C84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45F2-9BBF-44CE-B127-3DEF0430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ADF3EEF-CC2E-8155-C2A5-F337E2838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450" y="965999"/>
            <a:ext cx="6283235" cy="1548601"/>
          </a:xfrm>
        </p:spPr>
        <p:txBody>
          <a:bodyPr>
            <a:normAutofit/>
          </a:bodyPr>
          <a:lstStyle/>
          <a:p>
            <a:r>
              <a:rPr lang="et-EE" sz="5000" dirty="0"/>
              <a:t>Aktiivmudapuhasti käitamine</a:t>
            </a:r>
            <a:endParaRPr lang="en-US" sz="5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2B4C67-D2B1-7A61-B947-FC3B01944BF5}"/>
              </a:ext>
            </a:extLst>
          </p:cNvPr>
          <p:cNvSpPr txBox="1">
            <a:spLocks/>
          </p:cNvSpPr>
          <p:nvPr/>
        </p:nvSpPr>
        <p:spPr>
          <a:xfrm>
            <a:off x="5081450" y="2935640"/>
            <a:ext cx="6610811" cy="4933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>
                <a:solidFill>
                  <a:srgbClr val="00ADE5"/>
                </a:solidFill>
                <a:latin typeface="Open Sans semibold" panose="020F0502020204030204" pitchFamily="34" charset="0"/>
                <a:ea typeface="Open Sans semibold" panose="020F0502020204030204" pitchFamily="34" charset="0"/>
                <a:cs typeface="Open Sans semibold" panose="020F0502020204030204" pitchFamily="34" charset="0"/>
              </a:rPr>
              <a:t>Aktiivmuda reaktorid</a:t>
            </a:r>
            <a:endParaRPr lang="nl-NL" dirty="0">
              <a:solidFill>
                <a:srgbClr val="00ADE5"/>
              </a:solidFill>
              <a:latin typeface="Open Sans semibold" panose="020F0502020204030204" pitchFamily="34" charset="0"/>
              <a:ea typeface="Open Sans semibold" panose="020F0502020204030204" pitchFamily="34" charset="0"/>
              <a:cs typeface="Open Sans semi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36CD0209-C387-412B-34EB-139A6658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4649"/>
            <a:ext cx="10515600" cy="3262313"/>
          </a:xfrm>
        </p:spPr>
        <p:txBody>
          <a:bodyPr/>
          <a:lstStyle/>
          <a:p>
            <a:r>
              <a:rPr lang="en-US" dirty="0" err="1"/>
              <a:t>Kuigi</a:t>
            </a:r>
            <a:r>
              <a:rPr lang="en-US" dirty="0"/>
              <a:t> ka </a:t>
            </a:r>
            <a:r>
              <a:rPr lang="en-US" dirty="0" err="1"/>
              <a:t>ringkanalis</a:t>
            </a:r>
            <a:r>
              <a:rPr lang="en-US" dirty="0"/>
              <a:t> </a:t>
            </a:r>
            <a:r>
              <a:rPr lang="en-US" dirty="0" err="1"/>
              <a:t>vedelik</a:t>
            </a:r>
            <a:r>
              <a:rPr lang="en-US" dirty="0"/>
              <a:t> </a:t>
            </a:r>
            <a:r>
              <a:rPr lang="en-US" dirty="0" err="1"/>
              <a:t>puhastusprotsessi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 </a:t>
            </a:r>
            <a:r>
              <a:rPr lang="en-US" dirty="0" err="1"/>
              <a:t>voolab</a:t>
            </a:r>
            <a:r>
              <a:rPr lang="en-US" dirty="0"/>
              <a:t>, on </a:t>
            </a:r>
            <a:r>
              <a:rPr lang="en-US" dirty="0" err="1"/>
              <a:t>mahutid</a:t>
            </a:r>
            <a:r>
              <a:rPr lang="en-US" dirty="0"/>
              <a:t> </a:t>
            </a:r>
            <a:r>
              <a:rPr lang="en-US" dirty="0" err="1"/>
              <a:t>enamasti</a:t>
            </a:r>
            <a:r>
              <a:rPr lang="en-US" dirty="0"/>
              <a:t> </a:t>
            </a:r>
            <a:r>
              <a:rPr lang="en-US" dirty="0" err="1"/>
              <a:t>nii</a:t>
            </a:r>
            <a:r>
              <a:rPr lang="en-US" dirty="0"/>
              <a:t> </a:t>
            </a:r>
            <a:r>
              <a:rPr lang="en-US" dirty="0" err="1"/>
              <a:t>väikesed</a:t>
            </a:r>
            <a:r>
              <a:rPr lang="en-US" dirty="0"/>
              <a:t>, et </a:t>
            </a:r>
            <a:r>
              <a:rPr lang="en-US" dirty="0" err="1"/>
              <a:t>ainesisaldusgradienti</a:t>
            </a:r>
            <a:r>
              <a:rPr lang="en-US" dirty="0"/>
              <a:t> </a:t>
            </a:r>
            <a:r>
              <a:rPr lang="en-US" dirty="0" err="1"/>
              <a:t>neis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teki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väljatõrjereaktoriteks</a:t>
            </a:r>
            <a:r>
              <a:rPr lang="en-US" dirty="0"/>
              <a:t> </a:t>
            </a:r>
            <a:r>
              <a:rPr lang="en-US" dirty="0" err="1"/>
              <a:t>pidada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/>
              <a:t>Oma </a:t>
            </a:r>
            <a:r>
              <a:rPr lang="en-US" dirty="0" err="1"/>
              <a:t>tehnoloogilise</a:t>
            </a:r>
            <a:r>
              <a:rPr lang="en-US" dirty="0"/>
              <a:t> </a:t>
            </a:r>
            <a:r>
              <a:rPr lang="en-US" dirty="0" err="1"/>
              <a:t>lahenduse</a:t>
            </a:r>
            <a:r>
              <a:rPr lang="en-US" dirty="0"/>
              <a:t> ja biomassi </a:t>
            </a:r>
            <a:r>
              <a:rPr lang="en-US" dirty="0" err="1"/>
              <a:t>väljakujunemise</a:t>
            </a:r>
            <a:r>
              <a:rPr lang="en-US" dirty="0"/>
              <a:t> </a:t>
            </a:r>
            <a:r>
              <a:rPr lang="en-US" dirty="0" err="1"/>
              <a:t>seisukohalt</a:t>
            </a:r>
            <a:r>
              <a:rPr lang="en-US" dirty="0"/>
              <a:t> </a:t>
            </a:r>
            <a:r>
              <a:rPr lang="en-US" dirty="0" err="1"/>
              <a:t>liigituvad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pigem</a:t>
            </a:r>
            <a:r>
              <a:rPr lang="en-US" dirty="0"/>
              <a:t> </a:t>
            </a:r>
            <a:r>
              <a:rPr lang="en-US" dirty="0" err="1"/>
              <a:t>täissegunenud</a:t>
            </a:r>
            <a:r>
              <a:rPr lang="en-US" dirty="0"/>
              <a:t> </a:t>
            </a:r>
            <a:r>
              <a:rPr lang="en-US" dirty="0" err="1"/>
              <a:t>reaktoriteks</a:t>
            </a:r>
            <a:r>
              <a:rPr lang="en-US" dirty="0"/>
              <a:t>. 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6D1558D2-2C3C-A4F9-B027-AEA7E588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Ringkanal</a:t>
            </a:r>
            <a:endParaRPr lang="en-US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14057F28-7BFF-1032-5D43-0BAF1F0E3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579" y="811529"/>
            <a:ext cx="5158474" cy="19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B4729874-9D20-BE98-E446-6B3DF277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91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Tavapärase</a:t>
            </a:r>
            <a:r>
              <a:rPr lang="en-US" dirty="0"/>
              <a:t> </a:t>
            </a:r>
            <a:r>
              <a:rPr lang="en-US" dirty="0" err="1"/>
              <a:t>läbivoolse</a:t>
            </a:r>
            <a:r>
              <a:rPr lang="en-US" dirty="0"/>
              <a:t> </a:t>
            </a:r>
            <a:r>
              <a:rPr lang="en-US" dirty="0" err="1"/>
              <a:t>aktiivmudapuhasti</a:t>
            </a:r>
            <a:r>
              <a:rPr lang="en-US" dirty="0"/>
              <a:t> </a:t>
            </a:r>
            <a:r>
              <a:rPr lang="en-US" dirty="0" err="1"/>
              <a:t>alternatiiv</a:t>
            </a:r>
            <a:r>
              <a:rPr lang="en-US" dirty="0"/>
              <a:t> on </a:t>
            </a:r>
            <a:r>
              <a:rPr lang="en-US" dirty="0" err="1"/>
              <a:t>annuspuhasti</a:t>
            </a:r>
            <a:r>
              <a:rPr lang="et-EE" dirty="0"/>
              <a:t>,</a:t>
            </a:r>
            <a:r>
              <a:rPr lang="en-US" dirty="0" err="1"/>
              <a:t>milles</a:t>
            </a:r>
            <a:r>
              <a:rPr lang="en-US" dirty="0"/>
              <a:t> </a:t>
            </a:r>
            <a:r>
              <a:rPr lang="en-US" dirty="0" err="1"/>
              <a:t>kogu</a:t>
            </a:r>
            <a:r>
              <a:rPr lang="en-US" dirty="0"/>
              <a:t> </a:t>
            </a:r>
            <a:r>
              <a:rPr lang="en-US" dirty="0" err="1"/>
              <a:t>puhastusprotsess</a:t>
            </a:r>
            <a:r>
              <a:rPr lang="en-US" dirty="0"/>
              <a:t> </a:t>
            </a:r>
            <a:r>
              <a:rPr lang="en-US" dirty="0" err="1"/>
              <a:t>toimub</a:t>
            </a:r>
            <a:r>
              <a:rPr lang="en-US" dirty="0"/>
              <a:t> </a:t>
            </a:r>
            <a:r>
              <a:rPr lang="en-US" dirty="0" err="1"/>
              <a:t>ühes</a:t>
            </a:r>
            <a:r>
              <a:rPr lang="en-US" dirty="0"/>
              <a:t> </a:t>
            </a:r>
            <a:r>
              <a:rPr lang="en-US" dirty="0" err="1"/>
              <a:t>mahutis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võimalik</a:t>
            </a:r>
            <a:r>
              <a:rPr lang="en-US" dirty="0"/>
              <a:t> </a:t>
            </a:r>
            <a:r>
              <a:rPr lang="en-US" dirty="0" err="1"/>
              <a:t>eraldi</a:t>
            </a:r>
            <a:r>
              <a:rPr lang="en-US" dirty="0"/>
              <a:t> </a:t>
            </a:r>
            <a:r>
              <a:rPr lang="en-US" dirty="0" err="1"/>
              <a:t>puhastiosadena</a:t>
            </a:r>
            <a:r>
              <a:rPr lang="en-US" dirty="0"/>
              <a:t> </a:t>
            </a:r>
            <a:r>
              <a:rPr lang="en-US" dirty="0" err="1"/>
              <a:t>eristada</a:t>
            </a:r>
            <a:r>
              <a:rPr lang="en-US" dirty="0"/>
              <a:t> </a:t>
            </a:r>
            <a:r>
              <a:rPr lang="en-US" dirty="0" err="1"/>
              <a:t>reaktorit</a:t>
            </a:r>
            <a:r>
              <a:rPr lang="en-US" dirty="0"/>
              <a:t> ja </a:t>
            </a:r>
            <a:r>
              <a:rPr lang="en-US" dirty="0" err="1"/>
              <a:t>järelsetitit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Annuspuhastis</a:t>
            </a:r>
            <a:r>
              <a:rPr lang="en-US" dirty="0"/>
              <a:t> </a:t>
            </a:r>
            <a:r>
              <a:rPr lang="en-US" dirty="0" err="1"/>
              <a:t>toimub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aegadel</a:t>
            </a:r>
            <a:r>
              <a:rPr lang="en-US" dirty="0"/>
              <a:t> </a:t>
            </a:r>
            <a:r>
              <a:rPr lang="en-US" dirty="0" err="1"/>
              <a:t>erinev</a:t>
            </a:r>
            <a:r>
              <a:rPr lang="en-US" dirty="0"/>
              <a:t> </a:t>
            </a:r>
            <a:r>
              <a:rPr lang="en-US" dirty="0" err="1"/>
              <a:t>protsess</a:t>
            </a:r>
            <a:r>
              <a:rPr lang="en-US" dirty="0"/>
              <a:t>: </a:t>
            </a:r>
            <a:r>
              <a:rPr lang="en-US" dirty="0" err="1"/>
              <a:t>täitmisfaas</a:t>
            </a:r>
            <a:r>
              <a:rPr lang="en-US" dirty="0"/>
              <a:t>, </a:t>
            </a:r>
            <a:r>
              <a:rPr lang="en-US" dirty="0" err="1"/>
              <a:t>protsessifaas</a:t>
            </a:r>
            <a:r>
              <a:rPr lang="en-US" dirty="0"/>
              <a:t>, </a:t>
            </a:r>
            <a:r>
              <a:rPr lang="en-US" dirty="0" err="1"/>
              <a:t>settimisfaas</a:t>
            </a:r>
            <a:r>
              <a:rPr lang="en-US" dirty="0"/>
              <a:t> ja </a:t>
            </a:r>
            <a:r>
              <a:rPr lang="en-US" dirty="0" err="1"/>
              <a:t>tühjenemisfaas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Puhastusprotsessi</a:t>
            </a:r>
            <a:r>
              <a:rPr lang="en-US" dirty="0"/>
              <a:t> </a:t>
            </a:r>
            <a:r>
              <a:rPr lang="en-US" dirty="0" err="1"/>
              <a:t>alguses</a:t>
            </a:r>
            <a:r>
              <a:rPr lang="en-US" dirty="0"/>
              <a:t>, </a:t>
            </a:r>
            <a:r>
              <a:rPr lang="en-US" dirty="0" err="1"/>
              <a:t>pärast</a:t>
            </a:r>
            <a:r>
              <a:rPr lang="en-US" dirty="0"/>
              <a:t> </a:t>
            </a:r>
            <a:r>
              <a:rPr lang="en-US" dirty="0" err="1"/>
              <a:t>täitmisfaasi</a:t>
            </a:r>
            <a:r>
              <a:rPr lang="en-US" dirty="0"/>
              <a:t>, on vee </a:t>
            </a:r>
            <a:r>
              <a:rPr lang="en-US" dirty="0" err="1"/>
              <a:t>reoainesisaldus</a:t>
            </a:r>
            <a:r>
              <a:rPr lang="en-US" dirty="0"/>
              <a:t> </a:t>
            </a:r>
            <a:r>
              <a:rPr lang="en-US" dirty="0" err="1"/>
              <a:t>suur</a:t>
            </a:r>
            <a:r>
              <a:rPr lang="en-US" dirty="0"/>
              <a:t>, </a:t>
            </a:r>
            <a:r>
              <a:rPr lang="en-US" dirty="0" err="1"/>
              <a:t>väheneb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aja</a:t>
            </a:r>
            <a:r>
              <a:rPr lang="en-US" dirty="0"/>
              <a:t> </a:t>
            </a:r>
            <a:r>
              <a:rPr lang="en-US" dirty="0" err="1"/>
              <a:t>jooksul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saavutab</a:t>
            </a:r>
            <a:r>
              <a:rPr lang="en-US" dirty="0"/>
              <a:t> </a:t>
            </a:r>
            <a:r>
              <a:rPr lang="en-US" dirty="0" err="1"/>
              <a:t>väljavoolu</a:t>
            </a:r>
            <a:r>
              <a:rPr lang="en-US" dirty="0"/>
              <a:t> </a:t>
            </a:r>
            <a:r>
              <a:rPr lang="en-US" dirty="0" err="1"/>
              <a:t>piirmääradele</a:t>
            </a:r>
            <a:r>
              <a:rPr lang="en-US" dirty="0"/>
              <a:t> </a:t>
            </a:r>
            <a:r>
              <a:rPr lang="en-US" dirty="0" err="1"/>
              <a:t>vastava</a:t>
            </a:r>
            <a:r>
              <a:rPr lang="en-US" dirty="0"/>
              <a:t> </a:t>
            </a:r>
            <a:r>
              <a:rPr lang="en-US" dirty="0" err="1"/>
              <a:t>sisalduse</a:t>
            </a:r>
            <a:r>
              <a:rPr lang="en-US" dirty="0"/>
              <a:t> </a:t>
            </a:r>
            <a:r>
              <a:rPr lang="en-US" dirty="0" err="1"/>
              <a:t>enne</a:t>
            </a:r>
            <a:r>
              <a:rPr lang="en-US" dirty="0"/>
              <a:t> </a:t>
            </a:r>
            <a:r>
              <a:rPr lang="en-US" dirty="0" err="1"/>
              <a:t>settimisfaasi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Kuigi</a:t>
            </a:r>
            <a:r>
              <a:rPr lang="en-US" dirty="0"/>
              <a:t> </a:t>
            </a:r>
            <a:r>
              <a:rPr lang="en-US" dirty="0" err="1"/>
              <a:t>annuspuhasti</a:t>
            </a:r>
            <a:r>
              <a:rPr lang="en-US" dirty="0"/>
              <a:t> </a:t>
            </a:r>
            <a:r>
              <a:rPr lang="en-US" dirty="0" err="1"/>
              <a:t>mahutites</a:t>
            </a:r>
            <a:r>
              <a:rPr lang="en-US" dirty="0"/>
              <a:t> on </a:t>
            </a:r>
            <a:r>
              <a:rPr lang="en-US" dirty="0" err="1"/>
              <a:t>aktiivmudasuspensioon</a:t>
            </a:r>
            <a:r>
              <a:rPr lang="en-US" dirty="0"/>
              <a:t> </a:t>
            </a:r>
            <a:r>
              <a:rPr lang="en-US" dirty="0" err="1"/>
              <a:t>täielikult</a:t>
            </a:r>
            <a:r>
              <a:rPr lang="en-US" dirty="0"/>
              <a:t> </a:t>
            </a:r>
            <a:r>
              <a:rPr lang="en-US" dirty="0" err="1"/>
              <a:t>segunenud</a:t>
            </a:r>
            <a:r>
              <a:rPr lang="en-US" dirty="0"/>
              <a:t>, </a:t>
            </a:r>
            <a:r>
              <a:rPr lang="en-US" dirty="0" err="1"/>
              <a:t>sarnaneb</a:t>
            </a:r>
            <a:r>
              <a:rPr lang="en-US" dirty="0"/>
              <a:t> </a:t>
            </a:r>
            <a:r>
              <a:rPr lang="en-US" dirty="0" err="1"/>
              <a:t>annuspuhastus</a:t>
            </a:r>
            <a:r>
              <a:rPr lang="en-US" dirty="0"/>
              <a:t> </a:t>
            </a:r>
            <a:r>
              <a:rPr lang="en-US" dirty="0" err="1"/>
              <a:t>hoopis</a:t>
            </a:r>
            <a:r>
              <a:rPr lang="en-US" dirty="0"/>
              <a:t> </a:t>
            </a:r>
            <a:r>
              <a:rPr lang="en-US" dirty="0" err="1"/>
              <a:t>väljatõrjereaktoritehnoloogiaga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annuspuhastis</a:t>
            </a:r>
            <a:r>
              <a:rPr lang="en-US" dirty="0"/>
              <a:t> </a:t>
            </a:r>
            <a:r>
              <a:rPr lang="en-US" dirty="0" err="1"/>
              <a:t>tekib</a:t>
            </a:r>
            <a:r>
              <a:rPr lang="en-US" dirty="0"/>
              <a:t> </a:t>
            </a:r>
            <a:r>
              <a:rPr lang="en-US" dirty="0" err="1"/>
              <a:t>enamasti</a:t>
            </a:r>
            <a:r>
              <a:rPr lang="en-US" dirty="0"/>
              <a:t> </a:t>
            </a:r>
            <a:r>
              <a:rPr lang="en-US" dirty="0" err="1"/>
              <a:t>heade</a:t>
            </a:r>
            <a:r>
              <a:rPr lang="en-US" dirty="0"/>
              <a:t> </a:t>
            </a:r>
            <a:r>
              <a:rPr lang="en-US" dirty="0" err="1"/>
              <a:t>settimisomadustega</a:t>
            </a:r>
            <a:r>
              <a:rPr lang="en-US" dirty="0"/>
              <a:t> </a:t>
            </a:r>
            <a:r>
              <a:rPr lang="en-US" dirty="0" err="1"/>
              <a:t>aktiivmuda</a:t>
            </a:r>
            <a:r>
              <a:rPr lang="en-US" dirty="0"/>
              <a:t>. 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F7D9B9D4-FDE8-8742-42BE-BE54E8A0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Annuspuhasti (SBR)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7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1C1A4A88-F9BD-BEE3-3492-8543A86C4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580" y="1147217"/>
            <a:ext cx="5654206" cy="5029746"/>
          </a:xfrm>
          <a:prstGeom prst="rect">
            <a:avLst/>
          </a:prstGeom>
        </p:spPr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id="{B1ABF621-52E5-D233-88F0-C421D5AB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Annuspuhasti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1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E6AF146C-F996-41EB-FF09-DDCFDE136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7559"/>
            <a:ext cx="10515600" cy="2839403"/>
          </a:xfrm>
        </p:spPr>
        <p:txBody>
          <a:bodyPr/>
          <a:lstStyle/>
          <a:p>
            <a:r>
              <a:rPr lang="en-US" dirty="0" err="1"/>
              <a:t>Aktiivmudapuhasti</a:t>
            </a:r>
            <a:r>
              <a:rPr lang="en-US" dirty="0"/>
              <a:t> </a:t>
            </a:r>
            <a:r>
              <a:rPr lang="en-US" dirty="0" err="1"/>
              <a:t>tehnilise</a:t>
            </a:r>
            <a:r>
              <a:rPr lang="en-US" dirty="0"/>
              <a:t> </a:t>
            </a:r>
            <a:r>
              <a:rPr lang="en-US" dirty="0" err="1"/>
              <a:t>lahendusena</a:t>
            </a:r>
            <a:r>
              <a:rPr lang="en-US" dirty="0"/>
              <a:t> </a:t>
            </a:r>
            <a:r>
              <a:rPr lang="en-US" dirty="0" err="1"/>
              <a:t>käsitletakse</a:t>
            </a:r>
            <a:r>
              <a:rPr lang="en-US" dirty="0"/>
              <a:t> ka </a:t>
            </a:r>
            <a:r>
              <a:rPr lang="en-US" dirty="0" err="1"/>
              <a:t>membraanbioreaktorit</a:t>
            </a:r>
            <a:r>
              <a:rPr lang="en-US" dirty="0"/>
              <a:t> (MBR), </a:t>
            </a:r>
            <a:r>
              <a:rPr lang="en-US" dirty="0" err="1"/>
              <a:t>milles</a:t>
            </a:r>
            <a:r>
              <a:rPr lang="en-US" dirty="0"/>
              <a:t> järelsetiti on </a:t>
            </a:r>
            <a:r>
              <a:rPr lang="en-US" dirty="0" err="1"/>
              <a:t>asendatud</a:t>
            </a:r>
            <a:r>
              <a:rPr lang="en-US" dirty="0"/>
              <a:t> </a:t>
            </a:r>
            <a:r>
              <a:rPr lang="en-US" dirty="0" err="1"/>
              <a:t>filtratsiooniseadmega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Enamasti</a:t>
            </a:r>
            <a:r>
              <a:rPr lang="en-US" dirty="0"/>
              <a:t> </a:t>
            </a:r>
            <a:r>
              <a:rPr lang="en-US" dirty="0" err="1"/>
              <a:t>paigaldatakse</a:t>
            </a:r>
            <a:r>
              <a:rPr lang="en-US" dirty="0"/>
              <a:t> </a:t>
            </a:r>
            <a:r>
              <a:rPr lang="en-US" dirty="0" err="1"/>
              <a:t>filtratsioonielement</a:t>
            </a:r>
            <a:r>
              <a:rPr lang="en-US" dirty="0"/>
              <a:t> kas </a:t>
            </a:r>
            <a:r>
              <a:rPr lang="en-US" dirty="0" err="1"/>
              <a:t>reaktorisse</a:t>
            </a:r>
            <a:r>
              <a:rPr lang="en-US" dirty="0"/>
              <a:t> </a:t>
            </a:r>
            <a:r>
              <a:rPr lang="en-US" dirty="0" err="1"/>
              <a:t>aktiivmudasuspensiooni</a:t>
            </a:r>
            <a:r>
              <a:rPr lang="en-US" dirty="0"/>
              <a:t> </a:t>
            </a:r>
            <a:r>
              <a:rPr lang="en-US" dirty="0" err="1"/>
              <a:t>sisse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eraldi</a:t>
            </a:r>
            <a:r>
              <a:rPr lang="en-US" dirty="0"/>
              <a:t> </a:t>
            </a:r>
            <a:r>
              <a:rPr lang="en-US" dirty="0" err="1"/>
              <a:t>filtratsioonimahutisse</a:t>
            </a:r>
            <a:endParaRPr lang="en-US" dirty="0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7086E90D-8724-89DD-30AE-28C074C8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Membraanbioreaktor</a:t>
            </a:r>
            <a:endParaRPr lang="en-US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DE2B5D90-4E95-DC82-A3AE-B6724BE18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31" y="1333205"/>
            <a:ext cx="5449338" cy="20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A04628CF-A5AD-C3A7-5FF0-2CEFEEE5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Aktiivmuda</a:t>
            </a:r>
            <a:r>
              <a:rPr lang="en-US" dirty="0"/>
              <a:t> </a:t>
            </a:r>
            <a:r>
              <a:rPr lang="en-US" dirty="0" err="1"/>
              <a:t>puuduseks</a:t>
            </a:r>
            <a:r>
              <a:rPr lang="en-US" dirty="0"/>
              <a:t>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sageli</a:t>
            </a:r>
            <a:r>
              <a:rPr lang="en-US" dirty="0"/>
              <a:t> </a:t>
            </a:r>
            <a:r>
              <a:rPr lang="en-US" dirty="0" err="1"/>
              <a:t>pidada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, et </a:t>
            </a:r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n-US" dirty="0" err="1"/>
              <a:t>lahutamiseks</a:t>
            </a:r>
            <a:r>
              <a:rPr lang="en-US" dirty="0"/>
              <a:t> </a:t>
            </a:r>
            <a:r>
              <a:rPr lang="en-US" dirty="0" err="1"/>
              <a:t>veefaasist</a:t>
            </a:r>
            <a:r>
              <a:rPr lang="en-US" dirty="0"/>
              <a:t> (</a:t>
            </a:r>
            <a:r>
              <a:rPr lang="en-US" dirty="0" err="1"/>
              <a:t>liigmuda</a:t>
            </a:r>
            <a:r>
              <a:rPr lang="en-US" dirty="0"/>
              <a:t> </a:t>
            </a:r>
            <a:r>
              <a:rPr lang="en-US" dirty="0" err="1"/>
              <a:t>kõrvaldamiseks</a:t>
            </a:r>
            <a:r>
              <a:rPr lang="en-US" dirty="0"/>
              <a:t>) on </a:t>
            </a:r>
            <a:r>
              <a:rPr lang="en-US" dirty="0" err="1"/>
              <a:t>vaja</a:t>
            </a:r>
            <a:r>
              <a:rPr lang="en-US" dirty="0"/>
              <a:t> </a:t>
            </a:r>
            <a:r>
              <a:rPr lang="en-US" dirty="0" err="1"/>
              <a:t>suure</a:t>
            </a:r>
            <a:r>
              <a:rPr lang="en-US" dirty="0"/>
              <a:t> </a:t>
            </a:r>
            <a:r>
              <a:rPr lang="en-US" dirty="0" err="1"/>
              <a:t>pindalaga</a:t>
            </a:r>
            <a:r>
              <a:rPr lang="en-US" dirty="0"/>
              <a:t> </a:t>
            </a:r>
            <a:r>
              <a:rPr lang="en-US" dirty="0" err="1"/>
              <a:t>setiteid</a:t>
            </a:r>
            <a:r>
              <a:rPr lang="en-US" dirty="0"/>
              <a:t> </a:t>
            </a:r>
            <a:endParaRPr lang="et-EE" dirty="0"/>
          </a:p>
          <a:p>
            <a:r>
              <a:rPr lang="en-US" dirty="0" err="1"/>
              <a:t>Aeroobne</a:t>
            </a:r>
            <a:r>
              <a:rPr lang="en-US" dirty="0"/>
              <a:t> </a:t>
            </a:r>
            <a:r>
              <a:rPr lang="en-US" dirty="0" err="1"/>
              <a:t>graanulmuda</a:t>
            </a:r>
            <a:r>
              <a:rPr lang="en-US" dirty="0"/>
              <a:t> on </a:t>
            </a:r>
            <a:r>
              <a:rPr lang="en-US" dirty="0" err="1"/>
              <a:t>aktiivmuda</a:t>
            </a:r>
            <a:r>
              <a:rPr lang="en-US" dirty="0"/>
              <a:t> </a:t>
            </a:r>
            <a:r>
              <a:rPr lang="en-US" dirty="0" err="1"/>
              <a:t>eritüüp</a:t>
            </a:r>
            <a:r>
              <a:rPr lang="en-US" dirty="0"/>
              <a:t>, </a:t>
            </a:r>
            <a:r>
              <a:rPr lang="en-US" dirty="0" err="1"/>
              <a:t>milles</a:t>
            </a:r>
            <a:r>
              <a:rPr lang="en-US" dirty="0"/>
              <a:t> </a:t>
            </a:r>
            <a:r>
              <a:rPr lang="en-US" dirty="0" err="1"/>
              <a:t>mikroorganismid</a:t>
            </a:r>
            <a:r>
              <a:rPr lang="en-US" dirty="0"/>
              <a:t> on </a:t>
            </a:r>
            <a:r>
              <a:rPr lang="en-US" dirty="0" err="1"/>
              <a:t>immobiliseerunud</a:t>
            </a:r>
            <a:r>
              <a:rPr lang="en-US" dirty="0"/>
              <a:t> </a:t>
            </a:r>
            <a:r>
              <a:rPr lang="en-US" dirty="0" err="1"/>
              <a:t>tugevatesse</a:t>
            </a:r>
            <a:r>
              <a:rPr lang="en-US" dirty="0"/>
              <a:t> </a:t>
            </a:r>
            <a:r>
              <a:rPr lang="en-US" dirty="0" err="1"/>
              <a:t>kompaktsetesse</a:t>
            </a:r>
            <a:r>
              <a:rPr lang="en-US" dirty="0"/>
              <a:t> </a:t>
            </a:r>
            <a:r>
              <a:rPr lang="en-US" dirty="0" err="1"/>
              <a:t>sfäärilistesse</a:t>
            </a:r>
            <a:r>
              <a:rPr lang="en-US" dirty="0"/>
              <a:t> </a:t>
            </a:r>
            <a:r>
              <a:rPr lang="en-US" dirty="0" err="1"/>
              <a:t>struktuuridesse</a:t>
            </a:r>
            <a:r>
              <a:rPr lang="et-EE" dirty="0"/>
              <a:t> (seetõttu olemas ka biokile omadused)</a:t>
            </a:r>
            <a:r>
              <a:rPr lang="en-US" dirty="0"/>
              <a:t>. </a:t>
            </a:r>
            <a:endParaRPr lang="et-EE" dirty="0"/>
          </a:p>
          <a:p>
            <a:pPr lvl="1"/>
            <a:r>
              <a:rPr lang="en-US" dirty="0" err="1"/>
              <a:t>Sellised</a:t>
            </a:r>
            <a:r>
              <a:rPr lang="en-US" dirty="0"/>
              <a:t> </a:t>
            </a:r>
            <a:r>
              <a:rPr lang="en-US" dirty="0" err="1"/>
              <a:t>graanulid</a:t>
            </a:r>
            <a:r>
              <a:rPr lang="en-US" dirty="0"/>
              <a:t> </a:t>
            </a:r>
            <a:r>
              <a:rPr lang="en-US" dirty="0" err="1"/>
              <a:t>setivad</a:t>
            </a:r>
            <a:r>
              <a:rPr lang="en-US" dirty="0"/>
              <a:t> </a:t>
            </a:r>
            <a:r>
              <a:rPr lang="en-US" dirty="0" err="1"/>
              <a:t>väga</a:t>
            </a:r>
            <a:r>
              <a:rPr lang="en-US" dirty="0"/>
              <a:t> </a:t>
            </a:r>
            <a:r>
              <a:rPr lang="en-US" dirty="0" err="1"/>
              <a:t>hästi</a:t>
            </a:r>
            <a:r>
              <a:rPr lang="en-US" dirty="0"/>
              <a:t>, on </a:t>
            </a:r>
            <a:r>
              <a:rPr lang="en-US" dirty="0" err="1"/>
              <a:t>vastupidavad</a:t>
            </a:r>
            <a:r>
              <a:rPr lang="en-US" dirty="0"/>
              <a:t> </a:t>
            </a:r>
            <a:r>
              <a:rPr lang="en-US" dirty="0" err="1"/>
              <a:t>ebasoodsatele</a:t>
            </a:r>
            <a:r>
              <a:rPr lang="en-US" dirty="0"/>
              <a:t> </a:t>
            </a:r>
            <a:r>
              <a:rPr lang="en-US" dirty="0" err="1"/>
              <a:t>keskkonnatingimustele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tänu</a:t>
            </a:r>
            <a:r>
              <a:rPr lang="en-US" dirty="0"/>
              <a:t> </a:t>
            </a:r>
            <a:r>
              <a:rPr lang="en-US" dirty="0" err="1"/>
              <a:t>mitmekesisele</a:t>
            </a:r>
            <a:r>
              <a:rPr lang="en-US" dirty="0"/>
              <a:t> </a:t>
            </a:r>
            <a:r>
              <a:rPr lang="en-US" dirty="0" err="1"/>
              <a:t>mikrokeskkonnale</a:t>
            </a:r>
            <a:r>
              <a:rPr lang="en-US" dirty="0"/>
              <a:t> on </a:t>
            </a:r>
            <a:r>
              <a:rPr lang="en-US" dirty="0" err="1"/>
              <a:t>neis</a:t>
            </a:r>
            <a:r>
              <a:rPr lang="en-US" dirty="0"/>
              <a:t> </a:t>
            </a:r>
            <a:r>
              <a:rPr lang="en-US" dirty="0" err="1"/>
              <a:t>võimalik</a:t>
            </a:r>
            <a:r>
              <a:rPr lang="en-US" dirty="0"/>
              <a:t> </a:t>
            </a:r>
            <a:r>
              <a:rPr lang="en-US" dirty="0" err="1"/>
              <a:t>samaaegselt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kiiresti</a:t>
            </a:r>
            <a:r>
              <a:rPr lang="en-US" dirty="0"/>
              <a:t> ja </a:t>
            </a:r>
            <a:r>
              <a:rPr lang="en-US" dirty="0" err="1"/>
              <a:t>tõhusalt</a:t>
            </a:r>
            <a:r>
              <a:rPr lang="en-US" dirty="0"/>
              <a:t> </a:t>
            </a:r>
            <a:r>
              <a:rPr lang="en-US" dirty="0" err="1"/>
              <a:t>kõrvaldada</a:t>
            </a:r>
            <a:r>
              <a:rPr lang="en-US" dirty="0"/>
              <a:t> </a:t>
            </a:r>
            <a:r>
              <a:rPr lang="en-US" dirty="0" err="1"/>
              <a:t>toitaineid</a:t>
            </a:r>
            <a:r>
              <a:rPr lang="en-US" dirty="0"/>
              <a:t> </a:t>
            </a:r>
            <a:endParaRPr lang="et-EE" dirty="0"/>
          </a:p>
          <a:p>
            <a:r>
              <a:rPr lang="et-EE" dirty="0"/>
              <a:t>Keeruline kasvatada </a:t>
            </a:r>
            <a:r>
              <a:rPr lang="et-EE" dirty="0">
                <a:sym typeface="Wingdings" panose="05000000000000000000" pitchFamily="2" charset="2"/>
              </a:rPr>
              <a:t></a:t>
            </a:r>
            <a:endParaRPr lang="et-EE" dirty="0"/>
          </a:p>
          <a:p>
            <a:endParaRPr lang="en-US" dirty="0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1A4985BB-C96F-85A3-2BE8-8C5F6F27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Aeroobne graanulmuda</a:t>
            </a:r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655D66A-D187-F8E6-CC49-3BFFA9DFD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90" y="9323"/>
            <a:ext cx="2247900" cy="168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55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A767F682-0E74-C9A7-324D-EFB96F3A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Kuidas eri tüüpi reaktorid mõjutavad mikroobide kooslusi?</a:t>
            </a:r>
            <a:endParaRPr lang="en-US" dirty="0"/>
          </a:p>
        </p:txBody>
      </p:sp>
      <p:pic>
        <p:nvPicPr>
          <p:cNvPr id="4" name="Picture 769069" descr="Diagram&#10;&#10;Description automatically generated">
            <a:extLst>
              <a:ext uri="{FF2B5EF4-FFF2-40B4-BE49-F238E27FC236}">
                <a16:creationId xmlns:a16="http://schemas.microsoft.com/office/drawing/2014/main" id="{8A27D597-9B91-1869-537A-EA11B9E82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12" y="2284690"/>
            <a:ext cx="4749196" cy="3042168"/>
          </a:xfrm>
          <a:prstGeom prst="rect">
            <a:avLst/>
          </a:prstGeom>
          <a:noFill/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501A96BB-DA36-B1AF-4682-A4E05B837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1968232"/>
            <a:ext cx="2850128" cy="1226403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56059648-85F1-996F-235D-D8FB0F429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67" y="1387131"/>
            <a:ext cx="4243513" cy="1396637"/>
          </a:xfrm>
          <a:prstGeom prst="rect">
            <a:avLst/>
          </a:prstGeom>
        </p:spPr>
      </p:pic>
      <p:pic>
        <p:nvPicPr>
          <p:cNvPr id="7" name="Sisu kohatäide 3">
            <a:extLst>
              <a:ext uri="{FF2B5EF4-FFF2-40B4-BE49-F238E27FC236}">
                <a16:creationId xmlns:a16="http://schemas.microsoft.com/office/drawing/2014/main" id="{C8F12687-0A3B-3A69-D3CA-63E422DC3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265" y="2712694"/>
            <a:ext cx="1871851" cy="1665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474D2-38B3-808E-9593-F553C2183877}"/>
              </a:ext>
            </a:extLst>
          </p:cNvPr>
          <p:cNvSpPr txBox="1"/>
          <p:nvPr/>
        </p:nvSpPr>
        <p:spPr>
          <a:xfrm>
            <a:off x="336884" y="3472179"/>
            <a:ext cx="2298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Täielikult segunenud reaktoris on substraadisisaldus väike kogu protsessi kestel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E6C36-17BA-3B4A-E5B9-63A37CD9F994}"/>
              </a:ext>
            </a:extLst>
          </p:cNvPr>
          <p:cNvSpPr txBox="1"/>
          <p:nvPr/>
        </p:nvSpPr>
        <p:spPr>
          <a:xfrm>
            <a:off x="9055768" y="4503049"/>
            <a:ext cx="229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Väljatõrjereaktoris ja SBR-</a:t>
            </a:r>
            <a:r>
              <a:rPr lang="et-EE" dirty="0" err="1"/>
              <a:t>is</a:t>
            </a:r>
            <a:r>
              <a:rPr lang="et-EE" dirty="0"/>
              <a:t>  on substraadisisaldus protsessi alguses suur</a:t>
            </a:r>
            <a:endParaRPr lang="en-US" dirty="0"/>
          </a:p>
        </p:txBody>
      </p:sp>
      <p:cxnSp>
        <p:nvCxnSpPr>
          <p:cNvPr id="11" name="Sirge noolkonnektor 10">
            <a:extLst>
              <a:ext uri="{FF2B5EF4-FFF2-40B4-BE49-F238E27FC236}">
                <a16:creationId xmlns:a16="http://schemas.microsoft.com/office/drawing/2014/main" id="{A65F2CF4-0645-7FC1-0777-7E45CD9A0BDF}"/>
              </a:ext>
            </a:extLst>
          </p:cNvPr>
          <p:cNvCxnSpPr/>
          <p:nvPr/>
        </p:nvCxnSpPr>
        <p:spPr>
          <a:xfrm flipH="1" flipV="1">
            <a:off x="7880684" y="2980627"/>
            <a:ext cx="1276004" cy="148308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irge noolkonnektor 14">
            <a:extLst>
              <a:ext uri="{FF2B5EF4-FFF2-40B4-BE49-F238E27FC236}">
                <a16:creationId xmlns:a16="http://schemas.microsoft.com/office/drawing/2014/main" id="{FFCE15BC-3497-4679-64F4-35233B36D058}"/>
              </a:ext>
            </a:extLst>
          </p:cNvPr>
          <p:cNvCxnSpPr/>
          <p:nvPr/>
        </p:nvCxnSpPr>
        <p:spPr>
          <a:xfrm>
            <a:off x="2634916" y="3429000"/>
            <a:ext cx="2565734" cy="29317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82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E618B8CB-DEBD-B9BA-BE3A-0918F8DE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Substraadi ja biomassi muutuse dünaamika</a:t>
            </a:r>
            <a:endParaRPr lang="en-US" dirty="0"/>
          </a:p>
        </p:txBody>
      </p:sp>
      <p:pic>
        <p:nvPicPr>
          <p:cNvPr id="4" name="Picture 769067" descr="Diagram&#10;&#10;Description automatically generated">
            <a:extLst>
              <a:ext uri="{FF2B5EF4-FFF2-40B4-BE49-F238E27FC236}">
                <a16:creationId xmlns:a16="http://schemas.microsoft.com/office/drawing/2014/main" id="{AF55B8AE-718D-AF7E-B2B7-A0DD10DD6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35" y="1755776"/>
            <a:ext cx="5678675" cy="390005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C0387-C522-51BB-2AB7-09FF83A616E5}"/>
              </a:ext>
            </a:extLst>
          </p:cNvPr>
          <p:cNvSpPr txBox="1"/>
          <p:nvPr/>
        </p:nvSpPr>
        <p:spPr>
          <a:xfrm>
            <a:off x="8846820" y="2948940"/>
            <a:ext cx="275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SBR-</a:t>
            </a:r>
            <a:r>
              <a:rPr lang="et-EE" dirty="0" err="1"/>
              <a:t>is</a:t>
            </a:r>
            <a:r>
              <a:rPr lang="et-EE" dirty="0"/>
              <a:t> näevad substraadi muutus ja biomassi juurdekasv välja sellised</a:t>
            </a:r>
            <a:endParaRPr lang="en-US" dirty="0"/>
          </a:p>
        </p:txBody>
      </p:sp>
      <p:cxnSp>
        <p:nvCxnSpPr>
          <p:cNvPr id="7" name="Sirge noolkonnektor 6">
            <a:extLst>
              <a:ext uri="{FF2B5EF4-FFF2-40B4-BE49-F238E27FC236}">
                <a16:creationId xmlns:a16="http://schemas.microsoft.com/office/drawing/2014/main" id="{77B5E322-0DAD-FFCD-283C-3B0704BA671B}"/>
              </a:ext>
            </a:extLst>
          </p:cNvPr>
          <p:cNvCxnSpPr>
            <a:stCxn id="5" idx="1"/>
          </p:cNvCxnSpPr>
          <p:nvPr/>
        </p:nvCxnSpPr>
        <p:spPr>
          <a:xfrm flipH="1">
            <a:off x="7840980" y="3410605"/>
            <a:ext cx="1005840" cy="18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2740AF-A50A-E191-6646-4680EE12BAD8}"/>
              </a:ext>
            </a:extLst>
          </p:cNvPr>
          <p:cNvSpPr txBox="1"/>
          <p:nvPr/>
        </p:nvSpPr>
        <p:spPr>
          <a:xfrm>
            <a:off x="240030" y="5730326"/>
            <a:ext cx="3874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Väljatõrjereaktoris on pilt sama, mis SBR-</a:t>
            </a:r>
            <a:r>
              <a:rPr lang="et-EE" dirty="0" err="1"/>
              <a:t>is</a:t>
            </a:r>
            <a:r>
              <a:rPr lang="et-EE" dirty="0"/>
              <a:t>, kuid ajatelje asemel on X-teljeks reaktori pikkus algusest lõpuni</a:t>
            </a:r>
            <a:endParaRPr lang="en-US" dirty="0"/>
          </a:p>
        </p:txBody>
      </p:sp>
      <p:cxnSp>
        <p:nvCxnSpPr>
          <p:cNvPr id="10" name="Sirge noolkonnektor 9">
            <a:extLst>
              <a:ext uri="{FF2B5EF4-FFF2-40B4-BE49-F238E27FC236}">
                <a16:creationId xmlns:a16="http://schemas.microsoft.com/office/drawing/2014/main" id="{047F9935-56A8-DEDD-4514-30686430A3AC}"/>
              </a:ext>
            </a:extLst>
          </p:cNvPr>
          <p:cNvCxnSpPr>
            <a:stCxn id="8" idx="3"/>
          </p:cNvCxnSpPr>
          <p:nvPr/>
        </p:nvCxnSpPr>
        <p:spPr>
          <a:xfrm flipV="1">
            <a:off x="4114800" y="5566410"/>
            <a:ext cx="571500" cy="62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irgkonnektor 11">
            <a:extLst>
              <a:ext uri="{FF2B5EF4-FFF2-40B4-BE49-F238E27FC236}">
                <a16:creationId xmlns:a16="http://schemas.microsoft.com/office/drawing/2014/main" id="{402C3ADB-6AF4-98AA-1D6C-D2F2B7CEDCE2}"/>
              </a:ext>
            </a:extLst>
          </p:cNvPr>
          <p:cNvCxnSpPr>
            <a:cxnSpLocks/>
          </p:cNvCxnSpPr>
          <p:nvPr/>
        </p:nvCxnSpPr>
        <p:spPr>
          <a:xfrm>
            <a:off x="2651760" y="4514850"/>
            <a:ext cx="4834890" cy="286077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B06433-7DBD-F299-8D9F-CD244D005F49}"/>
              </a:ext>
            </a:extLst>
          </p:cNvPr>
          <p:cNvSpPr txBox="1"/>
          <p:nvPr/>
        </p:nvSpPr>
        <p:spPr>
          <a:xfrm>
            <a:off x="8343900" y="514350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Täielikult segunenud reaktoris muutuvad  substraadi ja biomassi sisaldus vähe</a:t>
            </a:r>
            <a:endParaRPr lang="en-US" dirty="0"/>
          </a:p>
        </p:txBody>
      </p:sp>
      <p:cxnSp>
        <p:nvCxnSpPr>
          <p:cNvPr id="15" name="Sirgkonnektor 14">
            <a:extLst>
              <a:ext uri="{FF2B5EF4-FFF2-40B4-BE49-F238E27FC236}">
                <a16:creationId xmlns:a16="http://schemas.microsoft.com/office/drawing/2014/main" id="{08751CB9-46CC-0C9E-148F-9F217EC1CB44}"/>
              </a:ext>
            </a:extLst>
          </p:cNvPr>
          <p:cNvCxnSpPr>
            <a:cxnSpLocks/>
          </p:cNvCxnSpPr>
          <p:nvPr/>
        </p:nvCxnSpPr>
        <p:spPr>
          <a:xfrm flipV="1">
            <a:off x="2651760" y="4514850"/>
            <a:ext cx="4834890" cy="152400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irge noolkonnektor 19">
            <a:extLst>
              <a:ext uri="{FF2B5EF4-FFF2-40B4-BE49-F238E27FC236}">
                <a16:creationId xmlns:a16="http://schemas.microsoft.com/office/drawing/2014/main" id="{BEFC7EA5-055A-CAE0-AE8C-9E406D5FAEC8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7635240" y="4800927"/>
            <a:ext cx="708660" cy="80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4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BEB5A520-DC9A-52EF-C814-3249E915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Tänan!</a:t>
            </a:r>
            <a:endParaRPr lang="en-US" dirty="0"/>
          </a:p>
        </p:txBody>
      </p:sp>
      <p:pic>
        <p:nvPicPr>
          <p:cNvPr id="5" name="Picture 2" descr="Shit Negro - Pulp Fiction meme">
            <a:extLst>
              <a:ext uri="{FF2B5EF4-FFF2-40B4-BE49-F238E27FC236}">
                <a16:creationId xmlns:a16="http://schemas.microsoft.com/office/drawing/2014/main" id="{1B7C8EF4-2790-B15A-F976-0D6E2C5D36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4" y="1549475"/>
            <a:ext cx="6310723" cy="49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2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30DA6370-51F3-04BC-79D4-B03D8870B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b="1" dirty="0"/>
              <a:t>Aktiivmuda</a:t>
            </a:r>
            <a:r>
              <a:rPr lang="et-EE" dirty="0"/>
              <a:t> – orgaanilisest peenheljumist ja kolloididest ning mikroobide kogumeist koosnev </a:t>
            </a:r>
            <a:r>
              <a:rPr lang="et-EE" dirty="0" err="1"/>
              <a:t>helbeline</a:t>
            </a:r>
            <a:r>
              <a:rPr lang="et-EE" dirty="0"/>
              <a:t> mass, mis tekib reovee õhustamisel aktiivmudapuhasti õhutuskambris.</a:t>
            </a:r>
            <a:r>
              <a:rPr lang="en-AU" dirty="0"/>
              <a:t> </a:t>
            </a:r>
            <a:endParaRPr lang="et-E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b="1" dirty="0"/>
              <a:t>Aktiivmudapuhasti</a:t>
            </a:r>
            <a:r>
              <a:rPr lang="et-EE" dirty="0"/>
              <a:t> – </a:t>
            </a:r>
            <a:r>
              <a:rPr lang="et-EE" dirty="0" err="1"/>
              <a:t>biopuhasti</a:t>
            </a:r>
            <a:r>
              <a:rPr lang="et-EE" dirty="0"/>
              <a:t>, milles kõrvaldatakse reoveest orgaaniline aine aktiivmuda abil. </a:t>
            </a:r>
          </a:p>
          <a:p>
            <a:pPr lvl="1">
              <a:defRPr/>
            </a:pPr>
            <a:r>
              <a:rPr lang="et-EE" dirty="0"/>
              <a:t>Aktiivmudapuhasti põhiosa on õhutuskamber, kus reovett õhustatakse ja segatakse, et luua soodsad elutingimused orgaanilist ainet lagundavaile mikroobidele. </a:t>
            </a:r>
          </a:p>
          <a:p>
            <a:pPr lvl="1">
              <a:defRPr/>
            </a:pPr>
            <a:r>
              <a:rPr lang="et-EE" dirty="0"/>
              <a:t>Aktiivmuda eraldatakse veest </a:t>
            </a:r>
            <a:r>
              <a:rPr lang="et-EE" dirty="0" err="1"/>
              <a:t>järelsetitis</a:t>
            </a:r>
            <a:r>
              <a:rPr lang="et-EE" dirty="0"/>
              <a:t>. </a:t>
            </a:r>
          </a:p>
          <a:p>
            <a:pPr lvl="1">
              <a:defRPr/>
            </a:pPr>
            <a:r>
              <a:rPr lang="et-EE" dirty="0"/>
              <a:t>Enamik aktiivmuda juhitakse tagasi õhutuskambrisse</a:t>
            </a:r>
          </a:p>
          <a:p>
            <a:endParaRPr lang="en-US" dirty="0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C7A27DD9-5605-E94F-D2D2-2B601238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aktiivmuda?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7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FD311FFF-39C6-04FD-DABF-4EACFDA7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Põhimõtteskeem</a:t>
            </a:r>
            <a:endParaRPr lang="en-US" dirty="0"/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1AC20D20-3FC3-67D2-9493-525778088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8" y="1981821"/>
            <a:ext cx="8650974" cy="399322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92396-0F20-A5E9-1B20-A0CDFF6BCA4E}"/>
              </a:ext>
            </a:extLst>
          </p:cNvPr>
          <p:cNvSpPr txBox="1"/>
          <p:nvPr/>
        </p:nvSpPr>
        <p:spPr>
          <a:xfrm>
            <a:off x="8809522" y="3111366"/>
            <a:ext cx="3271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– puhastisse jõudev vooluhulk, </a:t>
            </a:r>
          </a:p>
          <a:p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t-EE" sz="1800" baseline="-250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tagastusmuda vooluhulk, </a:t>
            </a:r>
          </a:p>
          <a:p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t-EE" sz="1800" baseline="-250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liigmuda vooluhulk, </a:t>
            </a:r>
          </a:p>
          <a:p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t-EE" sz="1800" baseline="-250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 </a:t>
            </a:r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sissevooluvee reoainesisaldus, </a:t>
            </a:r>
          </a:p>
          <a:p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t-EE" sz="1800" baseline="-250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et-E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väljavooluvee reoainesisaldus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5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2A28DF68-3AAD-5ADE-A318-1171C9194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780"/>
            <a:ext cx="10515600" cy="5651183"/>
          </a:xfrm>
        </p:spPr>
        <p:txBody>
          <a:bodyPr>
            <a:normAutofit/>
          </a:bodyPr>
          <a:lstStyle/>
          <a:p>
            <a:r>
              <a:rPr lang="en-US" dirty="0" err="1"/>
              <a:t>Sisuliselt</a:t>
            </a:r>
            <a:r>
              <a:rPr lang="en-US" dirty="0"/>
              <a:t> </a:t>
            </a:r>
            <a:r>
              <a:rPr lang="en-US" dirty="0" err="1"/>
              <a:t>toimivad</a:t>
            </a:r>
            <a:r>
              <a:rPr lang="en-US" dirty="0"/>
              <a:t> </a:t>
            </a:r>
            <a:r>
              <a:rPr lang="en-US" dirty="0" err="1"/>
              <a:t>kõik</a:t>
            </a:r>
            <a:r>
              <a:rPr lang="en-US" dirty="0"/>
              <a:t> </a:t>
            </a:r>
            <a:r>
              <a:rPr lang="en-US" dirty="0" err="1"/>
              <a:t>aeroobsed</a:t>
            </a:r>
            <a:r>
              <a:rPr lang="en-US" dirty="0"/>
              <a:t> </a:t>
            </a:r>
            <a:r>
              <a:rPr lang="en-US" dirty="0" err="1"/>
              <a:t>reoveepuhastid</a:t>
            </a:r>
            <a:r>
              <a:rPr lang="en-US" dirty="0"/>
              <a:t> (biokile-, </a:t>
            </a:r>
            <a:r>
              <a:rPr lang="en-US" dirty="0" err="1"/>
              <a:t>aktiivmuda</a:t>
            </a:r>
            <a:r>
              <a:rPr lang="en-US" dirty="0"/>
              <a:t>-, </a:t>
            </a:r>
            <a:r>
              <a:rPr lang="en-US" dirty="0" err="1"/>
              <a:t>aeroobne</a:t>
            </a:r>
            <a:r>
              <a:rPr lang="en-US" dirty="0"/>
              <a:t> </a:t>
            </a:r>
            <a:r>
              <a:rPr lang="en-US" dirty="0" err="1"/>
              <a:t>graanulmudapuhasti</a:t>
            </a:r>
            <a:r>
              <a:rPr lang="en-US" dirty="0"/>
              <a:t>) </a:t>
            </a:r>
            <a:r>
              <a:rPr lang="en-US" dirty="0" err="1"/>
              <a:t>samade</a:t>
            </a:r>
            <a:r>
              <a:rPr lang="en-US" dirty="0"/>
              <a:t> </a:t>
            </a:r>
            <a:r>
              <a:rPr lang="en-US" dirty="0" err="1"/>
              <a:t>üldpõhimõtete</a:t>
            </a:r>
            <a:r>
              <a:rPr lang="en-US" dirty="0"/>
              <a:t> </a:t>
            </a:r>
            <a:r>
              <a:rPr lang="en-US" dirty="0" err="1"/>
              <a:t>kohaselt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Põhiline</a:t>
            </a:r>
            <a:r>
              <a:rPr lang="en-US" dirty="0"/>
              <a:t> </a:t>
            </a:r>
            <a:r>
              <a:rPr lang="en-US" dirty="0" err="1"/>
              <a:t>erinevus</a:t>
            </a:r>
            <a:r>
              <a:rPr lang="en-US" dirty="0"/>
              <a:t> </a:t>
            </a:r>
            <a:r>
              <a:rPr lang="en-US" dirty="0" err="1"/>
              <a:t>seisneb</a:t>
            </a:r>
            <a:r>
              <a:rPr lang="en-US" dirty="0"/>
              <a:t> </a:t>
            </a:r>
            <a:r>
              <a:rPr lang="en-US" dirty="0" err="1"/>
              <a:t>tingimustes</a:t>
            </a:r>
            <a:r>
              <a:rPr lang="en-US" dirty="0"/>
              <a:t>, </a:t>
            </a:r>
            <a:r>
              <a:rPr lang="en-US" dirty="0" err="1"/>
              <a:t>milles</a:t>
            </a:r>
            <a:r>
              <a:rPr lang="en-US" dirty="0"/>
              <a:t> </a:t>
            </a:r>
            <a:r>
              <a:rPr lang="en-US" dirty="0" err="1"/>
              <a:t>aeroobsete</a:t>
            </a:r>
            <a:r>
              <a:rPr lang="en-US" dirty="0"/>
              <a:t> </a:t>
            </a:r>
            <a:r>
              <a:rPr lang="en-US" dirty="0" err="1"/>
              <a:t>mikroorganismide</a:t>
            </a:r>
            <a:r>
              <a:rPr lang="en-US" dirty="0"/>
              <a:t> </a:t>
            </a:r>
            <a:r>
              <a:rPr lang="en-US" dirty="0" err="1"/>
              <a:t>kooslus</a:t>
            </a:r>
            <a:r>
              <a:rPr lang="en-US" dirty="0"/>
              <a:t> </a:t>
            </a:r>
            <a:r>
              <a:rPr lang="en-US" dirty="0" err="1"/>
              <a:t>kasvab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Aktiivmudapuhastid</a:t>
            </a:r>
            <a:r>
              <a:rPr lang="en-US" dirty="0"/>
              <a:t> </a:t>
            </a:r>
            <a:r>
              <a:rPr lang="en-US" dirty="0" err="1"/>
              <a:t>erinevad</a:t>
            </a:r>
            <a:r>
              <a:rPr lang="en-US" dirty="0"/>
              <a:t> </a:t>
            </a:r>
            <a:r>
              <a:rPr lang="en-US" dirty="0" err="1"/>
              <a:t>voolurežiimi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reaktorite</a:t>
            </a:r>
            <a:r>
              <a:rPr lang="en-US" dirty="0"/>
              <a:t> </a:t>
            </a:r>
            <a:r>
              <a:rPr lang="en-US" dirty="0" err="1"/>
              <a:t>kuju</a:t>
            </a:r>
            <a:r>
              <a:rPr lang="en-US" dirty="0"/>
              <a:t>, </a:t>
            </a:r>
            <a:r>
              <a:rPr lang="en-US" dirty="0" err="1"/>
              <a:t>suuruse</a:t>
            </a:r>
            <a:r>
              <a:rPr lang="en-US" dirty="0"/>
              <a:t>, </a:t>
            </a:r>
            <a:r>
              <a:rPr lang="en-US" dirty="0" err="1"/>
              <a:t>arvu</a:t>
            </a:r>
            <a:r>
              <a:rPr lang="en-US" dirty="0"/>
              <a:t> ja </a:t>
            </a:r>
            <a:r>
              <a:rPr lang="en-US" dirty="0" err="1"/>
              <a:t>konfiguratsiooni</a:t>
            </a:r>
            <a:r>
              <a:rPr lang="en-US" dirty="0"/>
              <a:t>, </a:t>
            </a:r>
            <a:r>
              <a:rPr lang="en-US" dirty="0" err="1"/>
              <a:t>reovee</a:t>
            </a:r>
            <a:r>
              <a:rPr lang="en-US" dirty="0"/>
              <a:t> </a:t>
            </a:r>
            <a:r>
              <a:rPr lang="en-US" dirty="0" err="1"/>
              <a:t>segamise</a:t>
            </a:r>
            <a:r>
              <a:rPr lang="en-US" dirty="0"/>
              <a:t> </a:t>
            </a:r>
            <a:r>
              <a:rPr lang="en-US" dirty="0" err="1"/>
              <a:t>intensiivsuse</a:t>
            </a:r>
            <a:r>
              <a:rPr lang="en-US" dirty="0"/>
              <a:t> ja </a:t>
            </a:r>
            <a:r>
              <a:rPr lang="en-US" dirty="0" err="1"/>
              <a:t>hapnikusisalduse</a:t>
            </a:r>
            <a:r>
              <a:rPr lang="en-US" dirty="0"/>
              <a:t>, </a:t>
            </a:r>
            <a:r>
              <a:rPr lang="en-US" dirty="0" err="1"/>
              <a:t>ringlusvoogude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paljude</a:t>
            </a:r>
            <a:r>
              <a:rPr lang="en-US" dirty="0"/>
              <a:t> </a:t>
            </a:r>
            <a:r>
              <a:rPr lang="en-US" dirty="0" err="1"/>
              <a:t>muude</a:t>
            </a:r>
            <a:r>
              <a:rPr lang="en-US" dirty="0"/>
              <a:t> </a:t>
            </a:r>
            <a:r>
              <a:rPr lang="en-US" dirty="0" err="1"/>
              <a:t>operaatori</a:t>
            </a:r>
            <a:r>
              <a:rPr lang="en-US" dirty="0"/>
              <a:t> </a:t>
            </a:r>
            <a:r>
              <a:rPr lang="en-US" dirty="0" err="1"/>
              <a:t>poolt</a:t>
            </a:r>
            <a:r>
              <a:rPr lang="en-US" dirty="0"/>
              <a:t> </a:t>
            </a:r>
            <a:r>
              <a:rPr lang="en-US" dirty="0" err="1"/>
              <a:t>tahtlikult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tahtmatult</a:t>
            </a:r>
            <a:r>
              <a:rPr lang="en-US" dirty="0"/>
              <a:t> </a:t>
            </a:r>
            <a:r>
              <a:rPr lang="en-US" dirty="0" err="1"/>
              <a:t>tekitatud</a:t>
            </a:r>
            <a:r>
              <a:rPr lang="en-US" dirty="0"/>
              <a:t> </a:t>
            </a:r>
            <a:r>
              <a:rPr lang="en-US" dirty="0" err="1"/>
              <a:t>tingimuste</a:t>
            </a:r>
            <a:r>
              <a:rPr lang="en-US" dirty="0"/>
              <a:t> </a:t>
            </a:r>
            <a:r>
              <a:rPr lang="en-US" dirty="0" err="1"/>
              <a:t>poolest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Puhastis</a:t>
            </a:r>
            <a:r>
              <a:rPr lang="en-US" dirty="0"/>
              <a:t> </a:t>
            </a:r>
            <a:r>
              <a:rPr lang="en-US" dirty="0" err="1"/>
              <a:t>mikroorganismide</a:t>
            </a:r>
            <a:r>
              <a:rPr lang="en-US" dirty="0"/>
              <a:t> </a:t>
            </a:r>
            <a:r>
              <a:rPr lang="en-US" dirty="0" err="1"/>
              <a:t>jaoks</a:t>
            </a:r>
            <a:r>
              <a:rPr lang="en-US" dirty="0"/>
              <a:t> </a:t>
            </a:r>
            <a:r>
              <a:rPr lang="en-US" dirty="0" err="1"/>
              <a:t>loodud</a:t>
            </a:r>
            <a:r>
              <a:rPr lang="en-US" dirty="0"/>
              <a:t> </a:t>
            </a:r>
            <a:r>
              <a:rPr lang="en-US" dirty="0" err="1"/>
              <a:t>tingimustest</a:t>
            </a:r>
            <a:r>
              <a:rPr lang="en-US" dirty="0"/>
              <a:t> </a:t>
            </a:r>
            <a:r>
              <a:rPr lang="en-US" dirty="0" err="1"/>
              <a:t>lähtuvalt</a:t>
            </a:r>
            <a:r>
              <a:rPr lang="en-US" dirty="0"/>
              <a:t> </a:t>
            </a:r>
            <a:r>
              <a:rPr lang="en-US" dirty="0" err="1"/>
              <a:t>kujuneb</a:t>
            </a:r>
            <a:r>
              <a:rPr lang="en-US" dirty="0"/>
              <a:t> </a:t>
            </a:r>
            <a:r>
              <a:rPr lang="en-US" dirty="0" err="1"/>
              <a:t>reoveepuhastis</a:t>
            </a:r>
            <a:r>
              <a:rPr lang="en-US" dirty="0"/>
              <a:t> </a:t>
            </a:r>
            <a:r>
              <a:rPr lang="en-US" dirty="0" err="1"/>
              <a:t>aktiivmuda</a:t>
            </a:r>
            <a:r>
              <a:rPr lang="en-US" dirty="0"/>
              <a:t> </a:t>
            </a:r>
            <a:r>
              <a:rPr lang="en-US" dirty="0" err="1"/>
              <a:t>kooslus</a:t>
            </a:r>
            <a:r>
              <a:rPr lang="en-US" dirty="0"/>
              <a:t>, mis </a:t>
            </a:r>
            <a:r>
              <a:rPr lang="en-US" dirty="0" err="1"/>
              <a:t>määrab</a:t>
            </a:r>
            <a:r>
              <a:rPr lang="en-US" dirty="0"/>
              <a:t> </a:t>
            </a:r>
            <a:r>
              <a:rPr lang="en-US" dirty="0" err="1"/>
              <a:t>bakterite</a:t>
            </a:r>
            <a:r>
              <a:rPr lang="en-US" dirty="0"/>
              <a:t> </a:t>
            </a:r>
            <a:r>
              <a:rPr lang="en-US" dirty="0" err="1"/>
              <a:t>aktiivsuse</a:t>
            </a:r>
            <a:r>
              <a:rPr lang="en-US" dirty="0"/>
              <a:t> ja </a:t>
            </a:r>
            <a:r>
              <a:rPr lang="en-US" dirty="0" err="1"/>
              <a:t>settimisvõime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276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B8164A9B-689D-DDCC-0230-9FBB50F7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Tehnilised lahendused</a:t>
            </a:r>
            <a:endParaRPr lang="en-US" dirty="0"/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F62C2FCE-B33E-2CF2-0550-9E158FF1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3195"/>
            <a:ext cx="8329863" cy="430855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077BBD-2EF4-64BF-3A6D-3CDDF8AE2A17}"/>
              </a:ext>
            </a:extLst>
          </p:cNvPr>
          <p:cNvSpPr txBox="1"/>
          <p:nvPr/>
        </p:nvSpPr>
        <p:spPr>
          <a:xfrm>
            <a:off x="9673388" y="2298032"/>
            <a:ext cx="2350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– </a:t>
            </a:r>
            <a:r>
              <a:rPr lang="en-US" sz="1600" dirty="0" err="1"/>
              <a:t>täissegunenud</a:t>
            </a:r>
            <a:r>
              <a:rPr lang="en-US" sz="1600" dirty="0"/>
              <a:t> </a:t>
            </a:r>
            <a:r>
              <a:rPr lang="en-US" sz="1600" dirty="0" err="1"/>
              <a:t>reaktoriga</a:t>
            </a:r>
            <a:r>
              <a:rPr lang="en-US" sz="1600" dirty="0"/>
              <a:t> </a:t>
            </a:r>
            <a:r>
              <a:rPr lang="en-US" sz="1600" dirty="0" err="1"/>
              <a:t>puhasti</a:t>
            </a:r>
            <a:r>
              <a:rPr lang="en-US" sz="1600" dirty="0"/>
              <a:t>, </a:t>
            </a:r>
            <a:endParaRPr lang="et-EE" sz="1600" dirty="0"/>
          </a:p>
          <a:p>
            <a:r>
              <a:rPr lang="en-US" sz="1600" dirty="0"/>
              <a:t>b – </a:t>
            </a:r>
            <a:r>
              <a:rPr lang="en-US" sz="1600" dirty="0" err="1"/>
              <a:t>täissegunenud</a:t>
            </a:r>
            <a:r>
              <a:rPr lang="en-US" sz="1600" dirty="0"/>
              <a:t> </a:t>
            </a:r>
            <a:r>
              <a:rPr lang="en-US" sz="1600" dirty="0" err="1"/>
              <a:t>reaktorite</a:t>
            </a:r>
            <a:r>
              <a:rPr lang="en-US" sz="1600" dirty="0"/>
              <a:t> </a:t>
            </a:r>
            <a:r>
              <a:rPr lang="en-US" sz="1600" dirty="0" err="1"/>
              <a:t>jada</a:t>
            </a:r>
            <a:r>
              <a:rPr lang="en-US" sz="1600" dirty="0"/>
              <a:t>, </a:t>
            </a:r>
            <a:endParaRPr lang="et-EE" sz="1600" dirty="0"/>
          </a:p>
          <a:p>
            <a:r>
              <a:rPr lang="en-US" sz="1600" dirty="0"/>
              <a:t>c – </a:t>
            </a:r>
            <a:r>
              <a:rPr lang="en-US" sz="1600" dirty="0" err="1"/>
              <a:t>annuspuhasti</a:t>
            </a:r>
            <a:r>
              <a:rPr lang="en-US" sz="1600" dirty="0"/>
              <a:t>, </a:t>
            </a:r>
            <a:endParaRPr lang="et-EE" sz="1600" dirty="0"/>
          </a:p>
          <a:p>
            <a:r>
              <a:rPr lang="en-US" sz="1600" dirty="0"/>
              <a:t>d – </a:t>
            </a:r>
            <a:r>
              <a:rPr lang="en-US" sz="1600" dirty="0" err="1"/>
              <a:t>völjatõrjereaktor</a:t>
            </a:r>
            <a:r>
              <a:rPr lang="en-US" sz="1600" dirty="0"/>
              <a:t>, </a:t>
            </a:r>
            <a:endParaRPr lang="et-EE" sz="1600" dirty="0"/>
          </a:p>
          <a:p>
            <a:r>
              <a:rPr lang="en-US" sz="1600" dirty="0"/>
              <a:t>e – </a:t>
            </a:r>
            <a:r>
              <a:rPr lang="en-US" sz="1600" dirty="0" err="1"/>
              <a:t>ringkanal</a:t>
            </a:r>
            <a:r>
              <a:rPr lang="en-US" sz="1600" dirty="0"/>
              <a:t>, </a:t>
            </a:r>
            <a:endParaRPr lang="et-EE" sz="1600" dirty="0"/>
          </a:p>
          <a:p>
            <a:r>
              <a:rPr lang="en-US" sz="1600" dirty="0"/>
              <a:t>f – </a:t>
            </a:r>
            <a:r>
              <a:rPr lang="en-US" sz="1600" dirty="0" err="1"/>
              <a:t>membraanbioreaktor</a:t>
            </a:r>
            <a:r>
              <a:rPr lang="en-US" sz="1600" dirty="0"/>
              <a:t>. </a:t>
            </a: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265634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7110DA9F-3B83-F315-F688-7856FF4C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84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Kui </a:t>
            </a:r>
            <a:r>
              <a:rPr lang="en-US" dirty="0" err="1"/>
              <a:t>reaktorisse</a:t>
            </a:r>
            <a:r>
              <a:rPr lang="en-US" dirty="0"/>
              <a:t> </a:t>
            </a:r>
            <a:r>
              <a:rPr lang="en-US" dirty="0" err="1"/>
              <a:t>jõudnud</a:t>
            </a:r>
            <a:r>
              <a:rPr lang="en-US" dirty="0"/>
              <a:t> </a:t>
            </a:r>
            <a:r>
              <a:rPr lang="en-US" dirty="0" err="1"/>
              <a:t>reovesi</a:t>
            </a:r>
            <a:r>
              <a:rPr lang="en-US" dirty="0"/>
              <a:t> </a:t>
            </a:r>
            <a:r>
              <a:rPr lang="en-US" dirty="0" err="1"/>
              <a:t>seguneb</a:t>
            </a:r>
            <a:r>
              <a:rPr lang="en-US" dirty="0"/>
              <a:t> </a:t>
            </a:r>
            <a:r>
              <a:rPr lang="en-US" dirty="0" err="1"/>
              <a:t>kiiresti</a:t>
            </a:r>
            <a:r>
              <a:rPr lang="en-US" dirty="0"/>
              <a:t> </a:t>
            </a:r>
            <a:r>
              <a:rPr lang="en-US" dirty="0" err="1"/>
              <a:t>kogu</a:t>
            </a:r>
            <a:r>
              <a:rPr lang="en-US" dirty="0"/>
              <a:t> </a:t>
            </a:r>
            <a:r>
              <a:rPr lang="en-US" dirty="0" err="1"/>
              <a:t>mahuti</a:t>
            </a:r>
            <a:r>
              <a:rPr lang="en-US" dirty="0"/>
              <a:t> </a:t>
            </a:r>
            <a:r>
              <a:rPr lang="en-US" dirty="0" err="1"/>
              <a:t>piires</a:t>
            </a:r>
            <a:r>
              <a:rPr lang="en-US" dirty="0"/>
              <a:t>, </a:t>
            </a:r>
            <a:r>
              <a:rPr lang="en-US" dirty="0" err="1"/>
              <a:t>nimetatakse</a:t>
            </a:r>
            <a:r>
              <a:rPr lang="en-US" dirty="0"/>
              <a:t> see </a:t>
            </a:r>
            <a:r>
              <a:rPr lang="en-US" dirty="0" err="1"/>
              <a:t>täissegunenud</a:t>
            </a:r>
            <a:r>
              <a:rPr lang="en-US" dirty="0"/>
              <a:t> </a:t>
            </a:r>
            <a:r>
              <a:rPr lang="en-US" dirty="0" err="1"/>
              <a:t>reaktoriks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Reovee</a:t>
            </a:r>
            <a:r>
              <a:rPr lang="en-US" dirty="0"/>
              <a:t> </a:t>
            </a:r>
            <a:r>
              <a:rPr lang="en-US" dirty="0" err="1"/>
              <a:t>ainesisaldus</a:t>
            </a:r>
            <a:r>
              <a:rPr lang="en-US" dirty="0"/>
              <a:t> on </a:t>
            </a:r>
            <a:r>
              <a:rPr lang="en-US" dirty="0" err="1"/>
              <a:t>kogu</a:t>
            </a:r>
            <a:r>
              <a:rPr lang="en-US" dirty="0"/>
              <a:t> </a:t>
            </a:r>
            <a:r>
              <a:rPr lang="en-US" dirty="0" err="1"/>
              <a:t>sellises</a:t>
            </a:r>
            <a:r>
              <a:rPr lang="en-US" dirty="0"/>
              <a:t> </a:t>
            </a:r>
            <a:r>
              <a:rPr lang="en-US" dirty="0" err="1"/>
              <a:t>reaktoris</a:t>
            </a:r>
            <a:r>
              <a:rPr lang="en-US" dirty="0"/>
              <a:t> </a:t>
            </a:r>
            <a:r>
              <a:rPr lang="en-US" dirty="0" err="1"/>
              <a:t>ühtlane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on </a:t>
            </a:r>
            <a:r>
              <a:rPr lang="en-US" dirty="0" err="1"/>
              <a:t>sissevoolutsoonis</a:t>
            </a:r>
            <a:r>
              <a:rPr lang="en-US" dirty="0"/>
              <a:t> </a:t>
            </a:r>
            <a:r>
              <a:rPr lang="en-US" dirty="0" err="1"/>
              <a:t>ligilähedaselt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mis </a:t>
            </a:r>
            <a:r>
              <a:rPr lang="en-US" dirty="0" err="1"/>
              <a:t>väljavooluski</a:t>
            </a:r>
            <a:r>
              <a:rPr lang="en-US" dirty="0"/>
              <a:t> </a:t>
            </a:r>
            <a:endParaRPr lang="et-EE" dirty="0"/>
          </a:p>
          <a:p>
            <a:r>
              <a:rPr lang="en-US" dirty="0"/>
              <a:t>Kuna </a:t>
            </a:r>
            <a:r>
              <a:rPr lang="en-US" dirty="0" err="1"/>
              <a:t>reoveepuhasti</a:t>
            </a:r>
            <a:r>
              <a:rPr lang="en-US" dirty="0"/>
              <a:t> </a:t>
            </a:r>
            <a:r>
              <a:rPr lang="en-US" dirty="0" err="1"/>
              <a:t>väljavooluvee</a:t>
            </a:r>
            <a:r>
              <a:rPr lang="en-US" dirty="0"/>
              <a:t> </a:t>
            </a:r>
            <a:r>
              <a:rPr lang="en-US" dirty="0" err="1"/>
              <a:t>reoainesisaldus</a:t>
            </a:r>
            <a:r>
              <a:rPr lang="en-US" dirty="0"/>
              <a:t> </a:t>
            </a:r>
            <a:r>
              <a:rPr lang="en-US" dirty="0" err="1"/>
              <a:t>peab</a:t>
            </a:r>
            <a:r>
              <a:rPr lang="en-US" dirty="0"/>
              <a:t> </a:t>
            </a:r>
            <a:r>
              <a:rPr lang="en-US" dirty="0" err="1"/>
              <a:t>vastama</a:t>
            </a:r>
            <a:r>
              <a:rPr lang="en-US" dirty="0"/>
              <a:t> </a:t>
            </a:r>
            <a:r>
              <a:rPr lang="en-US" dirty="0" err="1"/>
              <a:t>piirmäärale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puhastusprotsess</a:t>
            </a:r>
            <a:r>
              <a:rPr lang="en-US" dirty="0"/>
              <a:t> </a:t>
            </a:r>
            <a:r>
              <a:rPr lang="en-US" dirty="0" err="1"/>
              <a:t>olema</a:t>
            </a:r>
            <a:r>
              <a:rPr lang="en-US" dirty="0"/>
              <a:t> </a:t>
            </a:r>
            <a:r>
              <a:rPr lang="en-US" dirty="0" err="1"/>
              <a:t>lõpuni</a:t>
            </a:r>
            <a:r>
              <a:rPr lang="en-US" dirty="0"/>
              <a:t> </a:t>
            </a:r>
            <a:r>
              <a:rPr lang="en-US" dirty="0" err="1"/>
              <a:t>viidud</a:t>
            </a:r>
            <a:r>
              <a:rPr lang="en-US" dirty="0"/>
              <a:t>, </a:t>
            </a:r>
            <a:r>
              <a:rPr lang="en-US" dirty="0" err="1"/>
              <a:t>kulgeb</a:t>
            </a:r>
            <a:r>
              <a:rPr lang="en-US" dirty="0"/>
              <a:t> </a:t>
            </a:r>
            <a:r>
              <a:rPr lang="en-US" dirty="0" err="1"/>
              <a:t>täissegunenud</a:t>
            </a:r>
            <a:r>
              <a:rPr lang="en-US" dirty="0"/>
              <a:t> </a:t>
            </a:r>
            <a:r>
              <a:rPr lang="en-US" dirty="0" err="1"/>
              <a:t>reaktoris</a:t>
            </a:r>
            <a:r>
              <a:rPr lang="en-US" dirty="0"/>
              <a:t> </a:t>
            </a:r>
            <a:r>
              <a:rPr lang="en-US" dirty="0" err="1"/>
              <a:t>kogu</a:t>
            </a:r>
            <a:r>
              <a:rPr lang="en-US" dirty="0"/>
              <a:t> </a:t>
            </a:r>
            <a:r>
              <a:rPr lang="en-US" dirty="0" err="1"/>
              <a:t>protsess</a:t>
            </a:r>
            <a:r>
              <a:rPr lang="en-US" dirty="0"/>
              <a:t> </a:t>
            </a:r>
            <a:r>
              <a:rPr lang="en-US" dirty="0" err="1"/>
              <a:t>olukorras</a:t>
            </a:r>
            <a:r>
              <a:rPr lang="en-US" dirty="0"/>
              <a:t>, </a:t>
            </a:r>
            <a:r>
              <a:rPr lang="en-US" dirty="0" err="1"/>
              <a:t>milles</a:t>
            </a:r>
            <a:r>
              <a:rPr lang="en-US" dirty="0"/>
              <a:t> </a:t>
            </a:r>
            <a:r>
              <a:rPr lang="en-US" dirty="0" err="1"/>
              <a:t>substraadisisaldus</a:t>
            </a:r>
            <a:r>
              <a:rPr lang="en-US" dirty="0"/>
              <a:t> on </a:t>
            </a:r>
            <a:r>
              <a:rPr lang="en-US" dirty="0" err="1"/>
              <a:t>väike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Selline</a:t>
            </a:r>
            <a:r>
              <a:rPr lang="en-US" dirty="0"/>
              <a:t> </a:t>
            </a:r>
            <a:r>
              <a:rPr lang="en-US" dirty="0" err="1"/>
              <a:t>olukord</a:t>
            </a:r>
            <a:r>
              <a:rPr lang="en-US" dirty="0"/>
              <a:t> on </a:t>
            </a:r>
            <a:r>
              <a:rPr lang="en-US" dirty="0" err="1"/>
              <a:t>levinud</a:t>
            </a:r>
            <a:r>
              <a:rPr lang="en-US" dirty="0"/>
              <a:t> </a:t>
            </a:r>
            <a:r>
              <a:rPr lang="en-US" dirty="0" err="1"/>
              <a:t>läbivoolsetes</a:t>
            </a:r>
            <a:r>
              <a:rPr lang="en-US" dirty="0"/>
              <a:t> </a:t>
            </a:r>
            <a:r>
              <a:rPr lang="en-US" dirty="0" err="1"/>
              <a:t>väikepuhastites</a:t>
            </a:r>
            <a:r>
              <a:rPr lang="en-US" dirty="0"/>
              <a:t>, </a:t>
            </a:r>
            <a:r>
              <a:rPr lang="en-US" dirty="0" err="1"/>
              <a:t>mille</a:t>
            </a:r>
            <a:r>
              <a:rPr lang="en-US" dirty="0"/>
              <a:t> </a:t>
            </a:r>
            <a:r>
              <a:rPr lang="en-US" dirty="0" err="1"/>
              <a:t>väikese</a:t>
            </a:r>
            <a:r>
              <a:rPr lang="en-US" dirty="0"/>
              <a:t> </a:t>
            </a:r>
            <a:r>
              <a:rPr lang="en-US" dirty="0" err="1"/>
              <a:t>mahuga</a:t>
            </a:r>
            <a:r>
              <a:rPr lang="en-US" dirty="0"/>
              <a:t> </a:t>
            </a:r>
            <a:r>
              <a:rPr lang="en-US" dirty="0" err="1"/>
              <a:t>reaktoris</a:t>
            </a:r>
            <a:r>
              <a:rPr lang="en-US" dirty="0"/>
              <a:t> on </a:t>
            </a:r>
            <a:r>
              <a:rPr lang="en-US" dirty="0" err="1"/>
              <a:t>täielik</a:t>
            </a:r>
            <a:r>
              <a:rPr lang="en-US" dirty="0"/>
              <a:t> </a:t>
            </a:r>
            <a:r>
              <a:rPr lang="en-US" dirty="0" err="1"/>
              <a:t>segunemine</a:t>
            </a:r>
            <a:r>
              <a:rPr lang="en-US" dirty="0"/>
              <a:t> </a:t>
            </a:r>
            <a:r>
              <a:rPr lang="en-US" dirty="0" err="1"/>
              <a:t>enamasti</a:t>
            </a:r>
            <a:r>
              <a:rPr lang="en-US" dirty="0"/>
              <a:t> </a:t>
            </a:r>
            <a:r>
              <a:rPr lang="en-US" dirty="0" err="1"/>
              <a:t>tagatud</a:t>
            </a:r>
            <a:r>
              <a:rPr lang="en-US" dirty="0"/>
              <a:t>. </a:t>
            </a:r>
            <a:endParaRPr lang="et-EE" dirty="0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EE7AD2EC-972C-1DFB-D095-5E2550EE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Täissegunenud reaktor</a:t>
            </a:r>
            <a:endParaRPr lang="en-US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E74F32DE-26FC-3525-2464-59335063A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26" y="464285"/>
            <a:ext cx="2850128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8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A61D975B-585F-A2BD-BE3B-3A1F1AAE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Suuremates</a:t>
            </a:r>
            <a:r>
              <a:rPr lang="en-US" dirty="0"/>
              <a:t> </a:t>
            </a:r>
            <a:r>
              <a:rPr lang="en-US" dirty="0" err="1"/>
              <a:t>puhastites</a:t>
            </a:r>
            <a:r>
              <a:rPr lang="en-US" dirty="0"/>
              <a:t>, </a:t>
            </a:r>
            <a:r>
              <a:rPr lang="en-US" dirty="0" err="1"/>
              <a:t>milles</a:t>
            </a:r>
            <a:r>
              <a:rPr lang="en-US" dirty="0"/>
              <a:t> </a:t>
            </a:r>
            <a:r>
              <a:rPr lang="en-US" dirty="0" err="1"/>
              <a:t>reovesi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voolata</a:t>
            </a:r>
            <a:r>
              <a:rPr lang="en-US" dirty="0"/>
              <a:t> </a:t>
            </a:r>
            <a:r>
              <a:rPr lang="en-US" dirty="0" err="1"/>
              <a:t>reaktori</a:t>
            </a:r>
            <a:r>
              <a:rPr lang="en-US" dirty="0"/>
              <a:t> </a:t>
            </a:r>
            <a:r>
              <a:rPr lang="en-US" dirty="0" err="1"/>
              <a:t>algusest</a:t>
            </a:r>
            <a:r>
              <a:rPr lang="en-US" dirty="0"/>
              <a:t> </a:t>
            </a:r>
            <a:r>
              <a:rPr lang="en-US" dirty="0" err="1"/>
              <a:t>lõpuni</a:t>
            </a:r>
            <a:r>
              <a:rPr lang="en-US" dirty="0"/>
              <a:t> (</a:t>
            </a:r>
            <a:r>
              <a:rPr lang="en-US" dirty="0" err="1"/>
              <a:t>s.o</a:t>
            </a:r>
            <a:r>
              <a:rPr lang="en-US" dirty="0"/>
              <a:t> </a:t>
            </a:r>
            <a:r>
              <a:rPr lang="en-US" dirty="0" err="1"/>
              <a:t>väljatõrjereaktorites</a:t>
            </a:r>
            <a:r>
              <a:rPr lang="en-US" dirty="0"/>
              <a:t>, </a:t>
            </a:r>
            <a:r>
              <a:rPr lang="en-US" dirty="0" err="1"/>
              <a:t>mille</a:t>
            </a:r>
            <a:r>
              <a:rPr lang="en-US" dirty="0"/>
              <a:t> </a:t>
            </a:r>
            <a:r>
              <a:rPr lang="en-US" dirty="0" err="1"/>
              <a:t>mahuti</a:t>
            </a:r>
            <a:r>
              <a:rPr lang="en-US" dirty="0"/>
              <a:t> </a:t>
            </a:r>
            <a:r>
              <a:rPr lang="en-US" dirty="0" err="1"/>
              <a:t>voolusuunalise</a:t>
            </a:r>
            <a:r>
              <a:rPr lang="en-US" dirty="0"/>
              <a:t> </a:t>
            </a:r>
            <a:r>
              <a:rPr lang="en-US" dirty="0" err="1"/>
              <a:t>pikkuse</a:t>
            </a:r>
            <a:r>
              <a:rPr lang="en-US" dirty="0"/>
              <a:t> ja </a:t>
            </a:r>
            <a:r>
              <a:rPr lang="en-US" dirty="0" err="1"/>
              <a:t>laiuse</a:t>
            </a:r>
            <a:r>
              <a:rPr lang="en-US" dirty="0"/>
              <a:t> </a:t>
            </a:r>
            <a:r>
              <a:rPr lang="en-US" dirty="0" err="1"/>
              <a:t>suhe</a:t>
            </a:r>
            <a:r>
              <a:rPr lang="en-US" dirty="0"/>
              <a:t> on </a:t>
            </a:r>
            <a:r>
              <a:rPr lang="en-US" dirty="0" err="1"/>
              <a:t>suurem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10:1), </a:t>
            </a:r>
            <a:r>
              <a:rPr lang="en-US" dirty="0" err="1"/>
              <a:t>laguneb</a:t>
            </a:r>
            <a:r>
              <a:rPr lang="en-US" dirty="0"/>
              <a:t> </a:t>
            </a:r>
            <a:r>
              <a:rPr lang="en-US" dirty="0" err="1"/>
              <a:t>reoaine</a:t>
            </a:r>
            <a:r>
              <a:rPr lang="en-US" dirty="0"/>
              <a:t> vee ja </a:t>
            </a:r>
            <a:r>
              <a:rPr lang="en-US" dirty="0" err="1"/>
              <a:t>aktiivmudasuspensiooni</a:t>
            </a:r>
            <a:r>
              <a:rPr lang="en-US" dirty="0"/>
              <a:t> </a:t>
            </a:r>
            <a:r>
              <a:rPr lang="en-US" dirty="0" err="1"/>
              <a:t>voolamise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 </a:t>
            </a:r>
            <a:endParaRPr lang="et-EE" dirty="0"/>
          </a:p>
          <a:p>
            <a:r>
              <a:rPr lang="en-US" dirty="0" err="1"/>
              <a:t>Sellises</a:t>
            </a:r>
            <a:r>
              <a:rPr lang="en-US" dirty="0"/>
              <a:t> </a:t>
            </a:r>
            <a:r>
              <a:rPr lang="en-US" dirty="0" err="1"/>
              <a:t>puhastis</a:t>
            </a:r>
            <a:r>
              <a:rPr lang="en-US" dirty="0"/>
              <a:t> on vee </a:t>
            </a:r>
            <a:r>
              <a:rPr lang="en-US" dirty="0" err="1"/>
              <a:t>reoainesisaldus</a:t>
            </a:r>
            <a:r>
              <a:rPr lang="en-US" dirty="0"/>
              <a:t> </a:t>
            </a:r>
            <a:r>
              <a:rPr lang="en-US" dirty="0" err="1"/>
              <a:t>mahuti</a:t>
            </a:r>
            <a:r>
              <a:rPr lang="en-US" dirty="0"/>
              <a:t> </a:t>
            </a:r>
            <a:r>
              <a:rPr lang="en-US" dirty="0" err="1"/>
              <a:t>alguses</a:t>
            </a:r>
            <a:r>
              <a:rPr lang="en-US" dirty="0"/>
              <a:t> </a:t>
            </a:r>
            <a:r>
              <a:rPr lang="en-US" dirty="0" err="1"/>
              <a:t>suurem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saavutab</a:t>
            </a:r>
            <a:r>
              <a:rPr lang="en-US" dirty="0"/>
              <a:t> </a:t>
            </a:r>
            <a:r>
              <a:rPr lang="en-US" dirty="0" err="1"/>
              <a:t>väljavooluvee</a:t>
            </a:r>
            <a:r>
              <a:rPr lang="en-US" dirty="0"/>
              <a:t> </a:t>
            </a:r>
            <a:r>
              <a:rPr lang="en-US" dirty="0" err="1"/>
              <a:t>nõutud</a:t>
            </a:r>
            <a:r>
              <a:rPr lang="en-US" dirty="0"/>
              <a:t> </a:t>
            </a:r>
            <a:r>
              <a:rPr lang="en-US" dirty="0" err="1"/>
              <a:t>piirväärtuse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reaktori</a:t>
            </a:r>
            <a:r>
              <a:rPr lang="en-US" dirty="0"/>
              <a:t> </a:t>
            </a:r>
            <a:r>
              <a:rPr lang="en-US" dirty="0" err="1"/>
              <a:t>lõpus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reaktoris</a:t>
            </a:r>
            <a:r>
              <a:rPr lang="en-US" dirty="0"/>
              <a:t> </a:t>
            </a:r>
            <a:r>
              <a:rPr lang="en-US" dirty="0" err="1"/>
              <a:t>tekib</a:t>
            </a:r>
            <a:r>
              <a:rPr lang="en-US" dirty="0"/>
              <a:t> </a:t>
            </a:r>
            <a:r>
              <a:rPr lang="en-US" dirty="0" err="1"/>
              <a:t>reoainesisalduse</a:t>
            </a:r>
            <a:r>
              <a:rPr lang="en-US" dirty="0"/>
              <a:t> gradient. </a:t>
            </a:r>
            <a:endParaRPr lang="et-EE" dirty="0"/>
          </a:p>
          <a:p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toimub</a:t>
            </a:r>
            <a:r>
              <a:rPr lang="en-US" dirty="0"/>
              <a:t> </a:t>
            </a:r>
            <a:r>
              <a:rPr lang="en-US" dirty="0" err="1"/>
              <a:t>protsessi</a:t>
            </a:r>
            <a:r>
              <a:rPr lang="en-US" dirty="0"/>
              <a:t> </a:t>
            </a:r>
            <a:r>
              <a:rPr lang="en-US" dirty="0" err="1"/>
              <a:t>põhiline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suurema</a:t>
            </a:r>
            <a:r>
              <a:rPr lang="en-US" dirty="0"/>
              <a:t> </a:t>
            </a:r>
            <a:r>
              <a:rPr lang="en-US" dirty="0" err="1"/>
              <a:t>ainesisalduse</a:t>
            </a:r>
            <a:r>
              <a:rPr lang="en-US" dirty="0"/>
              <a:t> </a:t>
            </a:r>
            <a:r>
              <a:rPr lang="en-US" dirty="0" err="1"/>
              <a:t>olukorras</a:t>
            </a:r>
            <a:r>
              <a:rPr lang="en-US" dirty="0"/>
              <a:t>, mis on </a:t>
            </a:r>
            <a:r>
              <a:rPr lang="en-US" dirty="0" err="1"/>
              <a:t>oluline</a:t>
            </a:r>
            <a:r>
              <a:rPr lang="en-US" dirty="0"/>
              <a:t> ka </a:t>
            </a:r>
            <a:r>
              <a:rPr lang="en-US" dirty="0" err="1"/>
              <a:t>aktiivmuda</a:t>
            </a:r>
            <a:r>
              <a:rPr lang="en-US" dirty="0"/>
              <a:t> </a:t>
            </a:r>
            <a:r>
              <a:rPr lang="en-US" dirty="0" err="1"/>
              <a:t>paremate</a:t>
            </a:r>
            <a:r>
              <a:rPr lang="en-US" dirty="0"/>
              <a:t> </a:t>
            </a:r>
            <a:r>
              <a:rPr lang="en-US" dirty="0" err="1"/>
              <a:t>settimisomaduste</a:t>
            </a:r>
            <a:r>
              <a:rPr lang="en-US" dirty="0"/>
              <a:t> </a:t>
            </a:r>
            <a:r>
              <a:rPr lang="en-US" dirty="0" err="1"/>
              <a:t>saavutamiseks</a:t>
            </a:r>
            <a:r>
              <a:rPr lang="en-US" dirty="0"/>
              <a:t> </a:t>
            </a:r>
            <a:endParaRPr lang="et-EE" dirty="0"/>
          </a:p>
          <a:p>
            <a:r>
              <a:rPr lang="en-US" dirty="0" err="1"/>
              <a:t>Väljatõrjereaktor</a:t>
            </a:r>
            <a:r>
              <a:rPr lang="en-US" dirty="0"/>
              <a:t> </a:t>
            </a:r>
            <a:r>
              <a:rPr lang="en-US" dirty="0" err="1"/>
              <a:t>tagab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reaktorimahu</a:t>
            </a:r>
            <a:r>
              <a:rPr lang="en-US" dirty="0"/>
              <a:t> </a:t>
            </a:r>
            <a:r>
              <a:rPr lang="en-US" dirty="0" err="1"/>
              <a:t>korral</a:t>
            </a:r>
            <a:r>
              <a:rPr lang="en-US" dirty="0"/>
              <a:t> ka </a:t>
            </a:r>
            <a:r>
              <a:rPr lang="en-US" dirty="0" err="1"/>
              <a:t>puhasti</a:t>
            </a:r>
            <a:r>
              <a:rPr lang="en-US" dirty="0"/>
              <a:t> </a:t>
            </a:r>
            <a:r>
              <a:rPr lang="en-US" dirty="0" err="1"/>
              <a:t>mõnevõrra</a:t>
            </a:r>
            <a:r>
              <a:rPr lang="en-US" dirty="0"/>
              <a:t> </a:t>
            </a:r>
            <a:r>
              <a:rPr lang="en-US" dirty="0" err="1"/>
              <a:t>suurema</a:t>
            </a:r>
            <a:r>
              <a:rPr lang="en-US" dirty="0"/>
              <a:t> </a:t>
            </a:r>
            <a:r>
              <a:rPr lang="en-US" dirty="0" err="1"/>
              <a:t>puhastustõhususe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n-US" dirty="0" err="1"/>
              <a:t>täissegunenud</a:t>
            </a:r>
            <a:r>
              <a:rPr lang="en-US" dirty="0"/>
              <a:t> </a:t>
            </a:r>
            <a:r>
              <a:rPr lang="en-US" dirty="0" err="1"/>
              <a:t>reaktoriga</a:t>
            </a:r>
            <a:r>
              <a:rPr lang="en-US" dirty="0"/>
              <a:t> on </a:t>
            </a:r>
            <a:r>
              <a:rPr lang="en-US" dirty="0" err="1"/>
              <a:t>väljatõrjereaktor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eelistatav</a:t>
            </a:r>
            <a:r>
              <a:rPr lang="en-US" dirty="0"/>
              <a:t>. 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66F54A77-87D2-CB09-8B0E-46E4918E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Väljatõrjereaktor</a:t>
            </a:r>
            <a:endParaRPr lang="en-US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0714D0B3-9044-F7A3-211F-E79EB8AED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294051"/>
            <a:ext cx="4243513" cy="13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A5DE22E1-F5A0-3950-37AF-C8E78DD7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6" y="1443789"/>
            <a:ext cx="8273514" cy="473317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Väljatõrjereaktorite</a:t>
            </a:r>
            <a:r>
              <a:rPr lang="en-US" dirty="0"/>
              <a:t> </a:t>
            </a:r>
            <a:r>
              <a:rPr lang="en-US" dirty="0" err="1"/>
              <a:t>eripärast</a:t>
            </a:r>
            <a:r>
              <a:rPr lang="en-US" dirty="0"/>
              <a:t> </a:t>
            </a:r>
            <a:r>
              <a:rPr lang="en-US" dirty="0" err="1"/>
              <a:t>tulenevalt</a:t>
            </a:r>
            <a:r>
              <a:rPr lang="en-US" dirty="0"/>
              <a:t> </a:t>
            </a:r>
            <a:r>
              <a:rPr lang="en-US" dirty="0" err="1"/>
              <a:t>toimub</a:t>
            </a:r>
            <a:r>
              <a:rPr lang="en-US" dirty="0"/>
              <a:t> </a:t>
            </a:r>
            <a:r>
              <a:rPr lang="en-US" dirty="0" err="1"/>
              <a:t>aktiivmudaprotsess</a:t>
            </a:r>
            <a:r>
              <a:rPr lang="en-US" dirty="0"/>
              <a:t> </a:t>
            </a:r>
            <a:r>
              <a:rPr lang="en-US" dirty="0" err="1"/>
              <a:t>reaktori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osades</a:t>
            </a:r>
            <a:r>
              <a:rPr lang="en-US" dirty="0"/>
              <a:t> </a:t>
            </a:r>
            <a:r>
              <a:rPr lang="en-US" dirty="0" err="1"/>
              <a:t>erineva</a:t>
            </a:r>
            <a:r>
              <a:rPr lang="en-US" dirty="0"/>
              <a:t> </a:t>
            </a:r>
            <a:r>
              <a:rPr lang="en-US" dirty="0" err="1"/>
              <a:t>intensiivsusega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/>
              <a:t>Kui </a:t>
            </a:r>
            <a:r>
              <a:rPr lang="en-US" dirty="0" err="1"/>
              <a:t>kogu</a:t>
            </a:r>
            <a:r>
              <a:rPr lang="en-US" dirty="0"/>
              <a:t> </a:t>
            </a:r>
            <a:r>
              <a:rPr lang="en-US" dirty="0" err="1"/>
              <a:t>reovesi</a:t>
            </a:r>
            <a:r>
              <a:rPr lang="en-US" dirty="0"/>
              <a:t> ja </a:t>
            </a:r>
            <a:r>
              <a:rPr lang="en-US" dirty="0" err="1"/>
              <a:t>tagastusmuda</a:t>
            </a:r>
            <a:r>
              <a:rPr lang="en-US" dirty="0"/>
              <a:t> </a:t>
            </a:r>
            <a:r>
              <a:rPr lang="en-US" dirty="0" err="1"/>
              <a:t>juhtida</a:t>
            </a:r>
            <a:r>
              <a:rPr lang="en-US" dirty="0"/>
              <a:t> </a:t>
            </a:r>
            <a:r>
              <a:rPr lang="en-US" dirty="0" err="1"/>
              <a:t>reaktori</a:t>
            </a:r>
            <a:r>
              <a:rPr lang="en-US" dirty="0"/>
              <a:t> </a:t>
            </a:r>
            <a:r>
              <a:rPr lang="en-US" dirty="0" err="1"/>
              <a:t>algusesse</a:t>
            </a:r>
            <a:r>
              <a:rPr lang="en-US" dirty="0"/>
              <a:t>, on </a:t>
            </a:r>
            <a:r>
              <a:rPr lang="en-US" dirty="0" err="1"/>
              <a:t>hapnikutarve</a:t>
            </a:r>
            <a:r>
              <a:rPr lang="en-US" dirty="0"/>
              <a:t> seal </a:t>
            </a:r>
            <a:r>
              <a:rPr lang="en-US" dirty="0" err="1"/>
              <a:t>suurem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reaktori</a:t>
            </a:r>
            <a:r>
              <a:rPr lang="en-US" dirty="0"/>
              <a:t> </a:t>
            </a:r>
            <a:r>
              <a:rPr lang="en-US" dirty="0" err="1"/>
              <a:t>lõpus</a:t>
            </a:r>
            <a:r>
              <a:rPr lang="en-US" dirty="0"/>
              <a:t>. </a:t>
            </a:r>
            <a:endParaRPr lang="et-EE" dirty="0"/>
          </a:p>
          <a:p>
            <a:r>
              <a:rPr lang="en-US" dirty="0"/>
              <a:t>Seda </a:t>
            </a:r>
            <a:r>
              <a:rPr lang="en-US" dirty="0" err="1"/>
              <a:t>tuleb</a:t>
            </a:r>
            <a:r>
              <a:rPr lang="en-US" dirty="0"/>
              <a:t> </a:t>
            </a:r>
            <a:r>
              <a:rPr lang="en-US" dirty="0" err="1"/>
              <a:t>arvesse</a:t>
            </a:r>
            <a:r>
              <a:rPr lang="en-US" dirty="0"/>
              <a:t> </a:t>
            </a:r>
            <a:r>
              <a:rPr lang="en-US" dirty="0" err="1"/>
              <a:t>võtta</a:t>
            </a:r>
            <a:r>
              <a:rPr lang="en-US" dirty="0"/>
              <a:t> </a:t>
            </a:r>
            <a:r>
              <a:rPr lang="en-US" dirty="0" err="1"/>
              <a:t>õhustusseadmete</a:t>
            </a:r>
            <a:r>
              <a:rPr lang="en-US" dirty="0"/>
              <a:t> </a:t>
            </a:r>
            <a:r>
              <a:rPr lang="en-US" dirty="0" err="1"/>
              <a:t>projekteerimisel</a:t>
            </a:r>
            <a:r>
              <a:rPr lang="en-US" dirty="0"/>
              <a:t> ja </a:t>
            </a:r>
            <a:r>
              <a:rPr lang="en-US" dirty="0" err="1"/>
              <a:t>käitamisel</a:t>
            </a:r>
            <a:endParaRPr lang="et-EE" dirty="0"/>
          </a:p>
          <a:p>
            <a:r>
              <a:rPr lang="en-US" dirty="0"/>
              <a:t>Et </a:t>
            </a:r>
            <a:r>
              <a:rPr lang="en-US" dirty="0" err="1"/>
              <a:t>hapnikutarve</a:t>
            </a:r>
            <a:r>
              <a:rPr lang="en-US" dirty="0"/>
              <a:t> </a:t>
            </a:r>
            <a:r>
              <a:rPr lang="en-US" dirty="0" err="1"/>
              <a:t>jaguneks</a:t>
            </a:r>
            <a:r>
              <a:rPr lang="en-US" dirty="0"/>
              <a:t> </a:t>
            </a:r>
            <a:r>
              <a:rPr lang="en-US" dirty="0" err="1"/>
              <a:t>mahutis</a:t>
            </a:r>
            <a:r>
              <a:rPr lang="en-US" dirty="0"/>
              <a:t> </a:t>
            </a:r>
            <a:r>
              <a:rPr lang="en-US" dirty="0" err="1"/>
              <a:t>ühtlaselt</a:t>
            </a:r>
            <a:r>
              <a:rPr lang="en-US" dirty="0"/>
              <a:t>,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rakendada</a:t>
            </a:r>
            <a:r>
              <a:rPr lang="en-US" dirty="0"/>
              <a:t> </a:t>
            </a:r>
            <a:r>
              <a:rPr lang="en-US" dirty="0" err="1"/>
              <a:t>järgjärgulist</a:t>
            </a:r>
            <a:r>
              <a:rPr lang="en-US" dirty="0"/>
              <a:t> </a:t>
            </a:r>
            <a:r>
              <a:rPr lang="en-US" dirty="0" err="1"/>
              <a:t>sissevoolu</a:t>
            </a:r>
            <a:r>
              <a:rPr lang="en-US" dirty="0"/>
              <a:t> </a:t>
            </a:r>
            <a:endParaRPr lang="et-EE" dirty="0"/>
          </a:p>
          <a:p>
            <a:pPr lvl="1"/>
            <a:r>
              <a:rPr lang="en-US" dirty="0"/>
              <a:t>Kuna </a:t>
            </a:r>
            <a:r>
              <a:rPr lang="en-US" dirty="0" err="1"/>
              <a:t>siis</a:t>
            </a:r>
            <a:r>
              <a:rPr lang="en-US" dirty="0"/>
              <a:t> aga </a:t>
            </a:r>
            <a:r>
              <a:rPr lang="en-US" dirty="0" err="1"/>
              <a:t>kaob</a:t>
            </a:r>
            <a:r>
              <a:rPr lang="en-US" dirty="0"/>
              <a:t> </a:t>
            </a:r>
            <a:r>
              <a:rPr lang="en-US" dirty="0" err="1"/>
              <a:t>reoainesisalduse</a:t>
            </a:r>
            <a:r>
              <a:rPr lang="en-US" dirty="0"/>
              <a:t> gradient,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väljatõrjereaktori</a:t>
            </a:r>
            <a:r>
              <a:rPr lang="en-US" dirty="0"/>
              <a:t> </a:t>
            </a:r>
            <a:r>
              <a:rPr lang="en-US" dirty="0" err="1"/>
              <a:t>sellist</a:t>
            </a:r>
            <a:r>
              <a:rPr lang="en-US" dirty="0"/>
              <a:t> </a:t>
            </a:r>
            <a:r>
              <a:rPr lang="en-US" dirty="0" err="1"/>
              <a:t>käitamist</a:t>
            </a:r>
            <a:r>
              <a:rPr lang="en-US" dirty="0"/>
              <a:t> </a:t>
            </a:r>
            <a:r>
              <a:rPr lang="en-US" dirty="0" err="1"/>
              <a:t>soovitada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tavaliselt</a:t>
            </a:r>
            <a:r>
              <a:rPr lang="en-US" dirty="0"/>
              <a:t> </a:t>
            </a:r>
            <a:r>
              <a:rPr lang="en-US" dirty="0" err="1"/>
              <a:t>kasutatakse</a:t>
            </a:r>
            <a:r>
              <a:rPr lang="en-US" dirty="0"/>
              <a:t> </a:t>
            </a:r>
            <a:r>
              <a:rPr lang="en-US" dirty="0" err="1"/>
              <a:t>sissevooluvee</a:t>
            </a:r>
            <a:r>
              <a:rPr lang="en-US" dirty="0"/>
              <a:t> </a:t>
            </a:r>
            <a:r>
              <a:rPr lang="en-US" dirty="0" err="1"/>
              <a:t>jaotamist</a:t>
            </a:r>
            <a:r>
              <a:rPr lang="en-US" dirty="0"/>
              <a:t> </a:t>
            </a:r>
            <a:r>
              <a:rPr lang="en-US" dirty="0" err="1"/>
              <a:t>ainult</a:t>
            </a:r>
            <a:r>
              <a:rPr lang="en-US" dirty="0"/>
              <a:t> </a:t>
            </a:r>
            <a:r>
              <a:rPr lang="en-US" dirty="0" err="1"/>
              <a:t>lämmastikuärastuse</a:t>
            </a:r>
            <a:r>
              <a:rPr lang="en-US" dirty="0"/>
              <a:t> </a:t>
            </a:r>
            <a:r>
              <a:rPr lang="en-US" dirty="0" err="1"/>
              <a:t>kaskaadtehnoloogias</a:t>
            </a:r>
            <a:r>
              <a:rPr lang="en-US" dirty="0"/>
              <a:t> 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F3721393-EBDD-63F6-8736-EB18818B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Väljatõrjereaktor</a:t>
            </a:r>
            <a:endParaRPr lang="en-US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2435D730-8105-1ECB-F88E-FA9E3487B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825" y="2769352"/>
            <a:ext cx="4013465" cy="28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5F3FDFE5-FA42-AE9E-A65B-D37E24D6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505"/>
            <a:ext cx="10515600" cy="36984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Et ka </a:t>
            </a:r>
            <a:r>
              <a:rPr lang="en-US" dirty="0" err="1"/>
              <a:t>väiksemates</a:t>
            </a:r>
            <a:r>
              <a:rPr lang="en-US" dirty="0"/>
              <a:t> </a:t>
            </a:r>
            <a:r>
              <a:rPr lang="en-US" dirty="0" err="1"/>
              <a:t>puhastites</a:t>
            </a:r>
            <a:r>
              <a:rPr lang="en-US" dirty="0"/>
              <a:t> </a:t>
            </a:r>
            <a:r>
              <a:rPr lang="en-US" dirty="0" err="1"/>
              <a:t>oleks</a:t>
            </a:r>
            <a:r>
              <a:rPr lang="en-US" dirty="0"/>
              <a:t> </a:t>
            </a:r>
            <a:r>
              <a:rPr lang="en-US" dirty="0" err="1"/>
              <a:t>võimalik</a:t>
            </a:r>
            <a:r>
              <a:rPr lang="en-US" dirty="0"/>
              <a:t> </a:t>
            </a:r>
            <a:r>
              <a:rPr lang="en-US" dirty="0" err="1"/>
              <a:t>kasutada</a:t>
            </a:r>
            <a:r>
              <a:rPr lang="en-US" dirty="0"/>
              <a:t> </a:t>
            </a:r>
            <a:r>
              <a:rPr lang="en-US" dirty="0" err="1"/>
              <a:t>väljatõrjereaktori</a:t>
            </a:r>
            <a:r>
              <a:rPr lang="en-US" dirty="0"/>
              <a:t> </a:t>
            </a:r>
            <a:r>
              <a:rPr lang="en-US" dirty="0" err="1"/>
              <a:t>eelist</a:t>
            </a:r>
            <a:r>
              <a:rPr lang="en-US" dirty="0"/>
              <a:t> ja </a:t>
            </a:r>
            <a:r>
              <a:rPr lang="en-US" dirty="0" err="1"/>
              <a:t>suurendada</a:t>
            </a:r>
            <a:r>
              <a:rPr lang="en-US" dirty="0"/>
              <a:t> vee </a:t>
            </a:r>
            <a:r>
              <a:rPr lang="en-US" dirty="0" err="1"/>
              <a:t>reoainesisaldust</a:t>
            </a:r>
            <a:r>
              <a:rPr lang="en-US" dirty="0"/>
              <a:t> </a:t>
            </a:r>
            <a:r>
              <a:rPr lang="en-US" dirty="0" err="1"/>
              <a:t>puhastusprotsessi</a:t>
            </a:r>
            <a:r>
              <a:rPr lang="en-US" dirty="0"/>
              <a:t> </a:t>
            </a:r>
            <a:r>
              <a:rPr lang="en-US" dirty="0" err="1"/>
              <a:t>alguses</a:t>
            </a:r>
            <a:r>
              <a:rPr lang="en-US" dirty="0"/>
              <a:t>, </a:t>
            </a:r>
            <a:r>
              <a:rPr lang="en-US" dirty="0" err="1"/>
              <a:t>rakendatakse</a:t>
            </a:r>
            <a:r>
              <a:rPr lang="en-US" dirty="0"/>
              <a:t> </a:t>
            </a:r>
            <a:r>
              <a:rPr lang="en-US" dirty="0" err="1"/>
              <a:t>täissegunenud</a:t>
            </a:r>
            <a:r>
              <a:rPr lang="en-US" dirty="0"/>
              <a:t> </a:t>
            </a:r>
            <a:r>
              <a:rPr lang="en-US" dirty="0" err="1"/>
              <a:t>reaktorite</a:t>
            </a:r>
            <a:r>
              <a:rPr lang="en-US" dirty="0"/>
              <a:t> </a:t>
            </a:r>
            <a:r>
              <a:rPr lang="en-US" dirty="0" err="1"/>
              <a:t>jada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kogu</a:t>
            </a:r>
            <a:r>
              <a:rPr lang="en-US" dirty="0"/>
              <a:t> </a:t>
            </a:r>
            <a:r>
              <a:rPr lang="en-US" dirty="0" err="1"/>
              <a:t>vajalik</a:t>
            </a:r>
            <a:r>
              <a:rPr lang="en-US" dirty="0"/>
              <a:t> </a:t>
            </a:r>
            <a:r>
              <a:rPr lang="en-US" dirty="0" err="1"/>
              <a:t>reaktorimaht</a:t>
            </a:r>
            <a:r>
              <a:rPr lang="en-US" dirty="0"/>
              <a:t> </a:t>
            </a:r>
            <a:r>
              <a:rPr lang="en-US" dirty="0" err="1"/>
              <a:t>jagatakse</a:t>
            </a:r>
            <a:r>
              <a:rPr lang="en-US" dirty="0"/>
              <a:t> </a:t>
            </a:r>
            <a:r>
              <a:rPr lang="en-US" dirty="0" err="1"/>
              <a:t>mitmeks</a:t>
            </a:r>
            <a:r>
              <a:rPr lang="en-US" dirty="0"/>
              <a:t> </a:t>
            </a:r>
            <a:r>
              <a:rPr lang="en-US" dirty="0" err="1"/>
              <a:t>osaks</a:t>
            </a:r>
            <a:r>
              <a:rPr lang="en-US" dirty="0"/>
              <a:t> </a:t>
            </a:r>
            <a:endParaRPr lang="et-EE" dirty="0"/>
          </a:p>
          <a:p>
            <a:r>
              <a:rPr lang="en-US" dirty="0"/>
              <a:t>Kuna ka </a:t>
            </a:r>
            <a:r>
              <a:rPr lang="en-US" dirty="0" err="1"/>
              <a:t>bioloogilise</a:t>
            </a:r>
            <a:r>
              <a:rPr lang="en-US" dirty="0"/>
              <a:t> </a:t>
            </a:r>
            <a:r>
              <a:rPr lang="en-US" dirty="0" err="1"/>
              <a:t>fosfori</a:t>
            </a:r>
            <a:r>
              <a:rPr lang="en-US" dirty="0"/>
              <a:t>- ja </a:t>
            </a:r>
            <a:r>
              <a:rPr lang="en-US" dirty="0" err="1"/>
              <a:t>lämmastikuärastuse</a:t>
            </a:r>
            <a:r>
              <a:rPr lang="en-US" dirty="0"/>
              <a:t> </a:t>
            </a:r>
            <a:r>
              <a:rPr lang="en-US" dirty="0" err="1"/>
              <a:t>toimimiseks</a:t>
            </a:r>
            <a:r>
              <a:rPr lang="en-US" dirty="0"/>
              <a:t> </a:t>
            </a:r>
            <a:r>
              <a:rPr lang="en-US" dirty="0" err="1"/>
              <a:t>jagatakse</a:t>
            </a:r>
            <a:r>
              <a:rPr lang="en-US" dirty="0"/>
              <a:t> </a:t>
            </a:r>
            <a:r>
              <a:rPr lang="en-US" dirty="0" err="1"/>
              <a:t>puhasti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tsoonideks</a:t>
            </a:r>
            <a:r>
              <a:rPr lang="en-US" dirty="0"/>
              <a:t>, </a:t>
            </a:r>
            <a:r>
              <a:rPr lang="en-US" dirty="0" err="1"/>
              <a:t>luues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mahutites</a:t>
            </a:r>
            <a:r>
              <a:rPr lang="en-US" dirty="0"/>
              <a:t> </a:t>
            </a:r>
            <a:r>
              <a:rPr lang="en-US" dirty="0" err="1"/>
              <a:t>erinevad</a:t>
            </a:r>
            <a:r>
              <a:rPr lang="en-US" dirty="0"/>
              <a:t> </a:t>
            </a:r>
            <a:r>
              <a:rPr lang="en-US" dirty="0" err="1"/>
              <a:t>keskkonnatingimused</a:t>
            </a:r>
            <a:r>
              <a:rPr lang="en-US" dirty="0"/>
              <a:t>, on ka </a:t>
            </a:r>
            <a:r>
              <a:rPr lang="en-US" dirty="0" err="1"/>
              <a:t>nende</a:t>
            </a:r>
            <a:r>
              <a:rPr lang="en-US" dirty="0"/>
              <a:t> </a:t>
            </a:r>
            <a:r>
              <a:rPr lang="en-US" dirty="0" err="1"/>
              <a:t>tehnoloogiliste</a:t>
            </a:r>
            <a:r>
              <a:rPr lang="en-US" dirty="0"/>
              <a:t> </a:t>
            </a:r>
            <a:r>
              <a:rPr lang="en-US" dirty="0" err="1"/>
              <a:t>lahenduste</a:t>
            </a:r>
            <a:r>
              <a:rPr lang="en-US" dirty="0"/>
              <a:t> </a:t>
            </a:r>
            <a:r>
              <a:rPr lang="en-US" dirty="0" err="1"/>
              <a:t>puhul</a:t>
            </a:r>
            <a:r>
              <a:rPr lang="en-US" dirty="0"/>
              <a:t> </a:t>
            </a:r>
            <a:r>
              <a:rPr lang="en-US" dirty="0" err="1"/>
              <a:t>täissegunenud</a:t>
            </a:r>
            <a:r>
              <a:rPr lang="en-US" dirty="0"/>
              <a:t> </a:t>
            </a:r>
            <a:r>
              <a:rPr lang="en-US" dirty="0" err="1"/>
              <a:t>reaktorite</a:t>
            </a:r>
            <a:r>
              <a:rPr lang="en-US" dirty="0"/>
              <a:t> </a:t>
            </a:r>
            <a:r>
              <a:rPr lang="en-US" dirty="0" err="1"/>
              <a:t>jada</a:t>
            </a:r>
            <a:r>
              <a:rPr lang="en-US" dirty="0"/>
              <a:t> </a:t>
            </a:r>
            <a:r>
              <a:rPr lang="en-US" dirty="0" err="1"/>
              <a:t>sageli</a:t>
            </a:r>
            <a:r>
              <a:rPr lang="en-US" dirty="0"/>
              <a:t> </a:t>
            </a:r>
            <a:r>
              <a:rPr lang="en-US" dirty="0" err="1"/>
              <a:t>kaudselt</a:t>
            </a:r>
            <a:r>
              <a:rPr lang="en-US" dirty="0"/>
              <a:t> </a:t>
            </a:r>
            <a:r>
              <a:rPr lang="en-US" dirty="0" err="1"/>
              <a:t>kasutusel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reoainesisaldus</a:t>
            </a:r>
            <a:r>
              <a:rPr lang="en-US" dirty="0"/>
              <a:t> on </a:t>
            </a:r>
            <a:r>
              <a:rPr lang="en-US" dirty="0" err="1"/>
              <a:t>suurem</a:t>
            </a:r>
            <a:r>
              <a:rPr lang="en-US" dirty="0"/>
              <a:t> </a:t>
            </a:r>
            <a:r>
              <a:rPr lang="en-US" dirty="0" err="1"/>
              <a:t>esimestes</a:t>
            </a:r>
            <a:r>
              <a:rPr lang="en-US" dirty="0"/>
              <a:t> </a:t>
            </a:r>
            <a:r>
              <a:rPr lang="en-US" dirty="0" err="1"/>
              <a:t>reaktorites</a:t>
            </a:r>
            <a:r>
              <a:rPr lang="en-US" dirty="0"/>
              <a:t>. 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16DC9E68-2ED4-6D1A-F9F6-85CAAA52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Täissegunenud reaktorite jada</a:t>
            </a:r>
            <a:endParaRPr lang="en-US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B24A2F46-92E1-DA13-F429-F6A4DB12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241" y="1347536"/>
            <a:ext cx="4085988" cy="12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4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handatud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949</Words>
  <Application>Microsoft Office PowerPoint</Application>
  <PresentationFormat>Laiekraan</PresentationFormat>
  <Paragraphs>77</Paragraphs>
  <Slides>17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</vt:lpstr>
      <vt:lpstr>Open Sans semibold</vt:lpstr>
      <vt:lpstr>Wingdings</vt:lpstr>
      <vt:lpstr>Office'i kujundus</vt:lpstr>
      <vt:lpstr>Aktiivmudapuhasti käitamine</vt:lpstr>
      <vt:lpstr>Mis on aktiivmuda?</vt:lpstr>
      <vt:lpstr>Põhimõtteskeem</vt:lpstr>
      <vt:lpstr>PowerPointi esitlus</vt:lpstr>
      <vt:lpstr>Tehnilised lahendused</vt:lpstr>
      <vt:lpstr>Täissegunenud reaktor</vt:lpstr>
      <vt:lpstr>Väljatõrjereaktor</vt:lpstr>
      <vt:lpstr>Väljatõrjereaktor</vt:lpstr>
      <vt:lpstr>Täissegunenud reaktorite jada</vt:lpstr>
      <vt:lpstr>Ringkanal</vt:lpstr>
      <vt:lpstr>Annuspuhasti (SBR)</vt:lpstr>
      <vt:lpstr>Annuspuhasti</vt:lpstr>
      <vt:lpstr>Membraanbioreaktor</vt:lpstr>
      <vt:lpstr>Aeroobne graanulmuda</vt:lpstr>
      <vt:lpstr>Kuidas eri tüüpi reaktorid mõjutavad mikroobide kooslusi?</vt:lpstr>
      <vt:lpstr>Substraadi ja biomassi muutuse dünaamika</vt:lpstr>
      <vt:lpstr>Tänan!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Vallo Kõrgmaa</dc:creator>
  <cp:lastModifiedBy>Vallo Kõrgmaa</cp:lastModifiedBy>
  <cp:revision>11</cp:revision>
  <dcterms:created xsi:type="dcterms:W3CDTF">2023-11-13T11:57:45Z</dcterms:created>
  <dcterms:modified xsi:type="dcterms:W3CDTF">2024-07-19T08:01:27Z</dcterms:modified>
</cp:coreProperties>
</file>