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67"/>
  </p:notesMasterIdLst>
  <p:sldIdLst>
    <p:sldId id="320" r:id="rId3"/>
    <p:sldId id="321" r:id="rId4"/>
    <p:sldId id="322" r:id="rId5"/>
    <p:sldId id="256" r:id="rId6"/>
    <p:sldId id="312" r:id="rId7"/>
    <p:sldId id="294" r:id="rId8"/>
    <p:sldId id="311" r:id="rId9"/>
    <p:sldId id="306" r:id="rId10"/>
    <p:sldId id="297" r:id="rId11"/>
    <p:sldId id="295" r:id="rId12"/>
    <p:sldId id="298" r:id="rId13"/>
    <p:sldId id="299" r:id="rId14"/>
    <p:sldId id="260" r:id="rId15"/>
    <p:sldId id="307" r:id="rId16"/>
    <p:sldId id="308" r:id="rId17"/>
    <p:sldId id="309" r:id="rId18"/>
    <p:sldId id="310" r:id="rId19"/>
    <p:sldId id="313" r:id="rId20"/>
    <p:sldId id="288" r:id="rId21"/>
    <p:sldId id="305" r:id="rId22"/>
    <p:sldId id="289" r:id="rId23"/>
    <p:sldId id="292" r:id="rId24"/>
    <p:sldId id="290" r:id="rId25"/>
    <p:sldId id="291" r:id="rId26"/>
    <p:sldId id="293" r:id="rId27"/>
    <p:sldId id="259" r:id="rId28"/>
    <p:sldId id="257" r:id="rId29"/>
    <p:sldId id="261" r:id="rId30"/>
    <p:sldId id="296" r:id="rId31"/>
    <p:sldId id="301" r:id="rId32"/>
    <p:sldId id="302" r:id="rId33"/>
    <p:sldId id="300" r:id="rId34"/>
    <p:sldId id="303" r:id="rId35"/>
    <p:sldId id="270" r:id="rId36"/>
    <p:sldId id="271" r:id="rId37"/>
    <p:sldId id="272" r:id="rId38"/>
    <p:sldId id="266" r:id="rId39"/>
    <p:sldId id="267" r:id="rId40"/>
    <p:sldId id="268" r:id="rId41"/>
    <p:sldId id="269" r:id="rId42"/>
    <p:sldId id="264" r:id="rId43"/>
    <p:sldId id="323" r:id="rId44"/>
    <p:sldId id="324" r:id="rId45"/>
    <p:sldId id="325" r:id="rId46"/>
    <p:sldId id="273" r:id="rId47"/>
    <p:sldId id="274" r:id="rId48"/>
    <p:sldId id="282" r:id="rId49"/>
    <p:sldId id="336" r:id="rId50"/>
    <p:sldId id="326" r:id="rId51"/>
    <p:sldId id="327" r:id="rId52"/>
    <p:sldId id="340" r:id="rId53"/>
    <p:sldId id="337" r:id="rId54"/>
    <p:sldId id="330" r:id="rId55"/>
    <p:sldId id="333" r:id="rId56"/>
    <p:sldId id="284" r:id="rId57"/>
    <p:sldId id="339" r:id="rId58"/>
    <p:sldId id="342" r:id="rId59"/>
    <p:sldId id="275" r:id="rId60"/>
    <p:sldId id="331" r:id="rId61"/>
    <p:sldId id="334" r:id="rId62"/>
    <p:sldId id="335" r:id="rId63"/>
    <p:sldId id="341" r:id="rId64"/>
    <p:sldId id="338" r:id="rId65"/>
    <p:sldId id="258" r:id="rId66"/>
  </p:sldIdLst>
  <p:sldSz cx="9144000" cy="6858000" type="screen4x3"/>
  <p:notesSz cx="6858000" cy="9144000"/>
  <p:defaultTextStyle>
    <a:defPPr>
      <a:defRPr lang="et-E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2" d="100"/>
          <a:sy n="92" d="100"/>
        </p:scale>
        <p:origin x="94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9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E:\SYNCRO\Sync_T&#214;&#214;\T&#214;&#214;_SYNC\HotBox\Kokkuv&#245;tted_eelarved_hinnad\2015.%20aasta%20kokkuv&#245;te_poolik.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SYNCRO\Sync_T&#214;&#214;\T&#214;&#214;_SYNC\HotBox\Kokkuv&#245;tted_eelarved_hinnad\2015.%20aasta%20kokkuv&#245;te_poolik.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75" b="1" i="0" u="none" strike="noStrike" baseline="0">
                <a:solidFill>
                  <a:srgbClr val="000000"/>
                </a:solidFill>
                <a:latin typeface="Arial"/>
                <a:ea typeface="Arial"/>
                <a:cs typeface="Arial"/>
              </a:defRPr>
            </a:pPr>
            <a:r>
              <a:rPr lang="et-EE"/>
              <a:t>Alarmid 2015</a:t>
            </a:r>
          </a:p>
        </c:rich>
      </c:tx>
      <c:layout>
        <c:manualLayout>
          <c:xMode val="edge"/>
          <c:yMode val="edge"/>
          <c:x val="0.43903312820823065"/>
          <c:y val="6.4820939443152273E-2"/>
        </c:manualLayout>
      </c:layout>
      <c:overlay val="0"/>
      <c:spPr>
        <a:noFill/>
        <a:ln w="25400">
          <a:noFill/>
        </a:ln>
      </c:spPr>
    </c:title>
    <c:autoTitleDeleted val="0"/>
    <c:plotArea>
      <c:layout>
        <c:manualLayout>
          <c:layoutTarget val="inner"/>
          <c:xMode val="edge"/>
          <c:yMode val="edge"/>
          <c:x val="4.8065678158932493E-2"/>
          <c:y val="0.19444503051767012"/>
          <c:w val="0.93552222367873483"/>
          <c:h val="0.49074221987792932"/>
        </c:manualLayout>
      </c:layout>
      <c:barChart>
        <c:barDir val="col"/>
        <c:grouping val="clustered"/>
        <c:varyColors val="0"/>
        <c:ser>
          <c:idx val="0"/>
          <c:order val="0"/>
          <c:spPr>
            <a:solidFill>
              <a:srgbClr val="FFFF00"/>
            </a:solidFill>
            <a:ln w="12700">
              <a:solidFill>
                <a:srgbClr val="000000"/>
              </a:solidFill>
              <a:prstDash val="solid"/>
            </a:ln>
          </c:spPr>
          <c:invertIfNegative val="0"/>
          <c:dPt>
            <c:idx val="0"/>
            <c:invertIfNegative val="0"/>
            <c:bubble3D val="0"/>
            <c:spPr>
              <a:solidFill>
                <a:srgbClr val="FF0000"/>
              </a:solidFill>
              <a:ln w="12700">
                <a:solidFill>
                  <a:srgbClr val="000000"/>
                </a:solidFill>
                <a:prstDash val="solid"/>
              </a:ln>
            </c:spPr>
          </c:dPt>
          <c:dPt>
            <c:idx val="1"/>
            <c:invertIfNegative val="0"/>
            <c:bubble3D val="0"/>
            <c:spPr>
              <a:solidFill>
                <a:srgbClr val="FFC000"/>
              </a:solidFill>
              <a:ln w="12700">
                <a:solidFill>
                  <a:srgbClr val="000000"/>
                </a:solidFill>
                <a:prstDash val="solid"/>
              </a:ln>
            </c:spPr>
          </c:dPt>
          <c:dPt>
            <c:idx val="2"/>
            <c:invertIfNegative val="0"/>
            <c:bubble3D val="0"/>
            <c:spPr>
              <a:solidFill>
                <a:srgbClr val="0070C0"/>
              </a:solidFill>
              <a:ln w="12700">
                <a:solidFill>
                  <a:srgbClr val="000000"/>
                </a:solidFill>
                <a:prstDash val="solid"/>
              </a:ln>
            </c:spPr>
          </c:dPt>
          <c:dPt>
            <c:idx val="3"/>
            <c:invertIfNegative val="0"/>
            <c:bubble3D val="0"/>
          </c:dPt>
          <c:dPt>
            <c:idx val="4"/>
            <c:invertIfNegative val="0"/>
            <c:bubble3D val="0"/>
            <c:spPr>
              <a:solidFill>
                <a:srgbClr val="00B050"/>
              </a:solidFill>
              <a:ln w="12700">
                <a:solidFill>
                  <a:srgbClr val="000000"/>
                </a:solidFill>
                <a:prstDash val="solid"/>
              </a:ln>
            </c:spPr>
          </c:dPt>
          <c:dLbls>
            <c:spPr>
              <a:noFill/>
              <a:ln w="25400">
                <a:noFill/>
              </a:ln>
            </c:spPr>
            <c:txPr>
              <a:bodyPr wrap="square" lIns="38100" tIns="19050" rIns="38100" bIns="19050" anchor="ctr">
                <a:spAutoFit/>
              </a:bodyPr>
              <a:lstStyle/>
              <a:p>
                <a:pPr>
                  <a:defRPr sz="875" b="0" i="0" u="none" strike="noStrike" baseline="0">
                    <a:solidFill>
                      <a:srgbClr val="000000"/>
                    </a:solidFill>
                    <a:latin typeface="Arial"/>
                    <a:ea typeface="Arial"/>
                    <a:cs typeface="Arial"/>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joonised!$B$5:$G$6</c:f>
              <c:multiLvlStrCache>
                <c:ptCount val="5"/>
                <c:lvl>
                  <c:pt idx="2">
                    <c:v>süteemi viga</c:v>
                  </c:pt>
                  <c:pt idx="3">
                    <c:v>päikese tõttu</c:v>
                  </c:pt>
                  <c:pt idx="4">
                    <c:v>tõestatud seadme defekt</c:v>
                  </c:pt>
                </c:lvl>
                <c:lvl>
                  <c:pt idx="0">
                    <c:v>reaalne, kriitilised alarmid </c:v>
                  </c:pt>
                  <c:pt idx="1">
                    <c:v>reaalne, ohtlikud alarmid </c:v>
                  </c:pt>
                  <c:pt idx="2">
                    <c:v>mittereaalne</c:v>
                  </c:pt>
                  <c:pt idx="3">
                    <c:v>mittereaalne</c:v>
                  </c:pt>
                  <c:pt idx="4">
                    <c:v>mittereaalne</c:v>
                  </c:pt>
                </c:lvl>
              </c:multiLvlStrCache>
            </c:multiLvlStrRef>
          </c:cat>
          <c:val>
            <c:numRef>
              <c:f>joonised!$B$7:$G$7</c:f>
              <c:numCache>
                <c:formatCode>General</c:formatCode>
                <c:ptCount val="5"/>
                <c:pt idx="0">
                  <c:v>36</c:v>
                </c:pt>
                <c:pt idx="1">
                  <c:v>44</c:v>
                </c:pt>
                <c:pt idx="2">
                  <c:v>3</c:v>
                </c:pt>
                <c:pt idx="3">
                  <c:v>11</c:v>
                </c:pt>
                <c:pt idx="4">
                  <c:v>5</c:v>
                </c:pt>
              </c:numCache>
            </c:numRef>
          </c:val>
          <c:extLst/>
        </c:ser>
        <c:dLbls>
          <c:showLegendKey val="0"/>
          <c:showVal val="1"/>
          <c:showCatName val="0"/>
          <c:showSerName val="0"/>
          <c:showPercent val="0"/>
          <c:showBubbleSize val="0"/>
        </c:dLbls>
        <c:gapWidth val="150"/>
        <c:axId val="178838672"/>
        <c:axId val="175335928"/>
      </c:barChart>
      <c:catAx>
        <c:axId val="17883867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t-EE"/>
          </a:p>
        </c:txPr>
        <c:crossAx val="175335928"/>
        <c:crosses val="autoZero"/>
        <c:auto val="0"/>
        <c:lblAlgn val="ctr"/>
        <c:lblOffset val="100"/>
        <c:tickLblSkip val="1"/>
        <c:tickMarkSkip val="1"/>
        <c:noMultiLvlLbl val="0"/>
      </c:catAx>
      <c:valAx>
        <c:axId val="175335928"/>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t-EE"/>
          </a:p>
        </c:txPr>
        <c:crossAx val="178838672"/>
        <c:crosses val="autoZero"/>
        <c:crossBetween val="between"/>
        <c:majorUnit val="25"/>
      </c:valAx>
      <c:spPr>
        <a:solidFill>
          <a:srgbClr val="FFFFFF"/>
        </a:solidFill>
        <a:ln w="12700">
          <a:solidFill>
            <a:srgbClr val="FFFFFF"/>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t-E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75" b="1" i="0" u="none" strike="noStrike" baseline="0">
                <a:solidFill>
                  <a:srgbClr val="000000"/>
                </a:solidFill>
                <a:latin typeface="Arial"/>
                <a:ea typeface="Arial"/>
                <a:cs typeface="Arial"/>
              </a:defRPr>
            </a:pPr>
            <a:r>
              <a:rPr lang="et-EE"/>
              <a:t>Alarmgraafik aastal 2015</a:t>
            </a:r>
          </a:p>
        </c:rich>
      </c:tx>
      <c:layout>
        <c:manualLayout>
          <c:xMode val="edge"/>
          <c:yMode val="edge"/>
          <c:x val="0.37946378320946356"/>
          <c:y val="9.9347996964891772E-2"/>
        </c:manualLayout>
      </c:layout>
      <c:overlay val="0"/>
      <c:spPr>
        <a:noFill/>
        <a:ln w="25400">
          <a:noFill/>
        </a:ln>
      </c:spPr>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1283677696982172"/>
          <c:y val="0.35802577047697987"/>
          <c:w val="0.51664065335331855"/>
          <c:h val="0.39814934820284831"/>
        </c:manualLayout>
      </c:layout>
      <c:pie3DChart>
        <c:varyColors val="1"/>
        <c:ser>
          <c:idx val="0"/>
          <c:order val="0"/>
          <c:dPt>
            <c:idx val="0"/>
            <c:bubble3D val="0"/>
            <c:explosion val="5"/>
            <c:spPr>
              <a:solidFill>
                <a:srgbClr val="FF0000"/>
              </a:solidFill>
            </c:spPr>
          </c:dPt>
          <c:dPt>
            <c:idx val="1"/>
            <c:bubble3D val="0"/>
            <c:explosion val="22"/>
            <c:spPr>
              <a:solidFill>
                <a:srgbClr val="FFC000"/>
              </a:solidFill>
            </c:spPr>
          </c:dPt>
          <c:dPt>
            <c:idx val="2"/>
            <c:bubble3D val="0"/>
            <c:spPr>
              <a:solidFill>
                <a:srgbClr val="0070C0"/>
              </a:solidFill>
            </c:spPr>
          </c:dPt>
          <c:dPt>
            <c:idx val="3"/>
            <c:bubble3D val="0"/>
            <c:spPr>
              <a:solidFill>
                <a:srgbClr val="FFFF00"/>
              </a:solidFill>
            </c:spPr>
          </c:dPt>
          <c:dPt>
            <c:idx val="4"/>
            <c:bubble3D val="0"/>
            <c:spPr>
              <a:solidFill>
                <a:srgbClr val="00B050"/>
              </a:solidFill>
            </c:spPr>
          </c:dPt>
          <c:dLbls>
            <c:spPr>
              <a:noFill/>
              <a:ln>
                <a:noFill/>
              </a:ln>
              <a:effectLst/>
            </c:spPr>
            <c:dLblPos val="outEnd"/>
            <c:showLegendKey val="1"/>
            <c:showVal val="1"/>
            <c:showCatName val="0"/>
            <c:showSerName val="0"/>
            <c:showPercent val="0"/>
            <c:showBubbleSize val="0"/>
            <c:showLeaderLines val="1"/>
            <c:extLst>
              <c:ext xmlns:c15="http://schemas.microsoft.com/office/drawing/2012/chart" uri="{CE6537A1-D6FC-4f65-9D91-7224C49458BB}"/>
            </c:extLst>
          </c:dLbls>
          <c:cat>
            <c:multiLvlStrRef>
              <c:f>joonised!$B$5:$G$7</c:f>
              <c:multiLvlStrCache>
                <c:ptCount val="5"/>
                <c:lvl>
                  <c:pt idx="0">
                    <c:v>36</c:v>
                  </c:pt>
                  <c:pt idx="1">
                    <c:v>44</c:v>
                  </c:pt>
                  <c:pt idx="2">
                    <c:v>3</c:v>
                  </c:pt>
                  <c:pt idx="3">
                    <c:v>11</c:v>
                  </c:pt>
                  <c:pt idx="4">
                    <c:v>5</c:v>
                  </c:pt>
                </c:lvl>
                <c:lvl>
                  <c:pt idx="2">
                    <c:v>süteemi viga</c:v>
                  </c:pt>
                  <c:pt idx="3">
                    <c:v>päikese tõttu</c:v>
                  </c:pt>
                  <c:pt idx="4">
                    <c:v>tõestatud seadme defekt</c:v>
                  </c:pt>
                </c:lvl>
                <c:lvl>
                  <c:pt idx="0">
                    <c:v>reaalne, kriitilised alarmid </c:v>
                  </c:pt>
                  <c:pt idx="1">
                    <c:v>reaalne, ohtlikud alarmid </c:v>
                  </c:pt>
                  <c:pt idx="2">
                    <c:v>mittereaalne</c:v>
                  </c:pt>
                  <c:pt idx="3">
                    <c:v>mittereaalne</c:v>
                  </c:pt>
                  <c:pt idx="4">
                    <c:v>mittereaalne</c:v>
                  </c:pt>
                </c:lvl>
              </c:multiLvlStrCache>
            </c:multiLvlStrRef>
          </c:cat>
          <c:val>
            <c:numRef>
              <c:f>joonised!$B$7:$G$7</c:f>
              <c:numCache>
                <c:formatCode>General</c:formatCode>
                <c:ptCount val="5"/>
                <c:pt idx="0">
                  <c:v>36</c:v>
                </c:pt>
                <c:pt idx="1">
                  <c:v>44</c:v>
                </c:pt>
                <c:pt idx="2">
                  <c:v>3</c:v>
                </c:pt>
                <c:pt idx="3">
                  <c:v>11</c:v>
                </c:pt>
                <c:pt idx="4">
                  <c:v>5</c:v>
                </c:pt>
              </c:numCache>
            </c:numRef>
          </c:val>
          <c:extLst/>
        </c:ser>
        <c:dLbls>
          <c:dLblPos val="outEnd"/>
          <c:showLegendKey val="0"/>
          <c:showVal val="1"/>
          <c:showCatName val="0"/>
          <c:showSerName val="0"/>
          <c:showPercent val="0"/>
          <c:showBubbleSize val="0"/>
          <c:showLeaderLines val="1"/>
        </c:dLbls>
      </c:pie3DChart>
      <c:spPr>
        <a:noFill/>
        <a:ln w="25400">
          <a:noFill/>
        </a:ln>
      </c:spPr>
    </c:plotArea>
    <c:legend>
      <c:legendPos val="r"/>
      <c:layout>
        <c:manualLayout>
          <c:xMode val="edge"/>
          <c:yMode val="edge"/>
          <c:x val="0.6652079750051284"/>
          <c:y val="0.38646680994073662"/>
          <c:w val="0.28135181123401659"/>
          <c:h val="0.30154193795596668"/>
        </c:manualLayout>
      </c:layout>
      <c:overlay val="0"/>
      <c:txPr>
        <a:bodyPr/>
        <a:lstStyle/>
        <a:p>
          <a:pPr rtl="0">
            <a:defRPr/>
          </a:pPr>
          <a:endParaRPr lang="et-EE"/>
        </a:p>
      </c:txPr>
    </c:legend>
    <c:plotVisOnly val="0"/>
    <c:dispBlanksAs val="zero"/>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t-EE"/>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05E6331-1347-4DED-A4EC-DD9F61FE6378}" type="datetimeFigureOut">
              <a:rPr lang="en-US"/>
              <a:pPr>
                <a:defRPr/>
              </a:pPr>
              <a:t>3/7/2016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3287A3AB-EB11-4F53-9A3C-A8807BDD0C80}" type="slidenum">
              <a:rPr lang="en-US"/>
              <a:pPr>
                <a:defRPr/>
              </a:pPr>
              <a:t>‹#›</a:t>
            </a:fld>
            <a:endParaRPr lang="en-US"/>
          </a:p>
        </p:txBody>
      </p:sp>
    </p:spTree>
    <p:extLst>
      <p:ext uri="{BB962C8B-B14F-4D97-AF65-F5344CB8AC3E}">
        <p14:creationId xmlns:p14="http://schemas.microsoft.com/office/powerpoint/2010/main" val="3821482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C054A0-2830-4F23-B4D7-5FF8CCBE49EE}" type="slidenum">
              <a:rPr lang="en-US" altLang="en-US" smtClean="0"/>
              <a:pPr/>
              <a:t>18</a:t>
            </a:fld>
            <a:endParaRPr lang="en-US" altLang="en-US" smtClean="0"/>
          </a:p>
        </p:txBody>
      </p:sp>
    </p:spTree>
    <p:extLst>
      <p:ext uri="{BB962C8B-B14F-4D97-AF65-F5344CB8AC3E}">
        <p14:creationId xmlns:p14="http://schemas.microsoft.com/office/powerpoint/2010/main" val="2970886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t-E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a:p>
        </p:txBody>
      </p:sp>
      <p:sp>
        <p:nvSpPr>
          <p:cNvPr id="5" name="Rectangle 5"/>
          <p:cNvSpPr>
            <a:spLocks noGrp="1" noChangeArrowheads="1"/>
          </p:cNvSpPr>
          <p:nvPr>
            <p:ph type="ftr" sz="quarter" idx="11"/>
          </p:nvPr>
        </p:nvSpPr>
        <p:spPr>
          <a:ln/>
        </p:spPr>
        <p:txBody>
          <a:bodyPr/>
          <a:lstStyle>
            <a:lvl1pPr>
              <a:defRPr/>
            </a:lvl1pPr>
          </a:lstStyle>
          <a:p>
            <a:pPr>
              <a:defRPr/>
            </a:pPr>
            <a:endParaRPr lang="et-EE"/>
          </a:p>
        </p:txBody>
      </p:sp>
      <p:sp>
        <p:nvSpPr>
          <p:cNvPr id="6" name="Rectangle 6"/>
          <p:cNvSpPr>
            <a:spLocks noGrp="1" noChangeArrowheads="1"/>
          </p:cNvSpPr>
          <p:nvPr>
            <p:ph type="sldNum" sz="quarter" idx="12"/>
          </p:nvPr>
        </p:nvSpPr>
        <p:spPr>
          <a:ln/>
        </p:spPr>
        <p:txBody>
          <a:bodyPr/>
          <a:lstStyle>
            <a:lvl1pPr>
              <a:defRPr/>
            </a:lvl1pPr>
          </a:lstStyle>
          <a:p>
            <a:pPr>
              <a:defRPr/>
            </a:pPr>
            <a:fld id="{4208C434-AA5C-4C64-BE64-3C6FB24A9CFD}" type="slidenum">
              <a:rPr lang="et-EE"/>
              <a:pPr>
                <a:defRPr/>
              </a:pPr>
              <a:t>‹#›</a:t>
            </a:fld>
            <a:endParaRPr lang="et-EE"/>
          </a:p>
        </p:txBody>
      </p:sp>
    </p:spTree>
    <p:extLst>
      <p:ext uri="{BB962C8B-B14F-4D97-AF65-F5344CB8AC3E}">
        <p14:creationId xmlns:p14="http://schemas.microsoft.com/office/powerpoint/2010/main" val="251018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a:p>
        </p:txBody>
      </p:sp>
      <p:sp>
        <p:nvSpPr>
          <p:cNvPr id="5" name="Rectangle 5"/>
          <p:cNvSpPr>
            <a:spLocks noGrp="1" noChangeArrowheads="1"/>
          </p:cNvSpPr>
          <p:nvPr>
            <p:ph type="ftr" sz="quarter" idx="11"/>
          </p:nvPr>
        </p:nvSpPr>
        <p:spPr>
          <a:ln/>
        </p:spPr>
        <p:txBody>
          <a:bodyPr/>
          <a:lstStyle>
            <a:lvl1pPr>
              <a:defRPr/>
            </a:lvl1pPr>
          </a:lstStyle>
          <a:p>
            <a:pPr>
              <a:defRPr/>
            </a:pPr>
            <a:endParaRPr lang="et-EE"/>
          </a:p>
        </p:txBody>
      </p:sp>
      <p:sp>
        <p:nvSpPr>
          <p:cNvPr id="6" name="Rectangle 6"/>
          <p:cNvSpPr>
            <a:spLocks noGrp="1" noChangeArrowheads="1"/>
          </p:cNvSpPr>
          <p:nvPr>
            <p:ph type="sldNum" sz="quarter" idx="12"/>
          </p:nvPr>
        </p:nvSpPr>
        <p:spPr>
          <a:ln/>
        </p:spPr>
        <p:txBody>
          <a:bodyPr/>
          <a:lstStyle>
            <a:lvl1pPr>
              <a:defRPr/>
            </a:lvl1pPr>
          </a:lstStyle>
          <a:p>
            <a:pPr>
              <a:defRPr/>
            </a:pPr>
            <a:fld id="{A7BEB532-11BF-4B06-A929-15F4B74E110C}" type="slidenum">
              <a:rPr lang="et-EE"/>
              <a:pPr>
                <a:defRPr/>
              </a:pPr>
              <a:t>‹#›</a:t>
            </a:fld>
            <a:endParaRPr lang="et-EE"/>
          </a:p>
        </p:txBody>
      </p:sp>
    </p:spTree>
    <p:extLst>
      <p:ext uri="{BB962C8B-B14F-4D97-AF65-F5344CB8AC3E}">
        <p14:creationId xmlns:p14="http://schemas.microsoft.com/office/powerpoint/2010/main" val="65055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a:p>
        </p:txBody>
      </p:sp>
      <p:sp>
        <p:nvSpPr>
          <p:cNvPr id="5" name="Rectangle 5"/>
          <p:cNvSpPr>
            <a:spLocks noGrp="1" noChangeArrowheads="1"/>
          </p:cNvSpPr>
          <p:nvPr>
            <p:ph type="ftr" sz="quarter" idx="11"/>
          </p:nvPr>
        </p:nvSpPr>
        <p:spPr>
          <a:ln/>
        </p:spPr>
        <p:txBody>
          <a:bodyPr/>
          <a:lstStyle>
            <a:lvl1pPr>
              <a:defRPr/>
            </a:lvl1pPr>
          </a:lstStyle>
          <a:p>
            <a:pPr>
              <a:defRPr/>
            </a:pPr>
            <a:endParaRPr lang="et-EE"/>
          </a:p>
        </p:txBody>
      </p:sp>
      <p:sp>
        <p:nvSpPr>
          <p:cNvPr id="6" name="Rectangle 6"/>
          <p:cNvSpPr>
            <a:spLocks noGrp="1" noChangeArrowheads="1"/>
          </p:cNvSpPr>
          <p:nvPr>
            <p:ph type="sldNum" sz="quarter" idx="12"/>
          </p:nvPr>
        </p:nvSpPr>
        <p:spPr>
          <a:ln/>
        </p:spPr>
        <p:txBody>
          <a:bodyPr/>
          <a:lstStyle>
            <a:lvl1pPr>
              <a:defRPr/>
            </a:lvl1pPr>
          </a:lstStyle>
          <a:p>
            <a:pPr>
              <a:defRPr/>
            </a:pPr>
            <a:fld id="{63290321-6888-41FC-A436-12DBB7607268}" type="slidenum">
              <a:rPr lang="et-EE"/>
              <a:pPr>
                <a:defRPr/>
              </a:pPr>
              <a:t>‹#›</a:t>
            </a:fld>
            <a:endParaRPr lang="et-EE"/>
          </a:p>
        </p:txBody>
      </p:sp>
    </p:spTree>
    <p:extLst>
      <p:ext uri="{BB962C8B-B14F-4D97-AF65-F5344CB8AC3E}">
        <p14:creationId xmlns:p14="http://schemas.microsoft.com/office/powerpoint/2010/main" val="22329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t-EE"/>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Rectangle 4"/>
          <p:cNvSpPr>
            <a:spLocks noGrp="1" noChangeArrowheads="1"/>
          </p:cNvSpPr>
          <p:nvPr>
            <p:ph type="dt" sz="half" idx="10"/>
          </p:nvPr>
        </p:nvSpPr>
        <p:spPr>
          <a:ln/>
        </p:spPr>
        <p:txBody>
          <a:bodyPr/>
          <a:lstStyle>
            <a:lvl1pPr>
              <a:defRPr/>
            </a:lvl1pPr>
          </a:lstStyle>
          <a:p>
            <a:pPr>
              <a:defRPr/>
            </a:pPr>
            <a:endParaRPr lang="et-EE"/>
          </a:p>
        </p:txBody>
      </p:sp>
      <p:sp>
        <p:nvSpPr>
          <p:cNvPr id="6" name="Rectangle 5"/>
          <p:cNvSpPr>
            <a:spLocks noGrp="1" noChangeArrowheads="1"/>
          </p:cNvSpPr>
          <p:nvPr>
            <p:ph type="ftr" sz="quarter" idx="11"/>
          </p:nvPr>
        </p:nvSpPr>
        <p:spPr>
          <a:ln/>
        </p:spPr>
        <p:txBody>
          <a:bodyPr/>
          <a:lstStyle>
            <a:lvl1pPr>
              <a:defRPr/>
            </a:lvl1pPr>
          </a:lstStyle>
          <a:p>
            <a:pPr>
              <a:defRPr/>
            </a:pPr>
            <a:endParaRPr lang="et-EE"/>
          </a:p>
        </p:txBody>
      </p:sp>
      <p:sp>
        <p:nvSpPr>
          <p:cNvPr id="7" name="Rectangle 6"/>
          <p:cNvSpPr>
            <a:spLocks noGrp="1" noChangeArrowheads="1"/>
          </p:cNvSpPr>
          <p:nvPr>
            <p:ph type="sldNum" sz="quarter" idx="12"/>
          </p:nvPr>
        </p:nvSpPr>
        <p:spPr>
          <a:ln/>
        </p:spPr>
        <p:txBody>
          <a:bodyPr/>
          <a:lstStyle>
            <a:lvl1pPr>
              <a:defRPr/>
            </a:lvl1pPr>
          </a:lstStyle>
          <a:p>
            <a:pPr>
              <a:defRPr/>
            </a:pPr>
            <a:fld id="{816A624C-D3DC-4EE5-8968-4749A4334AD0}" type="slidenum">
              <a:rPr lang="et-EE"/>
              <a:pPr>
                <a:defRPr/>
              </a:pPr>
              <a:t>‹#›</a:t>
            </a:fld>
            <a:endParaRPr lang="et-EE"/>
          </a:p>
        </p:txBody>
      </p:sp>
    </p:spTree>
    <p:extLst>
      <p:ext uri="{BB962C8B-B14F-4D97-AF65-F5344CB8AC3E}">
        <p14:creationId xmlns:p14="http://schemas.microsoft.com/office/powerpoint/2010/main" val="3329574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t-EE"/>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Rectangle 4"/>
          <p:cNvSpPr>
            <a:spLocks noGrp="1" noChangeArrowheads="1"/>
          </p:cNvSpPr>
          <p:nvPr>
            <p:ph type="dt" sz="half" idx="10"/>
          </p:nvPr>
        </p:nvSpPr>
        <p:spPr>
          <a:ln/>
        </p:spPr>
        <p:txBody>
          <a:bodyPr/>
          <a:lstStyle>
            <a:lvl1pPr>
              <a:defRPr/>
            </a:lvl1pPr>
          </a:lstStyle>
          <a:p>
            <a:pPr>
              <a:defRPr/>
            </a:pPr>
            <a:endParaRPr lang="et-EE"/>
          </a:p>
        </p:txBody>
      </p:sp>
      <p:sp>
        <p:nvSpPr>
          <p:cNvPr id="8" name="Rectangle 5"/>
          <p:cNvSpPr>
            <a:spLocks noGrp="1" noChangeArrowheads="1"/>
          </p:cNvSpPr>
          <p:nvPr>
            <p:ph type="ftr" sz="quarter" idx="11"/>
          </p:nvPr>
        </p:nvSpPr>
        <p:spPr>
          <a:ln/>
        </p:spPr>
        <p:txBody>
          <a:bodyPr/>
          <a:lstStyle>
            <a:lvl1pPr>
              <a:defRPr/>
            </a:lvl1pPr>
          </a:lstStyle>
          <a:p>
            <a:pPr>
              <a:defRPr/>
            </a:pPr>
            <a:endParaRPr lang="et-EE"/>
          </a:p>
        </p:txBody>
      </p:sp>
      <p:sp>
        <p:nvSpPr>
          <p:cNvPr id="9" name="Rectangle 6"/>
          <p:cNvSpPr>
            <a:spLocks noGrp="1" noChangeArrowheads="1"/>
          </p:cNvSpPr>
          <p:nvPr>
            <p:ph type="sldNum" sz="quarter" idx="12"/>
          </p:nvPr>
        </p:nvSpPr>
        <p:spPr>
          <a:ln/>
        </p:spPr>
        <p:txBody>
          <a:bodyPr/>
          <a:lstStyle>
            <a:lvl1pPr>
              <a:defRPr/>
            </a:lvl1pPr>
          </a:lstStyle>
          <a:p>
            <a:pPr>
              <a:defRPr/>
            </a:pPr>
            <a:fld id="{63396AD2-5547-458D-9A0E-1E4B634F2A59}" type="slidenum">
              <a:rPr lang="et-EE"/>
              <a:pPr>
                <a:defRPr/>
              </a:pPr>
              <a:t>‹#›</a:t>
            </a:fld>
            <a:endParaRPr lang="et-EE"/>
          </a:p>
        </p:txBody>
      </p:sp>
    </p:spTree>
    <p:extLst>
      <p:ext uri="{BB962C8B-B14F-4D97-AF65-F5344CB8AC3E}">
        <p14:creationId xmlns:p14="http://schemas.microsoft.com/office/powerpoint/2010/main" val="32114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3" name="Rectangle 4"/>
          <p:cNvSpPr>
            <a:spLocks noGrp="1" noChangeArrowheads="1"/>
          </p:cNvSpPr>
          <p:nvPr>
            <p:ph type="dt" sz="half" idx="10"/>
          </p:nvPr>
        </p:nvSpPr>
        <p:spPr>
          <a:ln/>
        </p:spPr>
        <p:txBody>
          <a:bodyPr/>
          <a:lstStyle>
            <a:lvl1pPr>
              <a:defRPr/>
            </a:lvl1pPr>
          </a:lstStyle>
          <a:p>
            <a:pPr>
              <a:defRPr/>
            </a:pPr>
            <a:endParaRPr lang="et-EE"/>
          </a:p>
        </p:txBody>
      </p:sp>
      <p:sp>
        <p:nvSpPr>
          <p:cNvPr id="4" name="Rectangle 5"/>
          <p:cNvSpPr>
            <a:spLocks noGrp="1" noChangeArrowheads="1"/>
          </p:cNvSpPr>
          <p:nvPr>
            <p:ph type="ftr" sz="quarter" idx="11"/>
          </p:nvPr>
        </p:nvSpPr>
        <p:spPr>
          <a:ln/>
        </p:spPr>
        <p:txBody>
          <a:bodyPr/>
          <a:lstStyle>
            <a:lvl1pPr>
              <a:defRPr/>
            </a:lvl1pPr>
          </a:lstStyle>
          <a:p>
            <a:pPr>
              <a:defRPr/>
            </a:pPr>
            <a:endParaRPr lang="et-EE"/>
          </a:p>
        </p:txBody>
      </p:sp>
      <p:sp>
        <p:nvSpPr>
          <p:cNvPr id="5" name="Rectangle 6"/>
          <p:cNvSpPr>
            <a:spLocks noGrp="1" noChangeArrowheads="1"/>
          </p:cNvSpPr>
          <p:nvPr>
            <p:ph type="sldNum" sz="quarter" idx="12"/>
          </p:nvPr>
        </p:nvSpPr>
        <p:spPr>
          <a:ln/>
        </p:spPr>
        <p:txBody>
          <a:bodyPr/>
          <a:lstStyle>
            <a:lvl1pPr>
              <a:defRPr/>
            </a:lvl1pPr>
          </a:lstStyle>
          <a:p>
            <a:pPr>
              <a:defRPr/>
            </a:pPr>
            <a:fld id="{6C0609A9-05C3-4244-8FC3-82C9DBD41CE5}" type="slidenum">
              <a:rPr lang="et-EE"/>
              <a:pPr>
                <a:defRPr/>
              </a:pPr>
              <a:t>‹#›</a:t>
            </a:fld>
            <a:endParaRPr lang="et-EE"/>
          </a:p>
        </p:txBody>
      </p:sp>
    </p:spTree>
    <p:extLst>
      <p:ext uri="{BB962C8B-B14F-4D97-AF65-F5344CB8AC3E}">
        <p14:creationId xmlns:p14="http://schemas.microsoft.com/office/powerpoint/2010/main" val="2865241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2467EF6-FC7A-47A8-A02F-73871F2FB5A5}" type="datetimeFigureOut">
              <a:rPr lang="en-US"/>
              <a:pPr>
                <a:defRPr/>
              </a:pPr>
              <a:t>3/7/2016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C7BB064-B62F-43C3-9A36-26DD56A5A023}" type="slidenum">
              <a:rPr lang="en-US"/>
              <a:pPr>
                <a:defRPr/>
              </a:pPr>
              <a:t>‹#›</a:t>
            </a:fld>
            <a:endParaRPr lang="en-US"/>
          </a:p>
        </p:txBody>
      </p:sp>
    </p:spTree>
    <p:extLst>
      <p:ext uri="{BB962C8B-B14F-4D97-AF65-F5344CB8AC3E}">
        <p14:creationId xmlns:p14="http://schemas.microsoft.com/office/powerpoint/2010/main" val="2378357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CF5ED2F-7558-45E8-B168-76FE0A79B2EF}" type="datetimeFigureOut">
              <a:rPr lang="en-US"/>
              <a:pPr>
                <a:defRPr/>
              </a:pPr>
              <a:t>3/7/2016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382ABEF-502F-458B-8E6A-15C96982E243}" type="slidenum">
              <a:rPr lang="en-US"/>
              <a:pPr>
                <a:defRPr/>
              </a:pPr>
              <a:t>‹#›</a:t>
            </a:fld>
            <a:endParaRPr lang="en-US"/>
          </a:p>
        </p:txBody>
      </p:sp>
    </p:spTree>
    <p:extLst>
      <p:ext uri="{BB962C8B-B14F-4D97-AF65-F5344CB8AC3E}">
        <p14:creationId xmlns:p14="http://schemas.microsoft.com/office/powerpoint/2010/main" val="180210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2E684A3-3184-41FB-B36B-0D6A94680364}" type="datetimeFigureOut">
              <a:rPr lang="en-US"/>
              <a:pPr>
                <a:defRPr/>
              </a:pPr>
              <a:t>3/7/2016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A9DCFE-77E7-4A5F-A8D7-4C058087F929}" type="slidenum">
              <a:rPr lang="en-US"/>
              <a:pPr>
                <a:defRPr/>
              </a:pPr>
              <a:t>‹#›</a:t>
            </a:fld>
            <a:endParaRPr lang="en-US"/>
          </a:p>
        </p:txBody>
      </p:sp>
    </p:spTree>
    <p:extLst>
      <p:ext uri="{BB962C8B-B14F-4D97-AF65-F5344CB8AC3E}">
        <p14:creationId xmlns:p14="http://schemas.microsoft.com/office/powerpoint/2010/main" val="1191783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7D357A4-258E-470E-8BF4-D803E186AEDB}" type="datetimeFigureOut">
              <a:rPr lang="en-US"/>
              <a:pPr>
                <a:defRPr/>
              </a:pPr>
              <a:t>3/7/2016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0B274C-B697-41D6-89C1-1F2268FECBCC}" type="slidenum">
              <a:rPr lang="en-US"/>
              <a:pPr>
                <a:defRPr/>
              </a:pPr>
              <a:t>‹#›</a:t>
            </a:fld>
            <a:endParaRPr lang="en-US"/>
          </a:p>
        </p:txBody>
      </p:sp>
    </p:spTree>
    <p:extLst>
      <p:ext uri="{BB962C8B-B14F-4D97-AF65-F5344CB8AC3E}">
        <p14:creationId xmlns:p14="http://schemas.microsoft.com/office/powerpoint/2010/main" val="1368056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227B323-FC35-4396-8DDA-7DB9599B62CD}" type="datetimeFigureOut">
              <a:rPr lang="en-US"/>
              <a:pPr>
                <a:defRPr/>
              </a:pPr>
              <a:t>3/7/2016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6B4C8BB-7241-4B44-B605-0B3995E8916D}" type="slidenum">
              <a:rPr lang="en-US"/>
              <a:pPr>
                <a:defRPr/>
              </a:pPr>
              <a:t>‹#›</a:t>
            </a:fld>
            <a:endParaRPr lang="en-US"/>
          </a:p>
        </p:txBody>
      </p:sp>
    </p:spTree>
    <p:extLst>
      <p:ext uri="{BB962C8B-B14F-4D97-AF65-F5344CB8AC3E}">
        <p14:creationId xmlns:p14="http://schemas.microsoft.com/office/powerpoint/2010/main" val="1007644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a:p>
        </p:txBody>
      </p:sp>
      <p:sp>
        <p:nvSpPr>
          <p:cNvPr id="5" name="Rectangle 5"/>
          <p:cNvSpPr>
            <a:spLocks noGrp="1" noChangeArrowheads="1"/>
          </p:cNvSpPr>
          <p:nvPr>
            <p:ph type="ftr" sz="quarter" idx="11"/>
          </p:nvPr>
        </p:nvSpPr>
        <p:spPr>
          <a:ln/>
        </p:spPr>
        <p:txBody>
          <a:bodyPr/>
          <a:lstStyle>
            <a:lvl1pPr>
              <a:defRPr/>
            </a:lvl1pPr>
          </a:lstStyle>
          <a:p>
            <a:pPr>
              <a:defRPr/>
            </a:pPr>
            <a:endParaRPr lang="et-EE"/>
          </a:p>
        </p:txBody>
      </p:sp>
      <p:sp>
        <p:nvSpPr>
          <p:cNvPr id="6" name="Rectangle 6"/>
          <p:cNvSpPr>
            <a:spLocks noGrp="1" noChangeArrowheads="1"/>
          </p:cNvSpPr>
          <p:nvPr>
            <p:ph type="sldNum" sz="quarter" idx="12"/>
          </p:nvPr>
        </p:nvSpPr>
        <p:spPr>
          <a:ln/>
        </p:spPr>
        <p:txBody>
          <a:bodyPr/>
          <a:lstStyle>
            <a:lvl1pPr>
              <a:defRPr/>
            </a:lvl1pPr>
          </a:lstStyle>
          <a:p>
            <a:pPr>
              <a:defRPr/>
            </a:pPr>
            <a:fld id="{4D53EB27-0229-4162-B024-6FA6720A5A50}" type="slidenum">
              <a:rPr lang="et-EE"/>
              <a:pPr>
                <a:defRPr/>
              </a:pPr>
              <a:t>‹#›</a:t>
            </a:fld>
            <a:endParaRPr lang="et-EE"/>
          </a:p>
        </p:txBody>
      </p:sp>
    </p:spTree>
    <p:extLst>
      <p:ext uri="{BB962C8B-B14F-4D97-AF65-F5344CB8AC3E}">
        <p14:creationId xmlns:p14="http://schemas.microsoft.com/office/powerpoint/2010/main" val="1676319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557EE9D-A339-4538-ACCA-D8F35FD0AD09}" type="datetimeFigureOut">
              <a:rPr lang="en-US"/>
              <a:pPr>
                <a:defRPr/>
              </a:pPr>
              <a:t>3/7/2016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9533E82-96B7-4CCD-95B5-9A0EEE9A9349}" type="slidenum">
              <a:rPr lang="en-US"/>
              <a:pPr>
                <a:defRPr/>
              </a:pPr>
              <a:t>‹#›</a:t>
            </a:fld>
            <a:endParaRPr lang="en-US"/>
          </a:p>
        </p:txBody>
      </p:sp>
    </p:spTree>
    <p:extLst>
      <p:ext uri="{BB962C8B-B14F-4D97-AF65-F5344CB8AC3E}">
        <p14:creationId xmlns:p14="http://schemas.microsoft.com/office/powerpoint/2010/main" val="382740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DE46049-3FB4-4368-A972-FF7BFCD83D96}" type="datetimeFigureOut">
              <a:rPr lang="en-US"/>
              <a:pPr>
                <a:defRPr/>
              </a:pPr>
              <a:t>3/7/2016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23E0445-D4B2-4E70-B2D7-7E2D6C0D7A62}" type="slidenum">
              <a:rPr lang="en-US"/>
              <a:pPr>
                <a:defRPr/>
              </a:pPr>
              <a:t>‹#›</a:t>
            </a:fld>
            <a:endParaRPr lang="en-US"/>
          </a:p>
        </p:txBody>
      </p:sp>
    </p:spTree>
    <p:extLst>
      <p:ext uri="{BB962C8B-B14F-4D97-AF65-F5344CB8AC3E}">
        <p14:creationId xmlns:p14="http://schemas.microsoft.com/office/powerpoint/2010/main" val="4158740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70EEAB8-8C36-4C19-A037-94C4DD46B37C}" type="datetimeFigureOut">
              <a:rPr lang="en-US"/>
              <a:pPr>
                <a:defRPr/>
              </a:pPr>
              <a:t>3/7/2016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8247057-0B60-4569-B2EA-B0B8CFF32AA7}" type="slidenum">
              <a:rPr lang="en-US"/>
              <a:pPr>
                <a:defRPr/>
              </a:pPr>
              <a:t>‹#›</a:t>
            </a:fld>
            <a:endParaRPr lang="en-US"/>
          </a:p>
        </p:txBody>
      </p:sp>
    </p:spTree>
    <p:extLst>
      <p:ext uri="{BB962C8B-B14F-4D97-AF65-F5344CB8AC3E}">
        <p14:creationId xmlns:p14="http://schemas.microsoft.com/office/powerpoint/2010/main" val="326997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B825D17-B8E9-438E-9F65-FF38F72675EE}" type="datetimeFigureOut">
              <a:rPr lang="en-US"/>
              <a:pPr>
                <a:defRPr/>
              </a:pPr>
              <a:t>3/7/2016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C582621-ACD8-4445-914A-B163AA6DCCB2}" type="slidenum">
              <a:rPr lang="en-US"/>
              <a:pPr>
                <a:defRPr/>
              </a:pPr>
              <a:t>‹#›</a:t>
            </a:fld>
            <a:endParaRPr lang="en-US"/>
          </a:p>
        </p:txBody>
      </p:sp>
    </p:spTree>
    <p:extLst>
      <p:ext uri="{BB962C8B-B14F-4D97-AF65-F5344CB8AC3E}">
        <p14:creationId xmlns:p14="http://schemas.microsoft.com/office/powerpoint/2010/main" val="1891965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002297-40EB-4CAD-B0F1-C5F3244B986E}" type="datetimeFigureOut">
              <a:rPr lang="en-US"/>
              <a:pPr>
                <a:defRPr/>
              </a:pPr>
              <a:t>3/7/2016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70F9F79-D505-4DE3-8AD4-09330AA958F9}" type="slidenum">
              <a:rPr lang="en-US"/>
              <a:pPr>
                <a:defRPr/>
              </a:pPr>
              <a:t>‹#›</a:t>
            </a:fld>
            <a:endParaRPr lang="en-US"/>
          </a:p>
        </p:txBody>
      </p:sp>
    </p:spTree>
    <p:extLst>
      <p:ext uri="{BB962C8B-B14F-4D97-AF65-F5344CB8AC3E}">
        <p14:creationId xmlns:p14="http://schemas.microsoft.com/office/powerpoint/2010/main" val="1669474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1EAEA94-3F32-42E6-8EF1-4E34C9678295}" type="datetimeFigureOut">
              <a:rPr lang="en-US"/>
              <a:pPr>
                <a:defRPr/>
              </a:pPr>
              <a:t>3/7/2016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A5A1077-6430-428E-9C98-5BAA308F6711}" type="slidenum">
              <a:rPr lang="en-US"/>
              <a:pPr>
                <a:defRPr/>
              </a:pPr>
              <a:t>‹#›</a:t>
            </a:fld>
            <a:endParaRPr lang="en-US"/>
          </a:p>
        </p:txBody>
      </p:sp>
    </p:spTree>
    <p:extLst>
      <p:ext uri="{BB962C8B-B14F-4D97-AF65-F5344CB8AC3E}">
        <p14:creationId xmlns:p14="http://schemas.microsoft.com/office/powerpoint/2010/main" val="388863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t-EE"/>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t-EE"/>
          </a:p>
        </p:txBody>
      </p:sp>
      <p:sp>
        <p:nvSpPr>
          <p:cNvPr id="5" name="Rectangle 5"/>
          <p:cNvSpPr>
            <a:spLocks noGrp="1" noChangeArrowheads="1"/>
          </p:cNvSpPr>
          <p:nvPr>
            <p:ph type="ftr" sz="quarter" idx="11"/>
          </p:nvPr>
        </p:nvSpPr>
        <p:spPr>
          <a:ln/>
        </p:spPr>
        <p:txBody>
          <a:bodyPr/>
          <a:lstStyle>
            <a:lvl1pPr>
              <a:defRPr/>
            </a:lvl1pPr>
          </a:lstStyle>
          <a:p>
            <a:pPr>
              <a:defRPr/>
            </a:pPr>
            <a:endParaRPr lang="et-EE"/>
          </a:p>
        </p:txBody>
      </p:sp>
      <p:sp>
        <p:nvSpPr>
          <p:cNvPr id="6" name="Rectangle 6"/>
          <p:cNvSpPr>
            <a:spLocks noGrp="1" noChangeArrowheads="1"/>
          </p:cNvSpPr>
          <p:nvPr>
            <p:ph type="sldNum" sz="quarter" idx="12"/>
          </p:nvPr>
        </p:nvSpPr>
        <p:spPr>
          <a:ln/>
        </p:spPr>
        <p:txBody>
          <a:bodyPr/>
          <a:lstStyle>
            <a:lvl1pPr>
              <a:defRPr/>
            </a:lvl1pPr>
          </a:lstStyle>
          <a:p>
            <a:pPr>
              <a:defRPr/>
            </a:pPr>
            <a:fld id="{379C28DF-43CA-411B-8FB1-A2366A382BE5}" type="slidenum">
              <a:rPr lang="et-EE"/>
              <a:pPr>
                <a:defRPr/>
              </a:pPr>
              <a:t>‹#›</a:t>
            </a:fld>
            <a:endParaRPr lang="et-EE"/>
          </a:p>
        </p:txBody>
      </p:sp>
    </p:spTree>
    <p:extLst>
      <p:ext uri="{BB962C8B-B14F-4D97-AF65-F5344CB8AC3E}">
        <p14:creationId xmlns:p14="http://schemas.microsoft.com/office/powerpoint/2010/main" val="1461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Rectangle 4"/>
          <p:cNvSpPr>
            <a:spLocks noGrp="1" noChangeArrowheads="1"/>
          </p:cNvSpPr>
          <p:nvPr>
            <p:ph type="dt" sz="half" idx="10"/>
          </p:nvPr>
        </p:nvSpPr>
        <p:spPr>
          <a:ln/>
        </p:spPr>
        <p:txBody>
          <a:bodyPr/>
          <a:lstStyle>
            <a:lvl1pPr>
              <a:defRPr/>
            </a:lvl1pPr>
          </a:lstStyle>
          <a:p>
            <a:pPr>
              <a:defRPr/>
            </a:pPr>
            <a:endParaRPr lang="et-EE"/>
          </a:p>
        </p:txBody>
      </p:sp>
      <p:sp>
        <p:nvSpPr>
          <p:cNvPr id="6" name="Rectangle 5"/>
          <p:cNvSpPr>
            <a:spLocks noGrp="1" noChangeArrowheads="1"/>
          </p:cNvSpPr>
          <p:nvPr>
            <p:ph type="ftr" sz="quarter" idx="11"/>
          </p:nvPr>
        </p:nvSpPr>
        <p:spPr>
          <a:ln/>
        </p:spPr>
        <p:txBody>
          <a:bodyPr/>
          <a:lstStyle>
            <a:lvl1pPr>
              <a:defRPr/>
            </a:lvl1pPr>
          </a:lstStyle>
          <a:p>
            <a:pPr>
              <a:defRPr/>
            </a:pPr>
            <a:endParaRPr lang="et-EE"/>
          </a:p>
        </p:txBody>
      </p:sp>
      <p:sp>
        <p:nvSpPr>
          <p:cNvPr id="7" name="Rectangle 6"/>
          <p:cNvSpPr>
            <a:spLocks noGrp="1" noChangeArrowheads="1"/>
          </p:cNvSpPr>
          <p:nvPr>
            <p:ph type="sldNum" sz="quarter" idx="12"/>
          </p:nvPr>
        </p:nvSpPr>
        <p:spPr>
          <a:ln/>
        </p:spPr>
        <p:txBody>
          <a:bodyPr/>
          <a:lstStyle>
            <a:lvl1pPr>
              <a:defRPr/>
            </a:lvl1pPr>
          </a:lstStyle>
          <a:p>
            <a:pPr>
              <a:defRPr/>
            </a:pPr>
            <a:fld id="{62078A67-A510-4A99-8625-595C985FF556}" type="slidenum">
              <a:rPr lang="et-EE"/>
              <a:pPr>
                <a:defRPr/>
              </a:pPr>
              <a:t>‹#›</a:t>
            </a:fld>
            <a:endParaRPr lang="et-EE"/>
          </a:p>
        </p:txBody>
      </p:sp>
    </p:spTree>
    <p:extLst>
      <p:ext uri="{BB962C8B-B14F-4D97-AF65-F5344CB8AC3E}">
        <p14:creationId xmlns:p14="http://schemas.microsoft.com/office/powerpoint/2010/main" val="4178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Rectangle 4"/>
          <p:cNvSpPr>
            <a:spLocks noGrp="1" noChangeArrowheads="1"/>
          </p:cNvSpPr>
          <p:nvPr>
            <p:ph type="dt" sz="half" idx="10"/>
          </p:nvPr>
        </p:nvSpPr>
        <p:spPr>
          <a:ln/>
        </p:spPr>
        <p:txBody>
          <a:bodyPr/>
          <a:lstStyle>
            <a:lvl1pPr>
              <a:defRPr/>
            </a:lvl1pPr>
          </a:lstStyle>
          <a:p>
            <a:pPr>
              <a:defRPr/>
            </a:pPr>
            <a:endParaRPr lang="et-EE"/>
          </a:p>
        </p:txBody>
      </p:sp>
      <p:sp>
        <p:nvSpPr>
          <p:cNvPr id="8" name="Rectangle 5"/>
          <p:cNvSpPr>
            <a:spLocks noGrp="1" noChangeArrowheads="1"/>
          </p:cNvSpPr>
          <p:nvPr>
            <p:ph type="ftr" sz="quarter" idx="11"/>
          </p:nvPr>
        </p:nvSpPr>
        <p:spPr>
          <a:ln/>
        </p:spPr>
        <p:txBody>
          <a:bodyPr/>
          <a:lstStyle>
            <a:lvl1pPr>
              <a:defRPr/>
            </a:lvl1pPr>
          </a:lstStyle>
          <a:p>
            <a:pPr>
              <a:defRPr/>
            </a:pPr>
            <a:endParaRPr lang="et-EE"/>
          </a:p>
        </p:txBody>
      </p:sp>
      <p:sp>
        <p:nvSpPr>
          <p:cNvPr id="9" name="Rectangle 6"/>
          <p:cNvSpPr>
            <a:spLocks noGrp="1" noChangeArrowheads="1"/>
          </p:cNvSpPr>
          <p:nvPr>
            <p:ph type="sldNum" sz="quarter" idx="12"/>
          </p:nvPr>
        </p:nvSpPr>
        <p:spPr>
          <a:ln/>
        </p:spPr>
        <p:txBody>
          <a:bodyPr/>
          <a:lstStyle>
            <a:lvl1pPr>
              <a:defRPr/>
            </a:lvl1pPr>
          </a:lstStyle>
          <a:p>
            <a:pPr>
              <a:defRPr/>
            </a:pPr>
            <a:fld id="{FE5FE296-5775-4BE1-9AC5-9D170EB3968D}" type="slidenum">
              <a:rPr lang="et-EE"/>
              <a:pPr>
                <a:defRPr/>
              </a:pPr>
              <a:t>‹#›</a:t>
            </a:fld>
            <a:endParaRPr lang="et-EE"/>
          </a:p>
        </p:txBody>
      </p:sp>
    </p:spTree>
    <p:extLst>
      <p:ext uri="{BB962C8B-B14F-4D97-AF65-F5344CB8AC3E}">
        <p14:creationId xmlns:p14="http://schemas.microsoft.com/office/powerpoint/2010/main" val="159272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Rectangle 4"/>
          <p:cNvSpPr>
            <a:spLocks noGrp="1" noChangeArrowheads="1"/>
          </p:cNvSpPr>
          <p:nvPr>
            <p:ph type="dt" sz="half" idx="10"/>
          </p:nvPr>
        </p:nvSpPr>
        <p:spPr>
          <a:ln/>
        </p:spPr>
        <p:txBody>
          <a:bodyPr/>
          <a:lstStyle>
            <a:lvl1pPr>
              <a:defRPr/>
            </a:lvl1pPr>
          </a:lstStyle>
          <a:p>
            <a:pPr>
              <a:defRPr/>
            </a:pPr>
            <a:endParaRPr lang="et-EE"/>
          </a:p>
        </p:txBody>
      </p:sp>
      <p:sp>
        <p:nvSpPr>
          <p:cNvPr id="4" name="Rectangle 5"/>
          <p:cNvSpPr>
            <a:spLocks noGrp="1" noChangeArrowheads="1"/>
          </p:cNvSpPr>
          <p:nvPr>
            <p:ph type="ftr" sz="quarter" idx="11"/>
          </p:nvPr>
        </p:nvSpPr>
        <p:spPr>
          <a:ln/>
        </p:spPr>
        <p:txBody>
          <a:bodyPr/>
          <a:lstStyle>
            <a:lvl1pPr>
              <a:defRPr/>
            </a:lvl1pPr>
          </a:lstStyle>
          <a:p>
            <a:pPr>
              <a:defRPr/>
            </a:pPr>
            <a:endParaRPr lang="et-EE"/>
          </a:p>
        </p:txBody>
      </p:sp>
      <p:sp>
        <p:nvSpPr>
          <p:cNvPr id="5" name="Rectangle 6"/>
          <p:cNvSpPr>
            <a:spLocks noGrp="1" noChangeArrowheads="1"/>
          </p:cNvSpPr>
          <p:nvPr>
            <p:ph type="sldNum" sz="quarter" idx="12"/>
          </p:nvPr>
        </p:nvSpPr>
        <p:spPr>
          <a:ln/>
        </p:spPr>
        <p:txBody>
          <a:bodyPr/>
          <a:lstStyle>
            <a:lvl1pPr>
              <a:defRPr/>
            </a:lvl1pPr>
          </a:lstStyle>
          <a:p>
            <a:pPr>
              <a:defRPr/>
            </a:pPr>
            <a:fld id="{6650755E-E3AB-424A-A256-E3BCA436E05D}" type="slidenum">
              <a:rPr lang="et-EE"/>
              <a:pPr>
                <a:defRPr/>
              </a:pPr>
              <a:t>‹#›</a:t>
            </a:fld>
            <a:endParaRPr lang="et-EE"/>
          </a:p>
        </p:txBody>
      </p:sp>
    </p:spTree>
    <p:extLst>
      <p:ext uri="{BB962C8B-B14F-4D97-AF65-F5344CB8AC3E}">
        <p14:creationId xmlns:p14="http://schemas.microsoft.com/office/powerpoint/2010/main" val="388282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t-EE"/>
          </a:p>
        </p:txBody>
      </p:sp>
      <p:sp>
        <p:nvSpPr>
          <p:cNvPr id="3" name="Rectangle 5"/>
          <p:cNvSpPr>
            <a:spLocks noGrp="1" noChangeArrowheads="1"/>
          </p:cNvSpPr>
          <p:nvPr>
            <p:ph type="ftr" sz="quarter" idx="11"/>
          </p:nvPr>
        </p:nvSpPr>
        <p:spPr>
          <a:ln/>
        </p:spPr>
        <p:txBody>
          <a:bodyPr/>
          <a:lstStyle>
            <a:lvl1pPr>
              <a:defRPr/>
            </a:lvl1pPr>
          </a:lstStyle>
          <a:p>
            <a:pPr>
              <a:defRPr/>
            </a:pPr>
            <a:endParaRPr lang="et-EE"/>
          </a:p>
        </p:txBody>
      </p:sp>
      <p:sp>
        <p:nvSpPr>
          <p:cNvPr id="4" name="Rectangle 6"/>
          <p:cNvSpPr>
            <a:spLocks noGrp="1" noChangeArrowheads="1"/>
          </p:cNvSpPr>
          <p:nvPr>
            <p:ph type="sldNum" sz="quarter" idx="12"/>
          </p:nvPr>
        </p:nvSpPr>
        <p:spPr>
          <a:ln/>
        </p:spPr>
        <p:txBody>
          <a:bodyPr/>
          <a:lstStyle>
            <a:lvl1pPr>
              <a:defRPr/>
            </a:lvl1pPr>
          </a:lstStyle>
          <a:p>
            <a:pPr>
              <a:defRPr/>
            </a:pPr>
            <a:fld id="{93DB2A54-9776-4490-AE49-BB17689F0B9B}" type="slidenum">
              <a:rPr lang="et-EE"/>
              <a:pPr>
                <a:defRPr/>
              </a:pPr>
              <a:t>‹#›</a:t>
            </a:fld>
            <a:endParaRPr lang="et-EE"/>
          </a:p>
        </p:txBody>
      </p:sp>
    </p:spTree>
    <p:extLst>
      <p:ext uri="{BB962C8B-B14F-4D97-AF65-F5344CB8AC3E}">
        <p14:creationId xmlns:p14="http://schemas.microsoft.com/office/powerpoint/2010/main" val="7767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t-EE"/>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t-EE"/>
          </a:p>
        </p:txBody>
      </p:sp>
      <p:sp>
        <p:nvSpPr>
          <p:cNvPr id="6" name="Rectangle 5"/>
          <p:cNvSpPr>
            <a:spLocks noGrp="1" noChangeArrowheads="1"/>
          </p:cNvSpPr>
          <p:nvPr>
            <p:ph type="ftr" sz="quarter" idx="11"/>
          </p:nvPr>
        </p:nvSpPr>
        <p:spPr>
          <a:ln/>
        </p:spPr>
        <p:txBody>
          <a:bodyPr/>
          <a:lstStyle>
            <a:lvl1pPr>
              <a:defRPr/>
            </a:lvl1pPr>
          </a:lstStyle>
          <a:p>
            <a:pPr>
              <a:defRPr/>
            </a:pPr>
            <a:endParaRPr lang="et-EE"/>
          </a:p>
        </p:txBody>
      </p:sp>
      <p:sp>
        <p:nvSpPr>
          <p:cNvPr id="7" name="Rectangle 6"/>
          <p:cNvSpPr>
            <a:spLocks noGrp="1" noChangeArrowheads="1"/>
          </p:cNvSpPr>
          <p:nvPr>
            <p:ph type="sldNum" sz="quarter" idx="12"/>
          </p:nvPr>
        </p:nvSpPr>
        <p:spPr>
          <a:ln/>
        </p:spPr>
        <p:txBody>
          <a:bodyPr/>
          <a:lstStyle>
            <a:lvl1pPr>
              <a:defRPr/>
            </a:lvl1pPr>
          </a:lstStyle>
          <a:p>
            <a:pPr>
              <a:defRPr/>
            </a:pPr>
            <a:fld id="{C98ADB90-E997-488D-9241-1719C6253270}" type="slidenum">
              <a:rPr lang="et-EE"/>
              <a:pPr>
                <a:defRPr/>
              </a:pPr>
              <a:t>‹#›</a:t>
            </a:fld>
            <a:endParaRPr lang="et-EE"/>
          </a:p>
        </p:txBody>
      </p:sp>
    </p:spTree>
    <p:extLst>
      <p:ext uri="{BB962C8B-B14F-4D97-AF65-F5344CB8AC3E}">
        <p14:creationId xmlns:p14="http://schemas.microsoft.com/office/powerpoint/2010/main" val="58357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t-EE"/>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t-EE"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t-EE"/>
          </a:p>
        </p:txBody>
      </p:sp>
      <p:sp>
        <p:nvSpPr>
          <p:cNvPr id="6" name="Rectangle 5"/>
          <p:cNvSpPr>
            <a:spLocks noGrp="1" noChangeArrowheads="1"/>
          </p:cNvSpPr>
          <p:nvPr>
            <p:ph type="ftr" sz="quarter" idx="11"/>
          </p:nvPr>
        </p:nvSpPr>
        <p:spPr>
          <a:ln/>
        </p:spPr>
        <p:txBody>
          <a:bodyPr/>
          <a:lstStyle>
            <a:lvl1pPr>
              <a:defRPr/>
            </a:lvl1pPr>
          </a:lstStyle>
          <a:p>
            <a:pPr>
              <a:defRPr/>
            </a:pPr>
            <a:endParaRPr lang="et-EE"/>
          </a:p>
        </p:txBody>
      </p:sp>
      <p:sp>
        <p:nvSpPr>
          <p:cNvPr id="7" name="Rectangle 6"/>
          <p:cNvSpPr>
            <a:spLocks noGrp="1" noChangeArrowheads="1"/>
          </p:cNvSpPr>
          <p:nvPr>
            <p:ph type="sldNum" sz="quarter" idx="12"/>
          </p:nvPr>
        </p:nvSpPr>
        <p:spPr>
          <a:ln/>
        </p:spPr>
        <p:txBody>
          <a:bodyPr/>
          <a:lstStyle>
            <a:lvl1pPr>
              <a:defRPr/>
            </a:lvl1pPr>
          </a:lstStyle>
          <a:p>
            <a:pPr>
              <a:defRPr/>
            </a:pPr>
            <a:fld id="{5CB60F99-C010-482C-945D-AED9A2DB6068}" type="slidenum">
              <a:rPr lang="et-EE"/>
              <a:pPr>
                <a:defRPr/>
              </a:pPr>
              <a:t>‹#›</a:t>
            </a:fld>
            <a:endParaRPr lang="et-EE"/>
          </a:p>
        </p:txBody>
      </p:sp>
    </p:spTree>
    <p:extLst>
      <p:ext uri="{BB962C8B-B14F-4D97-AF65-F5344CB8AC3E}">
        <p14:creationId xmlns:p14="http://schemas.microsoft.com/office/powerpoint/2010/main" val="217572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t-EE"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t-EE" altLang="en-US" smtClean="0"/>
              <a:t>Click to edit Master text styles</a:t>
            </a:r>
          </a:p>
          <a:p>
            <a:pPr lvl="1"/>
            <a:r>
              <a:rPr lang="et-EE" altLang="en-US" smtClean="0"/>
              <a:t>Second level</a:t>
            </a:r>
          </a:p>
          <a:p>
            <a:pPr lvl="2"/>
            <a:r>
              <a:rPr lang="et-EE" altLang="en-US" smtClean="0"/>
              <a:t>Third level</a:t>
            </a:r>
          </a:p>
          <a:p>
            <a:pPr lvl="3"/>
            <a:r>
              <a:rPr lang="et-EE" altLang="en-US" smtClean="0"/>
              <a:t>Fourth level</a:t>
            </a:r>
          </a:p>
          <a:p>
            <a:pPr lvl="4"/>
            <a:r>
              <a:rPr lang="et-EE" altLang="en-US" smtClean="0"/>
              <a:t>Fifth level</a:t>
            </a:r>
          </a:p>
        </p:txBody>
      </p:sp>
      <p:sp>
        <p:nvSpPr>
          <p:cNvPr id="34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t-EE"/>
          </a:p>
        </p:txBody>
      </p:sp>
      <p:sp>
        <p:nvSpPr>
          <p:cNvPr id="348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t-EE"/>
          </a:p>
        </p:txBody>
      </p:sp>
      <p:sp>
        <p:nvSpPr>
          <p:cNvPr id="348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36FC72-0E2C-4016-A79A-1AAD3341E145}" type="slidenum">
              <a:rPr lang="et-EE"/>
              <a:pPr>
                <a:defRPr/>
              </a:pPr>
              <a:t>‹#›</a:t>
            </a:fld>
            <a:endParaRPr lang="et-EE"/>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544146F9-F0A1-46DF-B749-3F7587EC0E8E}" type="datetimeFigureOut">
              <a:rPr lang="en-US"/>
              <a:pPr>
                <a:defRPr/>
              </a:pPr>
              <a:t>3/7/2016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6031C9E1-A5BA-45BE-9B92-784648E590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Presentatsioonid_toote%20tutvustused/RAD_2015.JP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openxmlformats.org/officeDocument/2006/relationships/hyperlink" Target="../../../../Users/Priit%20Jogi/Pictures/Railway/IMG_5324.JPG" TargetMode="External"/><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hyperlink" Target="../../../../Users/Priit%20Jogi/Pictures/2010-07-06%20PowerShot%20A95/PowerShot%20A95%20038.JPG" TargetMode="External"/><Relationship Id="rId1" Type="http://schemas.openxmlformats.org/officeDocument/2006/relationships/slideLayout" Target="../slideLayouts/slideLayout13.xml"/><Relationship Id="rId6" Type="http://schemas.openxmlformats.org/officeDocument/2006/relationships/hyperlink" Target="../../../../Users/Priit%20Jogi/Pictures/Railway/IMAG0341.jpg" TargetMode="External"/><Relationship Id="rId5" Type="http://schemas.openxmlformats.org/officeDocument/2006/relationships/image" Target="../media/image49.jpeg"/><Relationship Id="rId4" Type="http://schemas.openxmlformats.org/officeDocument/2006/relationships/hyperlink" Target="../../../../Users/Priit%20Jogi/Pictures/Railway/100-0006_IMG.JPG" TargetMode="External"/><Relationship Id="rId9" Type="http://schemas.openxmlformats.org/officeDocument/2006/relationships/image" Target="../media/image51.jpeg"/></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Abifailid/SST/72010058%20D18964_1_ATLAS%20FO%20system%20description%20ENG.pdf"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Abifailid/Argos/02-argos_WIM_en_lq.pdf" TargetMode="External"/><Relationship Id="rId7"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hyperlink" Target="Abifailid/Argos/09_argos_RFID_en_lq.pdf" TargetMode="External"/><Relationship Id="rId5" Type="http://schemas.openxmlformats.org/officeDocument/2006/relationships/hyperlink" Target="Abifailid/Argos/04-argos_RBM_en_lq.pdf" TargetMode="External"/><Relationship Id="rId4" Type="http://schemas.openxmlformats.org/officeDocument/2006/relationships/hyperlink" Target="Abifailid/Argos/03-argos_WILD-OOR_en_lq.pdf"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0"/>
            <a:ext cx="9144000" cy="6875859"/>
          </a:xfrm>
        </p:spPr>
      </p:pic>
      <p:sp>
        <p:nvSpPr>
          <p:cNvPr id="2052" name="Title Placeholder 1"/>
          <p:cNvSpPr>
            <a:spLocks/>
          </p:cNvSpPr>
          <p:nvPr/>
        </p:nvSpPr>
        <p:spPr bwMode="auto">
          <a:xfrm>
            <a:off x="457200" y="4343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cs typeface="Times New Roman" panose="02020603050405020304" pitchFamily="18" charset="0"/>
              </a:defRPr>
            </a:lvl1pPr>
            <a:lvl2pPr>
              <a:defRPr sz="2400">
                <a:solidFill>
                  <a:schemeClr val="tx1"/>
                </a:solidFill>
                <a:latin typeface="Times New Roman" panose="02020603050405020304" pitchFamily="18" charset="0"/>
                <a:cs typeface="Times New Roman" panose="02020603050405020304" pitchFamily="18" charset="0"/>
              </a:defRPr>
            </a:lvl2pPr>
            <a:lvl3pPr>
              <a:defRPr sz="2400">
                <a:solidFill>
                  <a:schemeClr val="tx1"/>
                </a:solidFill>
                <a:latin typeface="Times New Roman" panose="02020603050405020304" pitchFamily="18" charset="0"/>
                <a:cs typeface="Times New Roman" panose="02020603050405020304" pitchFamily="18" charset="0"/>
              </a:defRPr>
            </a:lvl3pPr>
            <a:lvl4pPr>
              <a:defRPr sz="2400">
                <a:solidFill>
                  <a:schemeClr val="tx1"/>
                </a:solidFill>
                <a:latin typeface="Times New Roman" panose="02020603050405020304" pitchFamily="18" charset="0"/>
                <a:cs typeface="Times New Roman" panose="02020603050405020304" pitchFamily="18" charset="0"/>
              </a:defRPr>
            </a:lvl4pPr>
            <a:lvl5pPr>
              <a:defRPr sz="2400">
                <a:solidFill>
                  <a:schemeClr val="tx1"/>
                </a:solidFill>
                <a:latin typeface="Times New Roman" panose="02020603050405020304" pitchFamily="18" charset="0"/>
                <a:cs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t-EE" altLang="en-US" sz="2000" dirty="0" smtClean="0">
                <a:solidFill>
                  <a:srgbClr val="CC0000"/>
                </a:solidFill>
                <a:latin typeface="Verdana" panose="020B0604030504040204" pitchFamily="34" charset="0"/>
              </a:rPr>
              <a:t>Raudtee seiresüsteemid</a:t>
            </a:r>
            <a:endParaRPr lang="en-GB" altLang="en-US" sz="2000" dirty="0">
              <a:solidFill>
                <a:srgbClr val="CC0000"/>
              </a:solidFill>
              <a:latin typeface="Verdana" panose="020B0604030504040204" pitchFamily="34" charset="0"/>
            </a:endParaRPr>
          </a:p>
        </p:txBody>
      </p:sp>
      <p:sp>
        <p:nvSpPr>
          <p:cNvPr id="2053" name="Text Placeholder 2"/>
          <p:cNvSpPr>
            <a:spLocks/>
          </p:cNvSpPr>
          <p:nvPr/>
        </p:nvSpPr>
        <p:spPr bwMode="auto">
          <a:xfrm>
            <a:off x="457200" y="49530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347663">
              <a:defRPr sz="2400">
                <a:solidFill>
                  <a:schemeClr val="tx1"/>
                </a:solidFill>
                <a:latin typeface="Times New Roman" panose="02020603050405020304" pitchFamily="18" charset="0"/>
                <a:cs typeface="Times New Roman" panose="02020603050405020304" pitchFamily="18" charset="0"/>
              </a:defRPr>
            </a:lvl2pPr>
            <a:lvl3pPr marL="917575">
              <a:defRPr sz="2400">
                <a:solidFill>
                  <a:schemeClr val="tx1"/>
                </a:solidFill>
                <a:latin typeface="Times New Roman" panose="02020603050405020304" pitchFamily="18" charset="0"/>
                <a:cs typeface="Times New Roman" panose="02020603050405020304" pitchFamily="18" charset="0"/>
              </a:defRPr>
            </a:lvl3pPr>
            <a:lvl4pPr>
              <a:defRPr sz="2400">
                <a:solidFill>
                  <a:schemeClr val="tx1"/>
                </a:solidFill>
                <a:latin typeface="Times New Roman" panose="02020603050405020304" pitchFamily="18" charset="0"/>
                <a:cs typeface="Times New Roman" panose="02020603050405020304" pitchFamily="18" charset="0"/>
              </a:defRPr>
            </a:lvl4pPr>
            <a:lvl5pPr>
              <a:defRPr sz="2400">
                <a:solidFill>
                  <a:schemeClr val="tx1"/>
                </a:solidFill>
                <a:latin typeface="Times New Roman" panose="02020603050405020304" pitchFamily="18" charset="0"/>
                <a:cs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spcBef>
                <a:spcPct val="20000"/>
              </a:spcBef>
              <a:buClr>
                <a:srgbClr val="CC0000"/>
              </a:buClr>
              <a:buFont typeface="Wingdings" panose="05000000000000000000" pitchFamily="2" charset="2"/>
              <a:buNone/>
            </a:pPr>
            <a:r>
              <a:rPr lang="et-EE" altLang="en-US" sz="1600" dirty="0" smtClean="0">
                <a:solidFill>
                  <a:srgbClr val="5F5F5F"/>
                </a:solidFill>
                <a:latin typeface="Verdana" panose="020B0604030504040204" pitchFamily="34" charset="0"/>
              </a:rPr>
              <a:t>Priit Jõgi</a:t>
            </a:r>
            <a:endParaRPr lang="et-EE" altLang="en-US" sz="1600" dirty="0">
              <a:solidFill>
                <a:srgbClr val="5F5F5F"/>
              </a:solidFill>
              <a:latin typeface="Verdana" panose="020B0604030504040204" pitchFamily="34" charset="0"/>
            </a:endParaRPr>
          </a:p>
          <a:p>
            <a:pPr algn="ctr">
              <a:spcBef>
                <a:spcPct val="20000"/>
              </a:spcBef>
              <a:buClr>
                <a:srgbClr val="CC0000"/>
              </a:buClr>
              <a:buFont typeface="Wingdings" panose="05000000000000000000" pitchFamily="2" charset="2"/>
              <a:buNone/>
            </a:pPr>
            <a:r>
              <a:rPr lang="et-EE" altLang="en-US" sz="1600" dirty="0" smtClean="0">
                <a:solidFill>
                  <a:srgbClr val="5F5F5F"/>
                </a:solidFill>
                <a:latin typeface="Verdana" panose="020B0604030504040204" pitchFamily="34" charset="0"/>
              </a:rPr>
              <a:t>04.02.2016</a:t>
            </a:r>
            <a:endParaRPr lang="en-GB" altLang="en-US" sz="1600" dirty="0">
              <a:solidFill>
                <a:srgbClr val="5F5F5F"/>
              </a:solidFill>
              <a:latin typeface="Verdana" panose="020B0604030504040204" pitchFamily="34" charset="0"/>
            </a:endParaRPr>
          </a:p>
        </p:txBody>
      </p:sp>
    </p:spTree>
    <p:extLst>
      <p:ext uri="{BB962C8B-B14F-4D97-AF65-F5344CB8AC3E}">
        <p14:creationId xmlns:p14="http://schemas.microsoft.com/office/powerpoint/2010/main" val="70130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3375"/>
            <a:ext cx="8229600" cy="5792788"/>
          </a:xfrm>
        </p:spPr>
        <p:txBody>
          <a:bodyPr/>
          <a:lstStyle/>
          <a:p>
            <a:pPr>
              <a:defRPr/>
            </a:pPr>
            <a:endParaRPr lang="et-EE" sz="1200" dirty="0" smtClean="0"/>
          </a:p>
          <a:p>
            <a:pPr>
              <a:defRPr/>
            </a:pPr>
            <a:endParaRPr lang="et-EE" sz="1200" dirty="0"/>
          </a:p>
          <a:p>
            <a:pPr>
              <a:defRPr/>
            </a:pPr>
            <a:endParaRPr lang="et-EE" sz="1200" dirty="0" smtClean="0"/>
          </a:p>
          <a:p>
            <a:pPr>
              <a:defRPr/>
            </a:pPr>
            <a:r>
              <a:rPr lang="et-EE" sz="1200" dirty="0" smtClean="0"/>
              <a:t>(1) – mõõdetav pind nagu teljelaager, ratas, piduriketas</a:t>
            </a:r>
          </a:p>
          <a:p>
            <a:pPr>
              <a:defRPr/>
            </a:pPr>
            <a:r>
              <a:rPr lang="et-EE" sz="1200" dirty="0" smtClean="0"/>
              <a:t>(2) – soojuskiirgus</a:t>
            </a:r>
          </a:p>
          <a:p>
            <a:pPr>
              <a:defRPr/>
            </a:pPr>
            <a:r>
              <a:rPr lang="et-EE" sz="1200" dirty="0" smtClean="0"/>
              <a:t>(3) – katikseade</a:t>
            </a:r>
          </a:p>
          <a:p>
            <a:pPr>
              <a:defRPr/>
            </a:pPr>
            <a:r>
              <a:rPr lang="et-EE" sz="1200" dirty="0" smtClean="0"/>
              <a:t>(4) – peegel</a:t>
            </a:r>
          </a:p>
          <a:p>
            <a:pPr>
              <a:defRPr/>
            </a:pPr>
            <a:r>
              <a:rPr lang="et-EE" sz="1200" dirty="0" smtClean="0"/>
              <a:t>(5) – optiline süsteem</a:t>
            </a:r>
          </a:p>
          <a:p>
            <a:pPr>
              <a:defRPr/>
            </a:pPr>
            <a:r>
              <a:rPr lang="et-EE" sz="1200" dirty="0" smtClean="0"/>
              <a:t>(6) – infrapuna sensor</a:t>
            </a:r>
          </a:p>
          <a:p>
            <a:pPr>
              <a:defRPr/>
            </a:pPr>
            <a:r>
              <a:rPr lang="et-EE" sz="1200" dirty="0" smtClean="0"/>
              <a:t>(7) – elektroonika</a:t>
            </a:r>
          </a:p>
          <a:p>
            <a:pPr>
              <a:defRPr/>
            </a:pPr>
            <a:endParaRPr lang="et-EE" dirty="0" smtClean="0"/>
          </a:p>
          <a:p>
            <a:pPr marL="0" indent="0">
              <a:buFontTx/>
              <a:buNone/>
              <a:defRPr/>
            </a:pPr>
            <a:r>
              <a:rPr lang="et-EE" sz="1200" dirty="0" smtClean="0"/>
              <a:t>Kontrollsüsteem tuvastab mööduva teljekarbi/ratta/piduriketta infrapunakiirguse. Saadud elektripinge väärtused konverteeritakse temperatuuri väärtuseks kalibratsiooni teel (võrdlusskaala). </a:t>
            </a:r>
          </a:p>
          <a:p>
            <a:pPr marL="0" indent="0">
              <a:buFontTx/>
              <a:buNone/>
              <a:defRPr/>
            </a:pPr>
            <a:r>
              <a:rPr lang="et-EE" sz="1200" dirty="0" smtClean="0"/>
              <a:t>Mõõtmine ja kalkulatsioon (väärtusteks teisendamine) võtab aega sekundimurdosa. Termilise sihtmärgi temperatuuri saab tuvastada ka objekti väga suurel liikumiskiirusel. </a:t>
            </a:r>
          </a:p>
          <a:p>
            <a:pPr marL="0" indent="0">
              <a:buFontTx/>
              <a:buNone/>
              <a:defRPr/>
            </a:pPr>
            <a:r>
              <a:rPr lang="et-EE" sz="1200" dirty="0" smtClean="0"/>
              <a:t>Eraldi tuleb määratleda temperatuuride mõõtmise asukoht, kuna korrektset mõõtmist häirivad mitmed tegurid:</a:t>
            </a:r>
          </a:p>
          <a:p>
            <a:pPr>
              <a:buFont typeface="Arial" panose="020B0604020202020204" pitchFamily="34" charset="0"/>
              <a:buChar char="•"/>
              <a:defRPr/>
            </a:pPr>
            <a:r>
              <a:rPr lang="et-EE" sz="1200" dirty="0" smtClean="0"/>
              <a:t>Peegeldus rongi erinevatelt osadelt</a:t>
            </a:r>
          </a:p>
          <a:p>
            <a:pPr>
              <a:buFont typeface="Arial" panose="020B0604020202020204" pitchFamily="34" charset="0"/>
              <a:buChar char="•"/>
              <a:defRPr/>
            </a:pPr>
            <a:r>
              <a:rPr lang="et-EE" sz="1200" dirty="0" smtClean="0"/>
              <a:t>Piduri sädemed</a:t>
            </a:r>
          </a:p>
          <a:p>
            <a:pPr>
              <a:buFont typeface="Arial" panose="020B0604020202020204" pitchFamily="34" charset="0"/>
              <a:buChar char="•"/>
              <a:defRPr/>
            </a:pPr>
            <a:r>
              <a:rPr lang="et-EE" sz="1200" dirty="0" smtClean="0"/>
              <a:t>Mõõdetava pinna (rattatelg, ratas, pidurikettad) läheduses asuv täiendav soojusallikas (veojõu mootor jne)</a:t>
            </a:r>
          </a:p>
          <a:p>
            <a:pPr>
              <a:buFont typeface="Arial" panose="020B0604020202020204" pitchFamily="34" charset="0"/>
              <a:buChar char="•"/>
              <a:defRPr/>
            </a:pPr>
            <a:r>
              <a:rPr lang="et-EE" sz="1200" dirty="0" smtClean="0"/>
              <a:t>Päike</a:t>
            </a:r>
          </a:p>
          <a:p>
            <a:pPr>
              <a:buFont typeface="Arial" panose="020B0604020202020204" pitchFamily="34" charset="0"/>
              <a:buChar char="•"/>
              <a:defRPr/>
            </a:pPr>
            <a:r>
              <a:rPr lang="et-EE" sz="1200" dirty="0" smtClean="0"/>
              <a:t>Mõõtmist takistav kattedetail</a:t>
            </a:r>
          </a:p>
          <a:p>
            <a:pPr>
              <a:buFont typeface="Arial" panose="020B0604020202020204" pitchFamily="34" charset="0"/>
              <a:buChar char="•"/>
              <a:defRPr/>
            </a:pPr>
            <a:endParaRPr lang="et-EE" sz="1200" dirty="0"/>
          </a:p>
          <a:p>
            <a:pPr marL="0" indent="0">
              <a:buFontTx/>
              <a:buNone/>
              <a:defRPr/>
            </a:pPr>
            <a:r>
              <a:rPr lang="et-EE" sz="1200" dirty="0" smtClean="0"/>
              <a:t>Seetõttu kasutatakse vastavat riist- ja tarkvara, millega viiakse häired absoluutse miinimumini.</a:t>
            </a:r>
            <a:endParaRPr lang="et-EE" sz="1200"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549275"/>
            <a:ext cx="307816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p:cTn id="7"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9" dur="500"/>
                                        <p:tgtEl>
                                          <p:spTgt spid="3">
                                            <p:txEl>
                                              <p:pRg st="11" end="1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2" end="12"/>
                                            </p:txEl>
                                          </p:spTgt>
                                        </p:tgtEl>
                                        <p:attrNameLst>
                                          <p:attrName>style.visibility</p:attrName>
                                        </p:attrNameLst>
                                      </p:cBhvr>
                                      <p:to>
                                        <p:strVal val="visible"/>
                                      </p:to>
                                    </p:set>
                                    <p:anim calcmode="lin" valueType="num">
                                      <p:cBhvr>
                                        <p:cTn id="12"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14" dur="500"/>
                                        <p:tgtEl>
                                          <p:spTgt spid="3">
                                            <p:txEl>
                                              <p:pRg st="12" end="1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anim calcmode="lin" valueType="num">
                                      <p:cBhvr>
                                        <p:cTn id="17"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19" dur="500"/>
                                        <p:tgtEl>
                                          <p:spTgt spid="3">
                                            <p:txEl>
                                              <p:pRg st="13" end="1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14" end="14"/>
                                            </p:txEl>
                                          </p:spTgt>
                                        </p:tgtEl>
                                        <p:attrNameLst>
                                          <p:attrName>style.visibility</p:attrName>
                                        </p:attrNameLst>
                                      </p:cBhvr>
                                      <p:to>
                                        <p:strVal val="visible"/>
                                      </p:to>
                                    </p:set>
                                    <p:anim calcmode="lin" valueType="num">
                                      <p:cBhvr>
                                        <p:cTn id="22" dur="5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4" end="14"/>
                                            </p:txEl>
                                          </p:spTgt>
                                        </p:tgtEl>
                                        <p:attrNameLst>
                                          <p:attrName>ppt_h</p:attrName>
                                        </p:attrNameLst>
                                      </p:cBhvr>
                                      <p:tavLst>
                                        <p:tav tm="0">
                                          <p:val>
                                            <p:fltVal val="0"/>
                                          </p:val>
                                        </p:tav>
                                        <p:tav tm="100000">
                                          <p:val>
                                            <p:strVal val="#ppt_h"/>
                                          </p:val>
                                        </p:tav>
                                      </p:tavLst>
                                    </p:anim>
                                    <p:animEffect transition="in" filter="fade">
                                      <p:cBhvr>
                                        <p:cTn id="24" dur="500"/>
                                        <p:tgtEl>
                                          <p:spTgt spid="3">
                                            <p:txEl>
                                              <p:pRg st="14" end="1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anim calcmode="lin" valueType="num">
                                      <p:cBhvr>
                                        <p:cTn id="27" dur="5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15" end="15"/>
                                            </p:txEl>
                                          </p:spTgt>
                                        </p:tgtEl>
                                        <p:attrNameLst>
                                          <p:attrName>ppt_h</p:attrName>
                                        </p:attrNameLst>
                                      </p:cBhvr>
                                      <p:tavLst>
                                        <p:tav tm="0">
                                          <p:val>
                                            <p:fltVal val="0"/>
                                          </p:val>
                                        </p:tav>
                                        <p:tav tm="100000">
                                          <p:val>
                                            <p:strVal val="#ppt_h"/>
                                          </p:val>
                                        </p:tav>
                                      </p:tavLst>
                                    </p:anim>
                                    <p:animEffect transition="in" filter="fade">
                                      <p:cBhvr>
                                        <p:cTn id="29" dur="500"/>
                                        <p:tgtEl>
                                          <p:spTgt spid="3">
                                            <p:txEl>
                                              <p:pRg st="15" end="15"/>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16" end="16"/>
                                            </p:txEl>
                                          </p:spTgt>
                                        </p:tgtEl>
                                        <p:attrNameLst>
                                          <p:attrName>style.visibility</p:attrName>
                                        </p:attrNameLst>
                                      </p:cBhvr>
                                      <p:to>
                                        <p:strVal val="visible"/>
                                      </p:to>
                                    </p:set>
                                    <p:anim calcmode="lin" valueType="num">
                                      <p:cBhvr>
                                        <p:cTn id="32" dur="5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16" end="16"/>
                                            </p:txEl>
                                          </p:spTgt>
                                        </p:tgtEl>
                                        <p:attrNameLst>
                                          <p:attrName>ppt_h</p:attrName>
                                        </p:attrNameLst>
                                      </p:cBhvr>
                                      <p:tavLst>
                                        <p:tav tm="0">
                                          <p:val>
                                            <p:fltVal val="0"/>
                                          </p:val>
                                        </p:tav>
                                        <p:tav tm="100000">
                                          <p:val>
                                            <p:strVal val="#ppt_h"/>
                                          </p:val>
                                        </p:tav>
                                      </p:tavLst>
                                    </p:anim>
                                    <p:animEffect transition="in" filter="fade">
                                      <p:cBhvr>
                                        <p:cTn id="34" dur="500"/>
                                        <p:tgtEl>
                                          <p:spTgt spid="3">
                                            <p:txEl>
                                              <p:pRg st="16" end="16"/>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anim calcmode="lin" valueType="num">
                                      <p:cBhvr>
                                        <p:cTn id="37" dur="500" fill="hold"/>
                                        <p:tgtEl>
                                          <p:spTgt spid="3">
                                            <p:txEl>
                                              <p:pRg st="17" end="17"/>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17" end="17"/>
                                            </p:txEl>
                                          </p:spTgt>
                                        </p:tgtEl>
                                        <p:attrNameLst>
                                          <p:attrName>ppt_h</p:attrName>
                                        </p:attrNameLst>
                                      </p:cBhvr>
                                      <p:tavLst>
                                        <p:tav tm="0">
                                          <p:val>
                                            <p:fltVal val="0"/>
                                          </p:val>
                                        </p:tav>
                                        <p:tav tm="100000">
                                          <p:val>
                                            <p:strVal val="#ppt_h"/>
                                          </p:val>
                                        </p:tav>
                                      </p:tavLst>
                                    </p:anim>
                                    <p:animEffect transition="in" filter="fade">
                                      <p:cBhvr>
                                        <p:cTn id="39" dur="500"/>
                                        <p:tgtEl>
                                          <p:spTgt spid="3">
                                            <p:txEl>
                                              <p:pRg st="17" end="17"/>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xEl>
                                              <p:pRg st="18" end="18"/>
                                            </p:txEl>
                                          </p:spTgt>
                                        </p:tgtEl>
                                        <p:attrNameLst>
                                          <p:attrName>style.visibility</p:attrName>
                                        </p:attrNameLst>
                                      </p:cBhvr>
                                      <p:to>
                                        <p:strVal val="visible"/>
                                      </p:to>
                                    </p:set>
                                    <p:anim calcmode="lin" valueType="num">
                                      <p:cBhvr>
                                        <p:cTn id="42" dur="500" fill="hold"/>
                                        <p:tgtEl>
                                          <p:spTgt spid="3">
                                            <p:txEl>
                                              <p:pRg st="18" end="18"/>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18" end="18"/>
                                            </p:txEl>
                                          </p:spTgt>
                                        </p:tgtEl>
                                        <p:attrNameLst>
                                          <p:attrName>ppt_h</p:attrName>
                                        </p:attrNameLst>
                                      </p:cBhvr>
                                      <p:tavLst>
                                        <p:tav tm="0">
                                          <p:val>
                                            <p:fltVal val="0"/>
                                          </p:val>
                                        </p:tav>
                                        <p:tav tm="100000">
                                          <p:val>
                                            <p:strVal val="#ppt_h"/>
                                          </p:val>
                                        </p:tav>
                                      </p:tavLst>
                                    </p:anim>
                                    <p:animEffect transition="in" filter="fade">
                                      <p:cBhvr>
                                        <p:cTn id="44" dur="500"/>
                                        <p:tgtEl>
                                          <p:spTgt spid="3">
                                            <p:txEl>
                                              <p:pRg st="18" end="18"/>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xEl>
                                              <p:pRg st="20" end="20"/>
                                            </p:txEl>
                                          </p:spTgt>
                                        </p:tgtEl>
                                        <p:attrNameLst>
                                          <p:attrName>style.visibility</p:attrName>
                                        </p:attrNameLst>
                                      </p:cBhvr>
                                      <p:to>
                                        <p:strVal val="visible"/>
                                      </p:to>
                                    </p:set>
                                    <p:anim calcmode="lin" valueType="num">
                                      <p:cBhvr>
                                        <p:cTn id="47" dur="500" fill="hold"/>
                                        <p:tgtEl>
                                          <p:spTgt spid="3">
                                            <p:txEl>
                                              <p:pRg st="20" end="20"/>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20" end="20"/>
                                            </p:txEl>
                                          </p:spTgt>
                                        </p:tgtEl>
                                        <p:attrNameLst>
                                          <p:attrName>ppt_h</p:attrName>
                                        </p:attrNameLst>
                                      </p:cBhvr>
                                      <p:tavLst>
                                        <p:tav tm="0">
                                          <p:val>
                                            <p:fltVal val="0"/>
                                          </p:val>
                                        </p:tav>
                                        <p:tav tm="100000">
                                          <p:val>
                                            <p:strVal val="#ppt_h"/>
                                          </p:val>
                                        </p:tav>
                                      </p:tavLst>
                                    </p:anim>
                                    <p:animEffect transition="in" filter="fade">
                                      <p:cBhvr>
                                        <p:cTn id="49"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33375"/>
            <a:ext cx="4859337"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3500438"/>
            <a:ext cx="485933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484313"/>
            <a:ext cx="485775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t-EE" altLang="en-US" smtClean="0"/>
              <a:t>Tööpõhimõte</a:t>
            </a:r>
          </a:p>
        </p:txBody>
      </p:sp>
      <p:sp>
        <p:nvSpPr>
          <p:cNvPr id="24579" name="Rectangle 5"/>
          <p:cNvSpPr>
            <a:spLocks noChangeArrowheads="1"/>
          </p:cNvSpPr>
          <p:nvPr/>
        </p:nvSpPr>
        <p:spPr bwMode="auto">
          <a:xfrm>
            <a:off x="1789113" y="2992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881188"/>
            <a:ext cx="22955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7"/>
          <p:cNvSpPr>
            <a:spLocks noChangeArrowheads="1"/>
          </p:cNvSpPr>
          <p:nvPr/>
        </p:nvSpPr>
        <p:spPr bwMode="auto">
          <a:xfrm>
            <a:off x="5384800" y="4856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aphicFrame>
        <p:nvGraphicFramePr>
          <p:cNvPr id="24582" name="Object 6"/>
          <p:cNvGraphicFramePr>
            <a:graphicFrameLocks noChangeAspect="1"/>
          </p:cNvGraphicFramePr>
          <p:nvPr/>
        </p:nvGraphicFramePr>
        <p:xfrm>
          <a:off x="3492500" y="1268413"/>
          <a:ext cx="5162550" cy="2457450"/>
        </p:xfrm>
        <a:graphic>
          <a:graphicData uri="http://schemas.openxmlformats.org/presentationml/2006/ole">
            <mc:AlternateContent xmlns:mc="http://schemas.openxmlformats.org/markup-compatibility/2006">
              <mc:Choice xmlns:v="urn:schemas-microsoft-com:vml" Requires="v">
                <p:oleObj spid="_x0000_s24605" name="Picture" r:id="rId4" imgW="5743956" imgH="2724912" progId="Word.Picture.8">
                  <p:embed/>
                </p:oleObj>
              </mc:Choice>
              <mc:Fallback>
                <p:oleObj name="Picture" r:id="rId4" imgW="5743956" imgH="2724912" progId="Word.Picture.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268413"/>
                        <a:ext cx="51625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58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438" y="4108450"/>
            <a:ext cx="39433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800" decel="100000"/>
                                        <p:tgtEl>
                                          <p:spTgt spid="12290"/>
                                        </p:tgtEl>
                                      </p:cBhvr>
                                    </p:animEffect>
                                    <p:anim calcmode="lin" valueType="num">
                                      <p:cBhvr>
                                        <p:cTn id="8" dur="800" decel="100000" fill="hold"/>
                                        <p:tgtEl>
                                          <p:spTgt spid="12290"/>
                                        </p:tgtEl>
                                        <p:attrNameLst>
                                          <p:attrName>style.rotation</p:attrName>
                                        </p:attrNameLst>
                                      </p:cBhvr>
                                      <p:tavLst>
                                        <p:tav tm="0">
                                          <p:val>
                                            <p:fltVal val="-90"/>
                                          </p:val>
                                        </p:tav>
                                        <p:tav tm="100000">
                                          <p:val>
                                            <p:fltVal val="0"/>
                                          </p:val>
                                        </p:tav>
                                      </p:tavLst>
                                    </p:anim>
                                    <p:anim calcmode="lin" valueType="num">
                                      <p:cBhvr>
                                        <p:cTn id="9" dur="800" decel="100000" fill="hold"/>
                                        <p:tgtEl>
                                          <p:spTgt spid="12290"/>
                                        </p:tgtEl>
                                        <p:attrNameLst>
                                          <p:attrName>ppt_x</p:attrName>
                                        </p:attrNameLst>
                                      </p:cBhvr>
                                      <p:tavLst>
                                        <p:tav tm="0">
                                          <p:val>
                                            <p:strVal val="#ppt_x+0.4"/>
                                          </p:val>
                                        </p:tav>
                                        <p:tav tm="100000">
                                          <p:val>
                                            <p:strVal val="#ppt_x-0.05"/>
                                          </p:val>
                                        </p:tav>
                                      </p:tavLst>
                                    </p:anim>
                                    <p:anim calcmode="lin" valueType="num">
                                      <p:cBhvr>
                                        <p:cTn id="10" dur="800" decel="100000" fill="hold"/>
                                        <p:tgtEl>
                                          <p:spTgt spid="1229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29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29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p:cNvSpPr txBox="1"/>
          <p:nvPr/>
        </p:nvSpPr>
        <p:spPr>
          <a:xfrm>
            <a:off x="684213" y="765175"/>
            <a:ext cx="7920037" cy="5170488"/>
          </a:xfrm>
          <a:prstGeom prst="rect">
            <a:avLst/>
          </a:prstGeom>
          <a:noFill/>
        </p:spPr>
        <p:txBody>
          <a:bodyPr>
            <a:spAutoFit/>
          </a:bodyPr>
          <a:lstStyle/>
          <a:p>
            <a:pPr lvl="1">
              <a:defRPr/>
            </a:pPr>
            <a:r>
              <a:rPr lang="et-EE" b="1" dirty="0"/>
              <a:t>Välisseadmed</a:t>
            </a:r>
            <a:endParaRPr lang="et-EE" dirty="0"/>
          </a:p>
          <a:p>
            <a:pPr>
              <a:defRPr/>
            </a:pPr>
            <a:endParaRPr lang="et-EE" sz="1200" dirty="0"/>
          </a:p>
          <a:p>
            <a:pPr>
              <a:defRPr/>
            </a:pPr>
            <a:r>
              <a:rPr lang="et-EE" sz="1200" dirty="0"/>
              <a:t>EPOS mõõtemoodul (HBD, HWD) koosneb:</a:t>
            </a:r>
            <a:endParaRPr lang="en-US" sz="1200" dirty="0"/>
          </a:p>
          <a:p>
            <a:pPr marL="171450" indent="-171450">
              <a:buFont typeface="Arial" panose="020B0604020202020204" pitchFamily="34" charset="0"/>
              <a:buChar char="•"/>
              <a:defRPr/>
            </a:pPr>
            <a:r>
              <a:rPr lang="et-EE" sz="1200" dirty="0"/>
              <a:t>Mõõtepea IR [infrapunadetektor tuvastab infrapunakiirguse mis on eraldunud teljelaagritest või ratta pinnalt, muutes selle elektrilisteks signaalideks, mis omakorda edastatakse juhtseadmesse]</a:t>
            </a:r>
            <a:endParaRPr lang="en-US" sz="1200" dirty="0"/>
          </a:p>
          <a:p>
            <a:pPr marL="171450" indent="-171450">
              <a:buFont typeface="Arial" panose="020B0604020202020204" pitchFamily="34" charset="0"/>
              <a:buChar char="•"/>
              <a:defRPr/>
            </a:pPr>
            <a:r>
              <a:rPr lang="et-EE" sz="1200" dirty="0"/>
              <a:t>Katikseade [kaitseb optilisi komponente mustuse ja vedelike eest]</a:t>
            </a:r>
            <a:endParaRPr lang="en-US" sz="1200" dirty="0"/>
          </a:p>
          <a:p>
            <a:pPr marL="171450" indent="-171450">
              <a:buFont typeface="Arial" panose="020B0604020202020204" pitchFamily="34" charset="0"/>
              <a:buChar char="•"/>
              <a:defRPr/>
            </a:pPr>
            <a:r>
              <a:rPr lang="et-EE" sz="1200" dirty="0"/>
              <a:t>Pöörlev peegel (ainult HBD) [suunab teljelaagri vertikaalselt langeva infrapuna kiirguse 90°]</a:t>
            </a:r>
          </a:p>
          <a:p>
            <a:pPr>
              <a:defRPr/>
            </a:pPr>
            <a:r>
              <a:rPr lang="et-EE" sz="1200" dirty="0"/>
              <a:t>Rattaandurid</a:t>
            </a:r>
            <a:endParaRPr lang="en-US" sz="1200" dirty="0"/>
          </a:p>
          <a:p>
            <a:pPr marL="171450" indent="-171450">
              <a:buFont typeface="Arial" panose="020B0604020202020204" pitchFamily="34" charset="0"/>
              <a:buChar char="•"/>
              <a:defRPr/>
            </a:pPr>
            <a:r>
              <a:rPr lang="et-EE" sz="1200" dirty="0"/>
              <a:t>Induktiivsensorid, mis genereerivad elektriimpulsse, tuvastab metalli massi (ratta äärik). Kontakivaba magnet kus induktiivne lähedus lülitab ning aktiveerib sensori.</a:t>
            </a:r>
          </a:p>
          <a:p>
            <a:pPr marL="171450" indent="-171450">
              <a:buFont typeface="Arial" panose="020B0604020202020204" pitchFamily="34" charset="0"/>
              <a:buChar char="•"/>
              <a:defRPr/>
            </a:pPr>
            <a:r>
              <a:rPr lang="et-EE" sz="1200" dirty="0"/>
              <a:t>Vajalikud tuvastamaks ning hindamaks rongi läbimist ning kiirust, määratleb kõik teljed üksikult. Mõõdetakse telje vahekaugused, mis on vajalik liikuva veeremi tuvastamiseks (FID funktsioon)</a:t>
            </a:r>
            <a:endParaRPr lang="en-US" sz="1200" dirty="0"/>
          </a:p>
          <a:p>
            <a:pPr>
              <a:defRPr/>
            </a:pPr>
            <a:r>
              <a:rPr lang="et-EE" sz="1200" dirty="0"/>
              <a:t> </a:t>
            </a:r>
            <a:endParaRPr lang="en-US" sz="1200" dirty="0"/>
          </a:p>
          <a:p>
            <a:pPr lvl="1">
              <a:defRPr/>
            </a:pPr>
            <a:r>
              <a:rPr lang="et-EE" b="1" dirty="0"/>
              <a:t>Siseseadmed</a:t>
            </a:r>
          </a:p>
          <a:p>
            <a:pPr lvl="1">
              <a:defRPr/>
            </a:pPr>
            <a:endParaRPr lang="en-US" sz="1200" dirty="0"/>
          </a:p>
          <a:p>
            <a:pPr>
              <a:defRPr/>
            </a:pPr>
            <a:r>
              <a:rPr lang="et-EE" sz="1200" dirty="0"/>
              <a:t>Juhtseade (kontrolli ja hindamise üksus) seadmekonteineris</a:t>
            </a:r>
            <a:endParaRPr lang="en-US" sz="1200" dirty="0"/>
          </a:p>
          <a:p>
            <a:pPr marL="171450" indent="-171450">
              <a:buFont typeface="Arial" panose="020B0604020202020204" pitchFamily="34" charset="0"/>
              <a:buChar char="•"/>
              <a:defRPr/>
            </a:pPr>
            <a:r>
              <a:rPr lang="et-EE" sz="1200" dirty="0"/>
              <a:t>Juhtelektroonika</a:t>
            </a:r>
            <a:endParaRPr lang="en-US" sz="1200" dirty="0"/>
          </a:p>
          <a:p>
            <a:pPr marL="628650" lvl="1" indent="-171450">
              <a:buFont typeface="Wingdings" panose="05000000000000000000" pitchFamily="2" charset="2"/>
              <a:buChar char="ü"/>
              <a:defRPr/>
            </a:pPr>
            <a:r>
              <a:rPr lang="et-EE" sz="1200" dirty="0"/>
              <a:t>ühenduskaart (interconnection board and SP board) – tarkvaraline liides maastiku komponentide ja lokaalelektroonika vahel</a:t>
            </a:r>
          </a:p>
          <a:p>
            <a:pPr marL="628650" lvl="1" indent="-171450">
              <a:buFont typeface="Wingdings" panose="05000000000000000000" pitchFamily="2" charset="2"/>
              <a:buChar char="ü"/>
              <a:defRPr/>
            </a:pPr>
            <a:r>
              <a:rPr lang="et-EE" sz="1200" dirty="0"/>
              <a:t>arvuti – protsesside kontroll ning andmeside serveriga</a:t>
            </a:r>
          </a:p>
          <a:p>
            <a:pPr marL="628650" lvl="1" indent="-171450">
              <a:buFont typeface="Wingdings" panose="05000000000000000000" pitchFamily="2" charset="2"/>
              <a:buChar char="ü"/>
              <a:defRPr/>
            </a:pPr>
            <a:r>
              <a:rPr lang="et-EE" sz="1200" dirty="0"/>
              <a:t>I/O liides „LEM“</a:t>
            </a:r>
          </a:p>
          <a:p>
            <a:pPr marL="628650" lvl="1" indent="-171450">
              <a:buFont typeface="Wingdings" panose="05000000000000000000" pitchFamily="2" charset="2"/>
              <a:buChar char="ü"/>
              <a:defRPr/>
            </a:pPr>
            <a:r>
              <a:rPr lang="et-EE" sz="1200" dirty="0"/>
              <a:t>kommunikatsioon</a:t>
            </a:r>
          </a:p>
          <a:p>
            <a:pPr marL="628650" lvl="1" indent="-171450">
              <a:buFont typeface="Wingdings" panose="05000000000000000000" pitchFamily="2" charset="2"/>
              <a:buChar char="ü"/>
              <a:defRPr/>
            </a:pPr>
            <a:r>
              <a:rPr lang="et-EE" sz="1200" dirty="0"/>
              <a:t>katkematu toiteallikas</a:t>
            </a:r>
          </a:p>
          <a:p>
            <a:pPr marL="628650" lvl="1" indent="-171450">
              <a:buFont typeface="Wingdings" panose="05000000000000000000" pitchFamily="2" charset="2"/>
              <a:buChar char="ü"/>
              <a:defRPr/>
            </a:pPr>
            <a:endParaRPr lang="en-US" sz="1200" dirty="0"/>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p:cTn id="11"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10">
                                            <p:txEl>
                                              <p:pRg st="2" end="2"/>
                                            </p:txEl>
                                          </p:spTgt>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p:cTn id="17" dur="10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10">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10">
                                            <p:txEl>
                                              <p:pRg st="3" end="3"/>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p:cTn id="23" dur="10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10">
                                            <p:txEl>
                                              <p:pRg st="4" end="4"/>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p:cTn id="29" dur="10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30" dur="1000" fill="hold"/>
                                        <p:tgtEl>
                                          <p:spTgt spid="10">
                                            <p:txEl>
                                              <p:pRg st="5" end="5"/>
                                            </p:txEl>
                                          </p:spTgt>
                                        </p:tgtEl>
                                        <p:attrNameLst>
                                          <p:attrName>ppt_h</p:attrName>
                                        </p:attrNameLst>
                                      </p:cBhvr>
                                      <p:tavLst>
                                        <p:tav tm="0">
                                          <p:val>
                                            <p:fltVal val="0"/>
                                          </p:val>
                                        </p:tav>
                                        <p:tav tm="100000">
                                          <p:val>
                                            <p:strVal val="#ppt_h"/>
                                          </p:val>
                                        </p:tav>
                                      </p:tavLst>
                                    </p:anim>
                                    <p:anim calcmode="lin" valueType="num">
                                      <p:cBhvr>
                                        <p:cTn id="31" dur="1000" fill="hold"/>
                                        <p:tgtEl>
                                          <p:spTgt spid="10">
                                            <p:txEl>
                                              <p:pRg st="5" end="5"/>
                                            </p:txEl>
                                          </p:spTgt>
                                        </p:tgtEl>
                                        <p:attrNameLst>
                                          <p:attrName>style.rotation</p:attrName>
                                        </p:attrNameLst>
                                      </p:cBhvr>
                                      <p:tavLst>
                                        <p:tav tm="0">
                                          <p:val>
                                            <p:fltVal val="90"/>
                                          </p:val>
                                        </p:tav>
                                        <p:tav tm="100000">
                                          <p:val>
                                            <p:fltVal val="0"/>
                                          </p:val>
                                        </p:tav>
                                      </p:tavLst>
                                    </p:anim>
                                    <p:animEffect transition="in" filter="fade">
                                      <p:cBhvr>
                                        <p:cTn id="32" dur="1000"/>
                                        <p:tgtEl>
                                          <p:spTgt spid="10">
                                            <p:txEl>
                                              <p:pRg st="5" end="5"/>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 calcmode="lin" valueType="num">
                                      <p:cBhvr>
                                        <p:cTn id="35" dur="10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6" end="6"/>
                                            </p:txEl>
                                          </p:spTgt>
                                        </p:tgtEl>
                                        <p:attrNameLst>
                                          <p:attrName>ppt_h</p:attrName>
                                        </p:attrNameLst>
                                      </p:cBhvr>
                                      <p:tavLst>
                                        <p:tav tm="0">
                                          <p:val>
                                            <p:fltVal val="0"/>
                                          </p:val>
                                        </p:tav>
                                        <p:tav tm="100000">
                                          <p:val>
                                            <p:strVal val="#ppt_h"/>
                                          </p:val>
                                        </p:tav>
                                      </p:tavLst>
                                    </p:anim>
                                    <p:anim calcmode="lin" valueType="num">
                                      <p:cBhvr>
                                        <p:cTn id="37" dur="1000" fill="hold"/>
                                        <p:tgtEl>
                                          <p:spTgt spid="10">
                                            <p:txEl>
                                              <p:pRg st="6" end="6"/>
                                            </p:txEl>
                                          </p:spTgt>
                                        </p:tgtEl>
                                        <p:attrNameLst>
                                          <p:attrName>style.rotation</p:attrName>
                                        </p:attrNameLst>
                                      </p:cBhvr>
                                      <p:tavLst>
                                        <p:tav tm="0">
                                          <p:val>
                                            <p:fltVal val="90"/>
                                          </p:val>
                                        </p:tav>
                                        <p:tav tm="100000">
                                          <p:val>
                                            <p:fltVal val="0"/>
                                          </p:val>
                                        </p:tav>
                                      </p:tavLst>
                                    </p:anim>
                                    <p:animEffect transition="in" filter="fade">
                                      <p:cBhvr>
                                        <p:cTn id="38" dur="1000"/>
                                        <p:tgtEl>
                                          <p:spTgt spid="10">
                                            <p:txEl>
                                              <p:pRg st="6" end="6"/>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xEl>
                                              <p:pRg st="7" end="7"/>
                                            </p:txEl>
                                          </p:spTgt>
                                        </p:tgtEl>
                                        <p:attrNameLst>
                                          <p:attrName>style.visibility</p:attrName>
                                        </p:attrNameLst>
                                      </p:cBhvr>
                                      <p:to>
                                        <p:strVal val="visible"/>
                                      </p:to>
                                    </p:set>
                                    <p:anim calcmode="lin" valueType="num">
                                      <p:cBhvr>
                                        <p:cTn id="41" dur="10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42" dur="1000" fill="hold"/>
                                        <p:tgtEl>
                                          <p:spTgt spid="10">
                                            <p:txEl>
                                              <p:pRg st="7" end="7"/>
                                            </p:txEl>
                                          </p:spTgt>
                                        </p:tgtEl>
                                        <p:attrNameLst>
                                          <p:attrName>ppt_h</p:attrName>
                                        </p:attrNameLst>
                                      </p:cBhvr>
                                      <p:tavLst>
                                        <p:tav tm="0">
                                          <p:val>
                                            <p:fltVal val="0"/>
                                          </p:val>
                                        </p:tav>
                                        <p:tav tm="100000">
                                          <p:val>
                                            <p:strVal val="#ppt_h"/>
                                          </p:val>
                                        </p:tav>
                                      </p:tavLst>
                                    </p:anim>
                                    <p:anim calcmode="lin" valueType="num">
                                      <p:cBhvr>
                                        <p:cTn id="43" dur="1000" fill="hold"/>
                                        <p:tgtEl>
                                          <p:spTgt spid="10">
                                            <p:txEl>
                                              <p:pRg st="7" end="7"/>
                                            </p:txEl>
                                          </p:spTgt>
                                        </p:tgtEl>
                                        <p:attrNameLst>
                                          <p:attrName>style.rotation</p:attrName>
                                        </p:attrNameLst>
                                      </p:cBhvr>
                                      <p:tavLst>
                                        <p:tav tm="0">
                                          <p:val>
                                            <p:fltVal val="90"/>
                                          </p:val>
                                        </p:tav>
                                        <p:tav tm="100000">
                                          <p:val>
                                            <p:fltVal val="0"/>
                                          </p:val>
                                        </p:tav>
                                      </p:tavLst>
                                    </p:anim>
                                    <p:animEffect transition="in" filter="fade">
                                      <p:cBhvr>
                                        <p:cTn id="44" dur="1000"/>
                                        <p:tgtEl>
                                          <p:spTgt spid="10">
                                            <p:txEl>
                                              <p:pRg st="7" end="7"/>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 calcmode="lin" valueType="num">
                                      <p:cBhvr>
                                        <p:cTn id="47" dur="1000" fill="hold"/>
                                        <p:tgtEl>
                                          <p:spTgt spid="10">
                                            <p:txEl>
                                              <p:pRg st="8" end="8"/>
                                            </p:txEl>
                                          </p:spTgt>
                                        </p:tgtEl>
                                        <p:attrNameLst>
                                          <p:attrName>ppt_w</p:attrName>
                                        </p:attrNameLst>
                                      </p:cBhvr>
                                      <p:tavLst>
                                        <p:tav tm="0">
                                          <p:val>
                                            <p:fltVal val="0"/>
                                          </p:val>
                                        </p:tav>
                                        <p:tav tm="100000">
                                          <p:val>
                                            <p:strVal val="#ppt_w"/>
                                          </p:val>
                                        </p:tav>
                                      </p:tavLst>
                                    </p:anim>
                                    <p:anim calcmode="lin" valueType="num">
                                      <p:cBhvr>
                                        <p:cTn id="48" dur="1000" fill="hold"/>
                                        <p:tgtEl>
                                          <p:spTgt spid="10">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10">
                                            <p:txEl>
                                              <p:pRg st="8" end="8"/>
                                            </p:txEl>
                                          </p:spTgt>
                                        </p:tgtEl>
                                        <p:attrNameLst>
                                          <p:attrName>style.rotation</p:attrName>
                                        </p:attrNameLst>
                                      </p:cBhvr>
                                      <p:tavLst>
                                        <p:tav tm="0">
                                          <p:val>
                                            <p:fltVal val="90"/>
                                          </p:val>
                                        </p:tav>
                                        <p:tav tm="100000">
                                          <p:val>
                                            <p:fltVal val="0"/>
                                          </p:val>
                                        </p:tav>
                                      </p:tavLst>
                                    </p:anim>
                                    <p:animEffect transition="in" filter="fade">
                                      <p:cBhvr>
                                        <p:cTn id="50" dur="1000"/>
                                        <p:tgtEl>
                                          <p:spTgt spid="10">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10">
                                            <p:txEl>
                                              <p:pRg st="10" end="10"/>
                                            </p:txEl>
                                          </p:spTgt>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0">
                                            <p:txEl>
                                              <p:pRg st="12" end="12"/>
                                            </p:txEl>
                                          </p:spTgt>
                                        </p:tgtEl>
                                        <p:attrNameLst>
                                          <p:attrName>style.visibility</p:attrName>
                                        </p:attrNameLst>
                                      </p:cBhvr>
                                      <p:to>
                                        <p:strVal val="visible"/>
                                      </p:to>
                                    </p:set>
                                    <p:anim calcmode="lin" valueType="num">
                                      <p:cBhvr>
                                        <p:cTn id="59" dur="1000" fill="hold"/>
                                        <p:tgtEl>
                                          <p:spTgt spid="10">
                                            <p:txEl>
                                              <p:pRg st="12" end="12"/>
                                            </p:txEl>
                                          </p:spTgt>
                                        </p:tgtEl>
                                        <p:attrNameLst>
                                          <p:attrName>ppt_w</p:attrName>
                                        </p:attrNameLst>
                                      </p:cBhvr>
                                      <p:tavLst>
                                        <p:tav tm="0">
                                          <p:val>
                                            <p:fltVal val="0"/>
                                          </p:val>
                                        </p:tav>
                                        <p:tav tm="100000">
                                          <p:val>
                                            <p:strVal val="#ppt_w"/>
                                          </p:val>
                                        </p:tav>
                                      </p:tavLst>
                                    </p:anim>
                                    <p:anim calcmode="lin" valueType="num">
                                      <p:cBhvr>
                                        <p:cTn id="60" dur="1000" fill="hold"/>
                                        <p:tgtEl>
                                          <p:spTgt spid="10">
                                            <p:txEl>
                                              <p:pRg st="12" end="12"/>
                                            </p:txEl>
                                          </p:spTgt>
                                        </p:tgtEl>
                                        <p:attrNameLst>
                                          <p:attrName>ppt_h</p:attrName>
                                        </p:attrNameLst>
                                      </p:cBhvr>
                                      <p:tavLst>
                                        <p:tav tm="0">
                                          <p:val>
                                            <p:fltVal val="0"/>
                                          </p:val>
                                        </p:tav>
                                        <p:tav tm="100000">
                                          <p:val>
                                            <p:strVal val="#ppt_h"/>
                                          </p:val>
                                        </p:tav>
                                      </p:tavLst>
                                    </p:anim>
                                    <p:anim calcmode="lin" valueType="num">
                                      <p:cBhvr>
                                        <p:cTn id="61" dur="1000" fill="hold"/>
                                        <p:tgtEl>
                                          <p:spTgt spid="10">
                                            <p:txEl>
                                              <p:pRg st="12" end="12"/>
                                            </p:txEl>
                                          </p:spTgt>
                                        </p:tgtEl>
                                        <p:attrNameLst>
                                          <p:attrName>style.rotation</p:attrName>
                                        </p:attrNameLst>
                                      </p:cBhvr>
                                      <p:tavLst>
                                        <p:tav tm="0">
                                          <p:val>
                                            <p:fltVal val="90"/>
                                          </p:val>
                                        </p:tav>
                                        <p:tav tm="100000">
                                          <p:val>
                                            <p:fltVal val="0"/>
                                          </p:val>
                                        </p:tav>
                                      </p:tavLst>
                                    </p:anim>
                                    <p:animEffect transition="in" filter="fade">
                                      <p:cBhvr>
                                        <p:cTn id="62" dur="1000"/>
                                        <p:tgtEl>
                                          <p:spTgt spid="10">
                                            <p:txEl>
                                              <p:pRg st="12" end="12"/>
                                            </p:txEl>
                                          </p:spTgt>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xEl>
                                              <p:pRg st="13" end="13"/>
                                            </p:txEl>
                                          </p:spTgt>
                                        </p:tgtEl>
                                        <p:attrNameLst>
                                          <p:attrName>style.visibility</p:attrName>
                                        </p:attrNameLst>
                                      </p:cBhvr>
                                      <p:to>
                                        <p:strVal val="visible"/>
                                      </p:to>
                                    </p:set>
                                    <p:anim calcmode="lin" valueType="num">
                                      <p:cBhvr>
                                        <p:cTn id="65" dur="1000" fill="hold"/>
                                        <p:tgtEl>
                                          <p:spTgt spid="10">
                                            <p:txEl>
                                              <p:pRg st="13" end="13"/>
                                            </p:txEl>
                                          </p:spTgt>
                                        </p:tgtEl>
                                        <p:attrNameLst>
                                          <p:attrName>ppt_w</p:attrName>
                                        </p:attrNameLst>
                                      </p:cBhvr>
                                      <p:tavLst>
                                        <p:tav tm="0">
                                          <p:val>
                                            <p:fltVal val="0"/>
                                          </p:val>
                                        </p:tav>
                                        <p:tav tm="100000">
                                          <p:val>
                                            <p:strVal val="#ppt_w"/>
                                          </p:val>
                                        </p:tav>
                                      </p:tavLst>
                                    </p:anim>
                                    <p:anim calcmode="lin" valueType="num">
                                      <p:cBhvr>
                                        <p:cTn id="66" dur="1000" fill="hold"/>
                                        <p:tgtEl>
                                          <p:spTgt spid="10">
                                            <p:txEl>
                                              <p:pRg st="13" end="13"/>
                                            </p:txEl>
                                          </p:spTgt>
                                        </p:tgtEl>
                                        <p:attrNameLst>
                                          <p:attrName>ppt_h</p:attrName>
                                        </p:attrNameLst>
                                      </p:cBhvr>
                                      <p:tavLst>
                                        <p:tav tm="0">
                                          <p:val>
                                            <p:fltVal val="0"/>
                                          </p:val>
                                        </p:tav>
                                        <p:tav tm="100000">
                                          <p:val>
                                            <p:strVal val="#ppt_h"/>
                                          </p:val>
                                        </p:tav>
                                      </p:tavLst>
                                    </p:anim>
                                    <p:anim calcmode="lin" valueType="num">
                                      <p:cBhvr>
                                        <p:cTn id="67" dur="1000" fill="hold"/>
                                        <p:tgtEl>
                                          <p:spTgt spid="10">
                                            <p:txEl>
                                              <p:pRg st="13" end="13"/>
                                            </p:txEl>
                                          </p:spTgt>
                                        </p:tgtEl>
                                        <p:attrNameLst>
                                          <p:attrName>style.rotation</p:attrName>
                                        </p:attrNameLst>
                                      </p:cBhvr>
                                      <p:tavLst>
                                        <p:tav tm="0">
                                          <p:val>
                                            <p:fltVal val="90"/>
                                          </p:val>
                                        </p:tav>
                                        <p:tav tm="100000">
                                          <p:val>
                                            <p:fltVal val="0"/>
                                          </p:val>
                                        </p:tav>
                                      </p:tavLst>
                                    </p:anim>
                                    <p:animEffect transition="in" filter="fade">
                                      <p:cBhvr>
                                        <p:cTn id="68" dur="1000"/>
                                        <p:tgtEl>
                                          <p:spTgt spid="10">
                                            <p:txEl>
                                              <p:pRg st="13" end="13"/>
                                            </p:txEl>
                                          </p:spTgt>
                                        </p:tgtEl>
                                      </p:cBhvr>
                                    </p:animEffect>
                                  </p:childTnLst>
                                </p:cTn>
                              </p:par>
                              <p:par>
                                <p:cTn id="69" presetID="31" presetClass="entr" presetSubtype="0" fill="hold" nodeType="withEffect">
                                  <p:stCondLst>
                                    <p:cond delay="0"/>
                                  </p:stCondLst>
                                  <p:childTnLst>
                                    <p:set>
                                      <p:cBhvr>
                                        <p:cTn id="70" dur="1" fill="hold">
                                          <p:stCondLst>
                                            <p:cond delay="0"/>
                                          </p:stCondLst>
                                        </p:cTn>
                                        <p:tgtEl>
                                          <p:spTgt spid="10">
                                            <p:txEl>
                                              <p:pRg st="14" end="14"/>
                                            </p:txEl>
                                          </p:spTgt>
                                        </p:tgtEl>
                                        <p:attrNameLst>
                                          <p:attrName>style.visibility</p:attrName>
                                        </p:attrNameLst>
                                      </p:cBhvr>
                                      <p:to>
                                        <p:strVal val="visible"/>
                                      </p:to>
                                    </p:set>
                                    <p:anim calcmode="lin" valueType="num">
                                      <p:cBhvr>
                                        <p:cTn id="71" dur="1000" fill="hold"/>
                                        <p:tgtEl>
                                          <p:spTgt spid="10">
                                            <p:txEl>
                                              <p:pRg st="14" end="14"/>
                                            </p:txEl>
                                          </p:spTgt>
                                        </p:tgtEl>
                                        <p:attrNameLst>
                                          <p:attrName>ppt_w</p:attrName>
                                        </p:attrNameLst>
                                      </p:cBhvr>
                                      <p:tavLst>
                                        <p:tav tm="0">
                                          <p:val>
                                            <p:fltVal val="0"/>
                                          </p:val>
                                        </p:tav>
                                        <p:tav tm="100000">
                                          <p:val>
                                            <p:strVal val="#ppt_w"/>
                                          </p:val>
                                        </p:tav>
                                      </p:tavLst>
                                    </p:anim>
                                    <p:anim calcmode="lin" valueType="num">
                                      <p:cBhvr>
                                        <p:cTn id="72" dur="1000" fill="hold"/>
                                        <p:tgtEl>
                                          <p:spTgt spid="10">
                                            <p:txEl>
                                              <p:pRg st="14" end="14"/>
                                            </p:txEl>
                                          </p:spTgt>
                                        </p:tgtEl>
                                        <p:attrNameLst>
                                          <p:attrName>ppt_h</p:attrName>
                                        </p:attrNameLst>
                                      </p:cBhvr>
                                      <p:tavLst>
                                        <p:tav tm="0">
                                          <p:val>
                                            <p:fltVal val="0"/>
                                          </p:val>
                                        </p:tav>
                                        <p:tav tm="100000">
                                          <p:val>
                                            <p:strVal val="#ppt_h"/>
                                          </p:val>
                                        </p:tav>
                                      </p:tavLst>
                                    </p:anim>
                                    <p:anim calcmode="lin" valueType="num">
                                      <p:cBhvr>
                                        <p:cTn id="73" dur="1000" fill="hold"/>
                                        <p:tgtEl>
                                          <p:spTgt spid="10">
                                            <p:txEl>
                                              <p:pRg st="14" end="14"/>
                                            </p:txEl>
                                          </p:spTgt>
                                        </p:tgtEl>
                                        <p:attrNameLst>
                                          <p:attrName>style.rotation</p:attrName>
                                        </p:attrNameLst>
                                      </p:cBhvr>
                                      <p:tavLst>
                                        <p:tav tm="0">
                                          <p:val>
                                            <p:fltVal val="90"/>
                                          </p:val>
                                        </p:tav>
                                        <p:tav tm="100000">
                                          <p:val>
                                            <p:fltVal val="0"/>
                                          </p:val>
                                        </p:tav>
                                      </p:tavLst>
                                    </p:anim>
                                    <p:animEffect transition="in" filter="fade">
                                      <p:cBhvr>
                                        <p:cTn id="74" dur="1000"/>
                                        <p:tgtEl>
                                          <p:spTgt spid="10">
                                            <p:txEl>
                                              <p:pRg st="14" end="14"/>
                                            </p:txEl>
                                          </p:spTgt>
                                        </p:tgtEl>
                                      </p:cBhvr>
                                    </p:animEffect>
                                  </p:childTnLst>
                                </p:cTn>
                              </p:par>
                              <p:par>
                                <p:cTn id="75" presetID="31" presetClass="entr" presetSubtype="0" fill="hold" nodeType="withEffect">
                                  <p:stCondLst>
                                    <p:cond delay="0"/>
                                  </p:stCondLst>
                                  <p:childTnLst>
                                    <p:set>
                                      <p:cBhvr>
                                        <p:cTn id="76" dur="1" fill="hold">
                                          <p:stCondLst>
                                            <p:cond delay="0"/>
                                          </p:stCondLst>
                                        </p:cTn>
                                        <p:tgtEl>
                                          <p:spTgt spid="10">
                                            <p:txEl>
                                              <p:pRg st="15" end="15"/>
                                            </p:txEl>
                                          </p:spTgt>
                                        </p:tgtEl>
                                        <p:attrNameLst>
                                          <p:attrName>style.visibility</p:attrName>
                                        </p:attrNameLst>
                                      </p:cBhvr>
                                      <p:to>
                                        <p:strVal val="visible"/>
                                      </p:to>
                                    </p:set>
                                    <p:anim calcmode="lin" valueType="num">
                                      <p:cBhvr>
                                        <p:cTn id="77" dur="1000" fill="hold"/>
                                        <p:tgtEl>
                                          <p:spTgt spid="10">
                                            <p:txEl>
                                              <p:pRg st="15" end="15"/>
                                            </p:txEl>
                                          </p:spTgt>
                                        </p:tgtEl>
                                        <p:attrNameLst>
                                          <p:attrName>ppt_w</p:attrName>
                                        </p:attrNameLst>
                                      </p:cBhvr>
                                      <p:tavLst>
                                        <p:tav tm="0">
                                          <p:val>
                                            <p:fltVal val="0"/>
                                          </p:val>
                                        </p:tav>
                                        <p:tav tm="100000">
                                          <p:val>
                                            <p:strVal val="#ppt_w"/>
                                          </p:val>
                                        </p:tav>
                                      </p:tavLst>
                                    </p:anim>
                                    <p:anim calcmode="lin" valueType="num">
                                      <p:cBhvr>
                                        <p:cTn id="78" dur="1000" fill="hold"/>
                                        <p:tgtEl>
                                          <p:spTgt spid="10">
                                            <p:txEl>
                                              <p:pRg st="15" end="15"/>
                                            </p:txEl>
                                          </p:spTgt>
                                        </p:tgtEl>
                                        <p:attrNameLst>
                                          <p:attrName>ppt_h</p:attrName>
                                        </p:attrNameLst>
                                      </p:cBhvr>
                                      <p:tavLst>
                                        <p:tav tm="0">
                                          <p:val>
                                            <p:fltVal val="0"/>
                                          </p:val>
                                        </p:tav>
                                        <p:tav tm="100000">
                                          <p:val>
                                            <p:strVal val="#ppt_h"/>
                                          </p:val>
                                        </p:tav>
                                      </p:tavLst>
                                    </p:anim>
                                    <p:anim calcmode="lin" valueType="num">
                                      <p:cBhvr>
                                        <p:cTn id="79" dur="1000" fill="hold"/>
                                        <p:tgtEl>
                                          <p:spTgt spid="10">
                                            <p:txEl>
                                              <p:pRg st="15" end="15"/>
                                            </p:txEl>
                                          </p:spTgt>
                                        </p:tgtEl>
                                        <p:attrNameLst>
                                          <p:attrName>style.rotation</p:attrName>
                                        </p:attrNameLst>
                                      </p:cBhvr>
                                      <p:tavLst>
                                        <p:tav tm="0">
                                          <p:val>
                                            <p:fltVal val="90"/>
                                          </p:val>
                                        </p:tav>
                                        <p:tav tm="100000">
                                          <p:val>
                                            <p:fltVal val="0"/>
                                          </p:val>
                                        </p:tav>
                                      </p:tavLst>
                                    </p:anim>
                                    <p:animEffect transition="in" filter="fade">
                                      <p:cBhvr>
                                        <p:cTn id="80" dur="1000"/>
                                        <p:tgtEl>
                                          <p:spTgt spid="10">
                                            <p:txEl>
                                              <p:pRg st="15" end="15"/>
                                            </p:txEl>
                                          </p:spTgt>
                                        </p:tgtEl>
                                      </p:cBhvr>
                                    </p:animEffect>
                                  </p:childTnLst>
                                </p:cTn>
                              </p:par>
                              <p:par>
                                <p:cTn id="81" presetID="31" presetClass="entr" presetSubtype="0" fill="hold" nodeType="withEffect">
                                  <p:stCondLst>
                                    <p:cond delay="0"/>
                                  </p:stCondLst>
                                  <p:childTnLst>
                                    <p:set>
                                      <p:cBhvr>
                                        <p:cTn id="82" dur="1" fill="hold">
                                          <p:stCondLst>
                                            <p:cond delay="0"/>
                                          </p:stCondLst>
                                        </p:cTn>
                                        <p:tgtEl>
                                          <p:spTgt spid="10">
                                            <p:txEl>
                                              <p:pRg st="16" end="16"/>
                                            </p:txEl>
                                          </p:spTgt>
                                        </p:tgtEl>
                                        <p:attrNameLst>
                                          <p:attrName>style.visibility</p:attrName>
                                        </p:attrNameLst>
                                      </p:cBhvr>
                                      <p:to>
                                        <p:strVal val="visible"/>
                                      </p:to>
                                    </p:set>
                                    <p:anim calcmode="lin" valueType="num">
                                      <p:cBhvr>
                                        <p:cTn id="83" dur="1000" fill="hold"/>
                                        <p:tgtEl>
                                          <p:spTgt spid="10">
                                            <p:txEl>
                                              <p:pRg st="16" end="16"/>
                                            </p:txEl>
                                          </p:spTgt>
                                        </p:tgtEl>
                                        <p:attrNameLst>
                                          <p:attrName>ppt_w</p:attrName>
                                        </p:attrNameLst>
                                      </p:cBhvr>
                                      <p:tavLst>
                                        <p:tav tm="0">
                                          <p:val>
                                            <p:fltVal val="0"/>
                                          </p:val>
                                        </p:tav>
                                        <p:tav tm="100000">
                                          <p:val>
                                            <p:strVal val="#ppt_w"/>
                                          </p:val>
                                        </p:tav>
                                      </p:tavLst>
                                    </p:anim>
                                    <p:anim calcmode="lin" valueType="num">
                                      <p:cBhvr>
                                        <p:cTn id="84" dur="1000" fill="hold"/>
                                        <p:tgtEl>
                                          <p:spTgt spid="10">
                                            <p:txEl>
                                              <p:pRg st="16" end="16"/>
                                            </p:txEl>
                                          </p:spTgt>
                                        </p:tgtEl>
                                        <p:attrNameLst>
                                          <p:attrName>ppt_h</p:attrName>
                                        </p:attrNameLst>
                                      </p:cBhvr>
                                      <p:tavLst>
                                        <p:tav tm="0">
                                          <p:val>
                                            <p:fltVal val="0"/>
                                          </p:val>
                                        </p:tav>
                                        <p:tav tm="100000">
                                          <p:val>
                                            <p:strVal val="#ppt_h"/>
                                          </p:val>
                                        </p:tav>
                                      </p:tavLst>
                                    </p:anim>
                                    <p:anim calcmode="lin" valueType="num">
                                      <p:cBhvr>
                                        <p:cTn id="85" dur="1000" fill="hold"/>
                                        <p:tgtEl>
                                          <p:spTgt spid="10">
                                            <p:txEl>
                                              <p:pRg st="16" end="16"/>
                                            </p:txEl>
                                          </p:spTgt>
                                        </p:tgtEl>
                                        <p:attrNameLst>
                                          <p:attrName>style.rotation</p:attrName>
                                        </p:attrNameLst>
                                      </p:cBhvr>
                                      <p:tavLst>
                                        <p:tav tm="0">
                                          <p:val>
                                            <p:fltVal val="90"/>
                                          </p:val>
                                        </p:tav>
                                        <p:tav tm="100000">
                                          <p:val>
                                            <p:fltVal val="0"/>
                                          </p:val>
                                        </p:tav>
                                      </p:tavLst>
                                    </p:anim>
                                    <p:animEffect transition="in" filter="fade">
                                      <p:cBhvr>
                                        <p:cTn id="86" dur="1000"/>
                                        <p:tgtEl>
                                          <p:spTgt spid="10">
                                            <p:txEl>
                                              <p:pRg st="16" end="16"/>
                                            </p:txEl>
                                          </p:spTgt>
                                        </p:tgtEl>
                                      </p:cBhvr>
                                    </p:animEffect>
                                  </p:childTnLst>
                                </p:cTn>
                              </p:par>
                              <p:par>
                                <p:cTn id="87" presetID="31" presetClass="entr" presetSubtype="0" fill="hold" nodeType="withEffect">
                                  <p:stCondLst>
                                    <p:cond delay="0"/>
                                  </p:stCondLst>
                                  <p:childTnLst>
                                    <p:set>
                                      <p:cBhvr>
                                        <p:cTn id="88" dur="1" fill="hold">
                                          <p:stCondLst>
                                            <p:cond delay="0"/>
                                          </p:stCondLst>
                                        </p:cTn>
                                        <p:tgtEl>
                                          <p:spTgt spid="10">
                                            <p:txEl>
                                              <p:pRg st="17" end="17"/>
                                            </p:txEl>
                                          </p:spTgt>
                                        </p:tgtEl>
                                        <p:attrNameLst>
                                          <p:attrName>style.visibility</p:attrName>
                                        </p:attrNameLst>
                                      </p:cBhvr>
                                      <p:to>
                                        <p:strVal val="visible"/>
                                      </p:to>
                                    </p:set>
                                    <p:anim calcmode="lin" valueType="num">
                                      <p:cBhvr>
                                        <p:cTn id="89" dur="1000" fill="hold"/>
                                        <p:tgtEl>
                                          <p:spTgt spid="10">
                                            <p:txEl>
                                              <p:pRg st="17" end="17"/>
                                            </p:txEl>
                                          </p:spTgt>
                                        </p:tgtEl>
                                        <p:attrNameLst>
                                          <p:attrName>ppt_w</p:attrName>
                                        </p:attrNameLst>
                                      </p:cBhvr>
                                      <p:tavLst>
                                        <p:tav tm="0">
                                          <p:val>
                                            <p:fltVal val="0"/>
                                          </p:val>
                                        </p:tav>
                                        <p:tav tm="100000">
                                          <p:val>
                                            <p:strVal val="#ppt_w"/>
                                          </p:val>
                                        </p:tav>
                                      </p:tavLst>
                                    </p:anim>
                                    <p:anim calcmode="lin" valueType="num">
                                      <p:cBhvr>
                                        <p:cTn id="90" dur="1000" fill="hold"/>
                                        <p:tgtEl>
                                          <p:spTgt spid="10">
                                            <p:txEl>
                                              <p:pRg st="17" end="17"/>
                                            </p:txEl>
                                          </p:spTgt>
                                        </p:tgtEl>
                                        <p:attrNameLst>
                                          <p:attrName>ppt_h</p:attrName>
                                        </p:attrNameLst>
                                      </p:cBhvr>
                                      <p:tavLst>
                                        <p:tav tm="0">
                                          <p:val>
                                            <p:fltVal val="0"/>
                                          </p:val>
                                        </p:tav>
                                        <p:tav tm="100000">
                                          <p:val>
                                            <p:strVal val="#ppt_h"/>
                                          </p:val>
                                        </p:tav>
                                      </p:tavLst>
                                    </p:anim>
                                    <p:anim calcmode="lin" valueType="num">
                                      <p:cBhvr>
                                        <p:cTn id="91" dur="1000" fill="hold"/>
                                        <p:tgtEl>
                                          <p:spTgt spid="10">
                                            <p:txEl>
                                              <p:pRg st="17" end="17"/>
                                            </p:txEl>
                                          </p:spTgt>
                                        </p:tgtEl>
                                        <p:attrNameLst>
                                          <p:attrName>style.rotation</p:attrName>
                                        </p:attrNameLst>
                                      </p:cBhvr>
                                      <p:tavLst>
                                        <p:tav tm="0">
                                          <p:val>
                                            <p:fltVal val="90"/>
                                          </p:val>
                                        </p:tav>
                                        <p:tav tm="100000">
                                          <p:val>
                                            <p:fltVal val="0"/>
                                          </p:val>
                                        </p:tav>
                                      </p:tavLst>
                                    </p:anim>
                                    <p:animEffect transition="in" filter="fade">
                                      <p:cBhvr>
                                        <p:cTn id="92" dur="1000"/>
                                        <p:tgtEl>
                                          <p:spTgt spid="10">
                                            <p:txEl>
                                              <p:pRg st="17" end="17"/>
                                            </p:txEl>
                                          </p:spTgt>
                                        </p:tgtEl>
                                      </p:cBhvr>
                                    </p:animEffect>
                                  </p:childTnLst>
                                </p:cTn>
                              </p:par>
                              <p:par>
                                <p:cTn id="93" presetID="31" presetClass="entr" presetSubtype="0" fill="hold" nodeType="withEffect">
                                  <p:stCondLst>
                                    <p:cond delay="0"/>
                                  </p:stCondLst>
                                  <p:childTnLst>
                                    <p:set>
                                      <p:cBhvr>
                                        <p:cTn id="94" dur="1" fill="hold">
                                          <p:stCondLst>
                                            <p:cond delay="0"/>
                                          </p:stCondLst>
                                        </p:cTn>
                                        <p:tgtEl>
                                          <p:spTgt spid="10">
                                            <p:txEl>
                                              <p:pRg st="18" end="18"/>
                                            </p:txEl>
                                          </p:spTgt>
                                        </p:tgtEl>
                                        <p:attrNameLst>
                                          <p:attrName>style.visibility</p:attrName>
                                        </p:attrNameLst>
                                      </p:cBhvr>
                                      <p:to>
                                        <p:strVal val="visible"/>
                                      </p:to>
                                    </p:set>
                                    <p:anim calcmode="lin" valueType="num">
                                      <p:cBhvr>
                                        <p:cTn id="95" dur="1000" fill="hold"/>
                                        <p:tgtEl>
                                          <p:spTgt spid="10">
                                            <p:txEl>
                                              <p:pRg st="18" end="18"/>
                                            </p:txEl>
                                          </p:spTgt>
                                        </p:tgtEl>
                                        <p:attrNameLst>
                                          <p:attrName>ppt_w</p:attrName>
                                        </p:attrNameLst>
                                      </p:cBhvr>
                                      <p:tavLst>
                                        <p:tav tm="0">
                                          <p:val>
                                            <p:fltVal val="0"/>
                                          </p:val>
                                        </p:tav>
                                        <p:tav tm="100000">
                                          <p:val>
                                            <p:strVal val="#ppt_w"/>
                                          </p:val>
                                        </p:tav>
                                      </p:tavLst>
                                    </p:anim>
                                    <p:anim calcmode="lin" valueType="num">
                                      <p:cBhvr>
                                        <p:cTn id="96" dur="1000" fill="hold"/>
                                        <p:tgtEl>
                                          <p:spTgt spid="10">
                                            <p:txEl>
                                              <p:pRg st="18" end="18"/>
                                            </p:txEl>
                                          </p:spTgt>
                                        </p:tgtEl>
                                        <p:attrNameLst>
                                          <p:attrName>ppt_h</p:attrName>
                                        </p:attrNameLst>
                                      </p:cBhvr>
                                      <p:tavLst>
                                        <p:tav tm="0">
                                          <p:val>
                                            <p:fltVal val="0"/>
                                          </p:val>
                                        </p:tav>
                                        <p:tav tm="100000">
                                          <p:val>
                                            <p:strVal val="#ppt_h"/>
                                          </p:val>
                                        </p:tav>
                                      </p:tavLst>
                                    </p:anim>
                                    <p:anim calcmode="lin" valueType="num">
                                      <p:cBhvr>
                                        <p:cTn id="97" dur="1000" fill="hold"/>
                                        <p:tgtEl>
                                          <p:spTgt spid="10">
                                            <p:txEl>
                                              <p:pRg st="18" end="18"/>
                                            </p:txEl>
                                          </p:spTgt>
                                        </p:tgtEl>
                                        <p:attrNameLst>
                                          <p:attrName>style.rotation</p:attrName>
                                        </p:attrNameLst>
                                      </p:cBhvr>
                                      <p:tavLst>
                                        <p:tav tm="0">
                                          <p:val>
                                            <p:fltVal val="90"/>
                                          </p:val>
                                        </p:tav>
                                        <p:tav tm="100000">
                                          <p:val>
                                            <p:fltVal val="0"/>
                                          </p:val>
                                        </p:tav>
                                      </p:tavLst>
                                    </p:anim>
                                    <p:animEffect transition="in" filter="fade">
                                      <p:cBhvr>
                                        <p:cTn id="98" dur="1000"/>
                                        <p:tgtEl>
                                          <p:spTgt spid="10">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18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15888"/>
            <a:ext cx="5562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0350" y="4097338"/>
            <a:ext cx="5824538"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684213" y="692150"/>
            <a:ext cx="7848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800" b="1" dirty="0"/>
              <a:t>Süsteemi funktsionaalsus</a:t>
            </a:r>
          </a:p>
          <a:p>
            <a:pPr>
              <a:spcBef>
                <a:spcPct val="0"/>
              </a:spcBef>
              <a:buFontTx/>
              <a:buNone/>
            </a:pPr>
            <a:endParaRPr lang="en-US" altLang="en-US" sz="1200" dirty="0"/>
          </a:p>
          <a:p>
            <a:pPr>
              <a:spcBef>
                <a:spcPct val="0"/>
              </a:spcBef>
              <a:buFontTx/>
              <a:buNone/>
            </a:pPr>
            <a:r>
              <a:rPr lang="et-EE" altLang="en-US" sz="1200" b="1" dirty="0"/>
              <a:t>HBD konfiguratsioon</a:t>
            </a:r>
            <a:endParaRPr lang="en-US" altLang="en-US" sz="1200" b="1" dirty="0"/>
          </a:p>
          <a:p>
            <a:pPr>
              <a:spcBef>
                <a:spcPct val="0"/>
              </a:spcBef>
              <a:buFontTx/>
              <a:buNone/>
            </a:pPr>
            <a:r>
              <a:rPr lang="et-EE" altLang="en-US" sz="1200" dirty="0"/>
              <a:t>Mõõtmist on võimalik teostada mõõtmispiirkondades TA 1 või TA 2 või mõlemas mõõtmispiirkonnas korraga. Eestis toimub mõõtmine mõõtmispiirkonnas TA 1 </a:t>
            </a:r>
            <a:endParaRPr lang="en-US" altLang="en-US" sz="1200" dirty="0"/>
          </a:p>
        </p:txBody>
      </p:sp>
      <p:pic>
        <p:nvPicPr>
          <p:cNvPr id="27651" name="Picture 29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708275"/>
            <a:ext cx="28733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9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2789238"/>
            <a:ext cx="3124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1000"/>
                                        <p:tgtEl>
                                          <p:spTgt spid="27650">
                                            <p:txEl>
                                              <p:pRg st="0" end="0"/>
                                            </p:txEl>
                                          </p:spTgt>
                                        </p:tgtEl>
                                      </p:cBhvr>
                                    </p:animEffect>
                                    <p:anim calcmode="lin" valueType="num">
                                      <p:cBhvr>
                                        <p:cTn id="8" dur="1000" fill="hold"/>
                                        <p:tgtEl>
                                          <p:spTgt spid="276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fade">
                                      <p:cBhvr>
                                        <p:cTn id="12" dur="1000"/>
                                        <p:tgtEl>
                                          <p:spTgt spid="27650">
                                            <p:txEl>
                                              <p:pRg st="2" end="2"/>
                                            </p:txEl>
                                          </p:spTgt>
                                        </p:tgtEl>
                                      </p:cBhvr>
                                    </p:animEffect>
                                    <p:anim calcmode="lin" valueType="num">
                                      <p:cBhvr>
                                        <p:cTn id="13" dur="1000" fill="hold"/>
                                        <p:tgtEl>
                                          <p:spTgt spid="2765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765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650">
                                            <p:txEl>
                                              <p:pRg st="3" end="3"/>
                                            </p:txEl>
                                          </p:spTgt>
                                        </p:tgtEl>
                                        <p:attrNameLst>
                                          <p:attrName>style.visibility</p:attrName>
                                        </p:attrNameLst>
                                      </p:cBhvr>
                                      <p:to>
                                        <p:strVal val="visible"/>
                                      </p:to>
                                    </p:set>
                                    <p:animEffect transition="in" filter="fade">
                                      <p:cBhvr>
                                        <p:cTn id="17" dur="1000"/>
                                        <p:tgtEl>
                                          <p:spTgt spid="27650">
                                            <p:txEl>
                                              <p:pRg st="3" end="3"/>
                                            </p:txEl>
                                          </p:spTgt>
                                        </p:tgtEl>
                                      </p:cBhvr>
                                    </p:animEffect>
                                    <p:anim calcmode="lin" valueType="num">
                                      <p:cBhvr>
                                        <p:cTn id="18" dur="1000" fill="hold"/>
                                        <p:tgtEl>
                                          <p:spTgt spid="2765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76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7651"/>
                                        </p:tgtEl>
                                        <p:attrNameLst>
                                          <p:attrName>style.visibility</p:attrName>
                                        </p:attrNameLst>
                                      </p:cBhvr>
                                      <p:to>
                                        <p:strVal val="visible"/>
                                      </p:to>
                                    </p:set>
                                    <p:animEffect transition="in" filter="circle(in)">
                                      <p:cBhvr>
                                        <p:cTn id="24" dur="2000"/>
                                        <p:tgtEl>
                                          <p:spTgt spid="27651"/>
                                        </p:tgtEl>
                                      </p:cBhvr>
                                    </p:animEffect>
                                  </p:childTnLst>
                                </p:cTn>
                              </p:par>
                              <p:par>
                                <p:cTn id="25" presetID="6" presetClass="entr" presetSubtype="16" fill="hold" nodeType="withEffect">
                                  <p:stCondLst>
                                    <p:cond delay="0"/>
                                  </p:stCondLst>
                                  <p:childTnLst>
                                    <p:set>
                                      <p:cBhvr>
                                        <p:cTn id="26" dur="1" fill="hold">
                                          <p:stCondLst>
                                            <p:cond delay="0"/>
                                          </p:stCondLst>
                                        </p:cTn>
                                        <p:tgtEl>
                                          <p:spTgt spid="27652"/>
                                        </p:tgtEl>
                                        <p:attrNameLst>
                                          <p:attrName>style.visibility</p:attrName>
                                        </p:attrNameLst>
                                      </p:cBhvr>
                                      <p:to>
                                        <p:strVal val="visible"/>
                                      </p:to>
                                    </p:set>
                                    <p:animEffect transition="in" filter="circle(in)">
                                      <p:cBhvr>
                                        <p:cTn id="2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827088" y="836613"/>
            <a:ext cx="8134350" cy="830262"/>
          </a:xfrm>
          <a:prstGeom prst="rect">
            <a:avLst/>
          </a:prstGeom>
          <a:noFill/>
        </p:spPr>
        <p:txBody>
          <a:bodyPr wrap="none">
            <a:spAutoFit/>
          </a:bodyPr>
          <a:lstStyle/>
          <a:p>
            <a:pPr>
              <a:defRPr/>
            </a:pPr>
            <a:r>
              <a:rPr lang="et-EE" sz="1200" b="1" dirty="0"/>
              <a:t>HWD konfiguratsioon</a:t>
            </a:r>
            <a:endParaRPr lang="en-US" sz="1200" b="1" dirty="0"/>
          </a:p>
          <a:p>
            <a:pPr>
              <a:defRPr/>
            </a:pPr>
            <a:r>
              <a:rPr lang="et-EE" sz="1200" dirty="0"/>
              <a:t>Mõõtmist on võimalik teostada: </a:t>
            </a:r>
            <a:endParaRPr lang="en-US" sz="1200" dirty="0"/>
          </a:p>
          <a:p>
            <a:pPr marL="171450" indent="-171450">
              <a:buFont typeface="Arial" panose="020B0604020202020204" pitchFamily="34" charset="0"/>
              <a:buChar char="•"/>
              <a:defRPr/>
            </a:pPr>
            <a:r>
              <a:rPr lang="et-EE" sz="1200" dirty="0"/>
              <a:t>mõõtmispiirkond ainult piduriketaste kõrgusel (Eestis kasutusel FUES1 süsteemides) </a:t>
            </a:r>
          </a:p>
          <a:p>
            <a:pPr marL="171450" indent="-171450">
              <a:buFont typeface="Arial" panose="020B0604020202020204" pitchFamily="34" charset="0"/>
              <a:buChar char="•"/>
              <a:defRPr/>
            </a:pPr>
            <a:r>
              <a:rPr lang="et-EE" sz="1200" dirty="0"/>
              <a:t>Mõõtmispiirkond piduriketaste kõrgusel ning ratta äärel (jagatud mõõtekiire tehnoloogia FUES EPOS süsteemides)</a:t>
            </a:r>
            <a:endParaRPr lang="en-US" sz="1200" dirty="0"/>
          </a:p>
        </p:txBody>
      </p:sp>
      <p:pic>
        <p:nvPicPr>
          <p:cNvPr id="28675" name="Picture 30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822450"/>
            <a:ext cx="25225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822450"/>
            <a:ext cx="25304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3933825"/>
            <a:ext cx="2514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675"/>
                                        </p:tgtEl>
                                        <p:attrNameLst>
                                          <p:attrName>style.visibility</p:attrName>
                                        </p:attrNameLst>
                                      </p:cBhvr>
                                      <p:to>
                                        <p:strVal val="visible"/>
                                      </p:to>
                                    </p:set>
                                    <p:animEffect transition="in" filter="circle(in)">
                                      <p:cBhvr>
                                        <p:cTn id="29" dur="2000"/>
                                        <p:tgtEl>
                                          <p:spTgt spid="28675"/>
                                        </p:tgtEl>
                                      </p:cBhvr>
                                    </p:animEffect>
                                  </p:childTnLst>
                                </p:cTn>
                              </p:par>
                              <p:par>
                                <p:cTn id="30" presetID="6" presetClass="entr" presetSubtype="16" fill="hold" nodeType="withEffect">
                                  <p:stCondLst>
                                    <p:cond delay="0"/>
                                  </p:stCondLst>
                                  <p:childTnLst>
                                    <p:set>
                                      <p:cBhvr>
                                        <p:cTn id="31" dur="1" fill="hold">
                                          <p:stCondLst>
                                            <p:cond delay="0"/>
                                          </p:stCondLst>
                                        </p:cTn>
                                        <p:tgtEl>
                                          <p:spTgt spid="28676"/>
                                        </p:tgtEl>
                                        <p:attrNameLst>
                                          <p:attrName>style.visibility</p:attrName>
                                        </p:attrNameLst>
                                      </p:cBhvr>
                                      <p:to>
                                        <p:strVal val="visible"/>
                                      </p:to>
                                    </p:set>
                                    <p:animEffect transition="in" filter="circle(in)">
                                      <p:cBhvr>
                                        <p:cTn id="32" dur="2000"/>
                                        <p:tgtEl>
                                          <p:spTgt spid="28676"/>
                                        </p:tgtEl>
                                      </p:cBhvr>
                                    </p:animEffect>
                                  </p:childTnLst>
                                </p:cTn>
                              </p:par>
                              <p:par>
                                <p:cTn id="33" presetID="6" presetClass="entr" presetSubtype="16" fill="hold" nodeType="withEffect">
                                  <p:stCondLst>
                                    <p:cond delay="0"/>
                                  </p:stCondLst>
                                  <p:childTnLst>
                                    <p:set>
                                      <p:cBhvr>
                                        <p:cTn id="34" dur="1" fill="hold">
                                          <p:stCondLst>
                                            <p:cond delay="0"/>
                                          </p:stCondLst>
                                        </p:cTn>
                                        <p:tgtEl>
                                          <p:spTgt spid="28677"/>
                                        </p:tgtEl>
                                        <p:attrNameLst>
                                          <p:attrName>style.visibility</p:attrName>
                                        </p:attrNameLst>
                                      </p:cBhvr>
                                      <p:to>
                                        <p:strVal val="visible"/>
                                      </p:to>
                                    </p:set>
                                    <p:animEffect transition="in" filter="circle(in)">
                                      <p:cBhvr>
                                        <p:cTn id="35" dur="2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1779588" y="911225"/>
            <a:ext cx="558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800"/>
              <a:t>Mõõtmise alustamine, esmane signaal rattaandurilt...</a:t>
            </a:r>
            <a:endParaRPr lang="en-US" altLang="en-US" sz="1800"/>
          </a:p>
        </p:txBody>
      </p:sp>
      <p:pic>
        <p:nvPicPr>
          <p:cNvPr id="296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2276475"/>
            <a:ext cx="56007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66675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 y="0"/>
            <a:ext cx="9120249" cy="6858000"/>
          </a:xfrm>
          <a:prstGeom prst="rect">
            <a:avLst/>
          </a:prstGeom>
        </p:spPr>
      </p:pic>
      <p:sp>
        <p:nvSpPr>
          <p:cNvPr id="6" name="TextBox 5"/>
          <p:cNvSpPr txBox="1"/>
          <p:nvPr/>
        </p:nvSpPr>
        <p:spPr>
          <a:xfrm>
            <a:off x="971600" y="1844824"/>
            <a:ext cx="7272808" cy="2585323"/>
          </a:xfrm>
          <a:prstGeom prst="rect">
            <a:avLst/>
          </a:prstGeom>
          <a:noFill/>
        </p:spPr>
        <p:txBody>
          <a:bodyPr wrap="square" rtlCol="0">
            <a:spAutoFit/>
          </a:bodyPr>
          <a:lstStyle/>
          <a:p>
            <a:pPr marL="285750" indent="-285750">
              <a:buFont typeface="Arial" panose="020B0604020202020204" pitchFamily="34" charset="0"/>
              <a:buChar char="•"/>
            </a:pPr>
            <a:r>
              <a:rPr lang="et-EE" dirty="0" smtClean="0"/>
              <a:t>Seiresüsteemid, olevik</a:t>
            </a:r>
          </a:p>
          <a:p>
            <a:pPr marL="742950" lvl="1" indent="-285750">
              <a:buFont typeface="Wingdings" panose="05000000000000000000" pitchFamily="2" charset="2"/>
              <a:buChar char="Ø"/>
            </a:pPr>
            <a:r>
              <a:rPr lang="et-EE" dirty="0" smtClean="0"/>
              <a:t>Veeremi teljelaagrite ja rataste ülekuumenemiste tuvastussüsteemid</a:t>
            </a:r>
          </a:p>
          <a:p>
            <a:pPr marL="285750" indent="-285750">
              <a:buFont typeface="Arial" panose="020B0604020202020204" pitchFamily="34" charset="0"/>
              <a:buChar char="•"/>
            </a:pPr>
            <a:r>
              <a:rPr lang="et-EE" dirty="0" smtClean="0"/>
              <a:t>Seiresüsteemid, tulevik</a:t>
            </a:r>
          </a:p>
          <a:p>
            <a:pPr marL="742950" lvl="1" indent="-285750">
              <a:buFont typeface="Wingdings" panose="05000000000000000000" pitchFamily="2" charset="2"/>
              <a:buChar char="Ø"/>
            </a:pPr>
            <a:r>
              <a:rPr lang="et-EE" dirty="0" smtClean="0"/>
              <a:t>Defektse ratta kontrollsüsteemid, löökkoormus ning ratta geomeetria</a:t>
            </a:r>
          </a:p>
          <a:p>
            <a:pPr marL="742950" lvl="1" indent="-285750">
              <a:buFont typeface="Wingdings" panose="05000000000000000000" pitchFamily="2" charset="2"/>
              <a:buChar char="Ø"/>
            </a:pPr>
            <a:r>
              <a:rPr lang="et-EE" dirty="0" smtClean="0"/>
              <a:t>Kaal, kaalujaotus</a:t>
            </a:r>
          </a:p>
          <a:p>
            <a:pPr marL="742950" lvl="1" indent="-285750">
              <a:buFont typeface="Wingdings" panose="05000000000000000000" pitchFamily="2" charset="2"/>
              <a:buChar char="Ø"/>
            </a:pPr>
            <a:r>
              <a:rPr lang="et-EE" dirty="0" smtClean="0"/>
              <a:t>Pantograafi kontrollsüsteem</a:t>
            </a:r>
          </a:p>
          <a:p>
            <a:pPr marL="742950" lvl="1" indent="-285750">
              <a:buFont typeface="Wingdings" panose="05000000000000000000" pitchFamily="2" charset="2"/>
              <a:buChar char="Ø"/>
            </a:pPr>
            <a:r>
              <a:rPr lang="et-EE" dirty="0" smtClean="0"/>
              <a:t>Raudteetranspordi lugejad</a:t>
            </a:r>
            <a:endParaRPr lang="en-US" dirty="0"/>
          </a:p>
        </p:txBody>
      </p:sp>
      <p:sp>
        <p:nvSpPr>
          <p:cNvPr id="7" name="Title 1"/>
          <p:cNvSpPr txBox="1">
            <a:spLocks/>
          </p:cNvSpPr>
          <p:nvPr/>
        </p:nvSpPr>
        <p:spPr>
          <a:xfrm>
            <a:off x="457199" y="620688"/>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t-EE" dirty="0" smtClean="0"/>
              <a:t>Teemad</a:t>
            </a:r>
            <a:endParaRPr lang="en-US" dirty="0"/>
          </a:p>
        </p:txBody>
      </p:sp>
    </p:spTree>
    <p:extLst>
      <p:ext uri="{BB962C8B-B14F-4D97-AF65-F5344CB8AC3E}">
        <p14:creationId xmlns:p14="http://schemas.microsoft.com/office/powerpoint/2010/main" val="345243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8450" y="1773238"/>
            <a:ext cx="6007100"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1223963" y="908050"/>
            <a:ext cx="6696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800"/>
              <a:t>Telje ajastuse skeem näitab kõiki süsteemi poolt rongi läbimisel </a:t>
            </a:r>
          </a:p>
          <a:p>
            <a:pPr>
              <a:spcBef>
                <a:spcPct val="0"/>
              </a:spcBef>
              <a:buFontTx/>
              <a:buNone/>
            </a:pPr>
            <a:r>
              <a:rPr lang="et-EE" altLang="en-US" sz="1800"/>
              <a:t>registreeritud rattasensorite impulsse</a:t>
            </a:r>
            <a:endParaRPr lang="en-US" altLang="en-US" sz="1800"/>
          </a:p>
        </p:txBody>
      </p:sp>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4357688"/>
            <a:ext cx="46101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00013"/>
            <a:ext cx="6626225"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732588" y="6524625"/>
            <a:ext cx="576262" cy="288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35150" y="5949950"/>
            <a:ext cx="792163"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549275"/>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835150" y="5805488"/>
            <a:ext cx="792163"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549275"/>
            <a:ext cx="9144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71550" y="5949950"/>
            <a:ext cx="863600" cy="35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44000"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58888" y="5805488"/>
            <a:ext cx="792162"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99" name="Rectangle 7"/>
          <p:cNvSpPr>
            <a:spLocks noGrp="1" noChangeArrowheads="1"/>
          </p:cNvSpPr>
          <p:nvPr>
            <p:ph type="title" sz="quarter"/>
          </p:nvPr>
        </p:nvSpPr>
        <p:spPr/>
        <p:txBody>
          <a:bodyPr/>
          <a:lstStyle/>
          <a:p>
            <a:pPr eaLnBrk="1" hangingPunct="1"/>
            <a:r>
              <a:rPr lang="et-EE" altLang="en-US" smtClean="0"/>
              <a:t>Paigaldatud mõõteliiper</a:t>
            </a:r>
          </a:p>
        </p:txBody>
      </p:sp>
      <p:sp>
        <p:nvSpPr>
          <p:cNvPr id="38915" name="Rectangle 6"/>
          <p:cNvSpPr>
            <a:spLocks noChangeArrowheads="1"/>
          </p:cNvSpPr>
          <p:nvPr/>
        </p:nvSpPr>
        <p:spPr bwMode="auto">
          <a:xfrm>
            <a:off x="1798638" y="195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8916" name="Rectangle 13"/>
          <p:cNvSpPr>
            <a:spLocks noChangeArrowheads="1"/>
          </p:cNvSpPr>
          <p:nvPr/>
        </p:nvSpPr>
        <p:spPr bwMode="auto">
          <a:xfrm>
            <a:off x="5507038"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8917" name="Rectangle 15"/>
          <p:cNvSpPr>
            <a:spLocks noChangeArrowheads="1"/>
          </p:cNvSpPr>
          <p:nvPr/>
        </p:nvSpPr>
        <p:spPr bwMode="auto">
          <a:xfrm>
            <a:off x="1889125" y="2743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38918" name="Picture 14" descr="sliper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492375"/>
            <a:ext cx="417512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2" descr="DCP_0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89138"/>
            <a:ext cx="5489575"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1000"/>
                                        <p:tgtEl>
                                          <p:spTgt spid="8199"/>
                                        </p:tgtEl>
                                      </p:cBhvr>
                                    </p:animEffect>
                                    <p:anim calcmode="lin" valueType="num">
                                      <p:cBhvr>
                                        <p:cTn id="8" dur="1000" fill="hold"/>
                                        <p:tgtEl>
                                          <p:spTgt spid="8199"/>
                                        </p:tgtEl>
                                        <p:attrNameLst>
                                          <p:attrName>ppt_x</p:attrName>
                                        </p:attrNameLst>
                                      </p:cBhvr>
                                      <p:tavLst>
                                        <p:tav tm="0">
                                          <p:val>
                                            <p:strVal val="#ppt_x"/>
                                          </p:val>
                                        </p:tav>
                                        <p:tav tm="100000">
                                          <p:val>
                                            <p:strVal val="#ppt_x"/>
                                          </p:val>
                                        </p:tav>
                                      </p:tavLst>
                                    </p:anim>
                                    <p:anim calcmode="lin" valueType="num">
                                      <p:cBhvr>
                                        <p:cTn id="9" dur="898" decel="100000" fill="hold"/>
                                        <p:tgtEl>
                                          <p:spTgt spid="8199"/>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819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693988" y="260350"/>
            <a:ext cx="3756025" cy="522288"/>
          </a:xfrm>
        </p:spPr>
        <p:txBody>
          <a:bodyPr/>
          <a:lstStyle/>
          <a:p>
            <a:pPr eaLnBrk="1" hangingPunct="1"/>
            <a:r>
              <a:rPr lang="et-EE" altLang="en-US" sz="3200" smtClean="0"/>
              <a:t>Arhidektuur</a:t>
            </a:r>
          </a:p>
        </p:txBody>
      </p:sp>
      <p:pic>
        <p:nvPicPr>
          <p:cNvPr id="399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741363"/>
            <a:ext cx="7070725" cy="59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40962" name="Picture 2">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836613"/>
            <a:ext cx="91360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t-EE" altLang="en-US" smtClean="0"/>
              <a:t>FID konfiguratsioon </a:t>
            </a:r>
            <a:endParaRPr lang="en-US" altLang="en-US" smtClean="0"/>
          </a:p>
        </p:txBody>
      </p:sp>
      <p:sp>
        <p:nvSpPr>
          <p:cNvPr id="41987" name="Content Placeholder 2"/>
          <p:cNvSpPr>
            <a:spLocks noGrp="1"/>
          </p:cNvSpPr>
          <p:nvPr>
            <p:ph idx="1"/>
          </p:nvPr>
        </p:nvSpPr>
        <p:spPr/>
        <p:txBody>
          <a:bodyPr/>
          <a:lstStyle/>
          <a:p>
            <a:r>
              <a:rPr lang="et-EE" altLang="en-US" sz="2800" smtClean="0"/>
              <a:t>FID – tarkvara sõidukitüübi identifitseerimiseks</a:t>
            </a:r>
            <a:endParaRPr lang="en-US" altLang="en-US" sz="2800" smtClean="0"/>
          </a:p>
        </p:txBody>
      </p:sp>
      <p:pic>
        <p:nvPicPr>
          <p:cNvPr id="419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133600"/>
            <a:ext cx="56007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13" y="5427663"/>
            <a:ext cx="56007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 y="0"/>
            <a:ext cx="9120249" cy="6858000"/>
          </a:xfrm>
          <a:prstGeom prst="rect">
            <a:avLst/>
          </a:prstGeom>
        </p:spPr>
      </p:pic>
      <p:sp>
        <p:nvSpPr>
          <p:cNvPr id="6" name="TextBox 5"/>
          <p:cNvSpPr txBox="1"/>
          <p:nvPr/>
        </p:nvSpPr>
        <p:spPr>
          <a:xfrm>
            <a:off x="971600" y="1844824"/>
            <a:ext cx="7272808" cy="2031325"/>
          </a:xfrm>
          <a:prstGeom prst="rect">
            <a:avLst/>
          </a:prstGeom>
          <a:noFill/>
        </p:spPr>
        <p:txBody>
          <a:bodyPr wrap="square" rtlCol="0">
            <a:spAutoFit/>
          </a:bodyPr>
          <a:lstStyle/>
          <a:p>
            <a:pPr marL="285750" indent="-285750">
              <a:buFont typeface="Arial" panose="020B0604020202020204" pitchFamily="34" charset="0"/>
              <a:buChar char="•"/>
            </a:pPr>
            <a:r>
              <a:rPr lang="et-EE" dirty="0" smtClean="0"/>
              <a:t>Veebruar</a:t>
            </a:r>
          </a:p>
          <a:p>
            <a:pPr marL="742950" lvl="1" indent="-285750">
              <a:buFont typeface="Wingdings" panose="05000000000000000000" pitchFamily="2" charset="2"/>
              <a:buChar char="Ø"/>
            </a:pPr>
            <a:r>
              <a:rPr lang="et-EE" dirty="0" smtClean="0"/>
              <a:t>04.02.2016 Infrastruktuuri telemaatilised rakendused, olevik</a:t>
            </a:r>
          </a:p>
          <a:p>
            <a:pPr marL="1200150" lvl="2" indent="-285750">
              <a:buFont typeface="Wingdings" panose="05000000000000000000" pitchFamily="2" charset="2"/>
              <a:buChar char="§"/>
            </a:pPr>
            <a:r>
              <a:rPr lang="et-EE" dirty="0" smtClean="0"/>
              <a:t>15:30 – 18:15 (2 x seljasirutuspaus </a:t>
            </a:r>
            <a:r>
              <a:rPr lang="et-EE" dirty="0" smtClean="0">
                <a:sym typeface="Wingdings" panose="05000000000000000000" pitchFamily="2" charset="2"/>
              </a:rPr>
              <a:t>)</a:t>
            </a:r>
            <a:endParaRPr lang="et-EE" dirty="0" smtClean="0"/>
          </a:p>
          <a:p>
            <a:pPr marL="285750" indent="-285750">
              <a:buFont typeface="Arial" panose="020B0604020202020204" pitchFamily="34" charset="0"/>
              <a:buChar char="•"/>
            </a:pPr>
            <a:r>
              <a:rPr lang="et-EE" dirty="0" smtClean="0"/>
              <a:t>Märts</a:t>
            </a:r>
          </a:p>
          <a:p>
            <a:pPr marL="742950" lvl="1" indent="-285750">
              <a:buFont typeface="Wingdings" panose="05000000000000000000" pitchFamily="2" charset="2"/>
              <a:buChar char="Ø"/>
            </a:pPr>
            <a:r>
              <a:rPr lang="et-EE" dirty="0" smtClean="0"/>
              <a:t>07.03.2016 </a:t>
            </a:r>
            <a:r>
              <a:rPr lang="et-EE" dirty="0"/>
              <a:t>Infrastruktuuri telemaatilised rakendused, </a:t>
            </a:r>
            <a:r>
              <a:rPr lang="et-EE" dirty="0" smtClean="0"/>
              <a:t>tulevik</a:t>
            </a:r>
          </a:p>
          <a:p>
            <a:pPr marL="1200150" lvl="2" indent="-285750">
              <a:buFont typeface="Wingdings" panose="05000000000000000000" pitchFamily="2" charset="2"/>
              <a:buChar char="§"/>
            </a:pPr>
            <a:r>
              <a:rPr lang="et-EE" dirty="0" smtClean="0"/>
              <a:t>13:30 – 16:15 </a:t>
            </a:r>
            <a:r>
              <a:rPr lang="et-EE" dirty="0"/>
              <a:t>(2 x seljasirutuspaus </a:t>
            </a:r>
            <a:r>
              <a:rPr lang="et-EE" dirty="0">
                <a:sym typeface="Wingdings" panose="05000000000000000000" pitchFamily="2" charset="2"/>
              </a:rPr>
              <a:t>)</a:t>
            </a:r>
            <a:endParaRPr lang="et-EE" dirty="0"/>
          </a:p>
          <a:p>
            <a:pPr marL="1200150" lvl="2" indent="-285750">
              <a:buFont typeface="Wingdings" panose="05000000000000000000" pitchFamily="2" charset="2"/>
              <a:buChar char="§"/>
            </a:pPr>
            <a:endParaRPr lang="et-EE" dirty="0"/>
          </a:p>
        </p:txBody>
      </p:sp>
      <p:sp>
        <p:nvSpPr>
          <p:cNvPr id="7" name="Title 1"/>
          <p:cNvSpPr txBox="1">
            <a:spLocks/>
          </p:cNvSpPr>
          <p:nvPr/>
        </p:nvSpPr>
        <p:spPr>
          <a:xfrm>
            <a:off x="457199" y="620688"/>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t-EE" dirty="0" smtClean="0"/>
              <a:t>Ajaplaan</a:t>
            </a:r>
            <a:endParaRPr lang="en-US" dirty="0"/>
          </a:p>
        </p:txBody>
      </p:sp>
    </p:spTree>
    <p:extLst>
      <p:ext uri="{BB962C8B-B14F-4D97-AF65-F5344CB8AC3E}">
        <p14:creationId xmlns:p14="http://schemas.microsoft.com/office/powerpoint/2010/main" val="198595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80">
                                          <p:stCondLst>
                                            <p:cond delay="0"/>
                                          </p:stCondLst>
                                        </p:cTn>
                                        <p:tgtEl>
                                          <p:spTgt spid="6">
                                            <p:txEl>
                                              <p:pRg st="1" end="1"/>
                                            </p:txEl>
                                          </p:spTgt>
                                        </p:tgtEl>
                                      </p:cBhvr>
                                    </p:animEffect>
                                    <p:anim calcmode="lin" valueType="num">
                                      <p:cBhvr>
                                        <p:cTn id="24"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1" end="1"/>
                                            </p:txEl>
                                          </p:spTgt>
                                        </p:tgtEl>
                                      </p:cBhvr>
                                      <p:to x="100000" y="60000"/>
                                    </p:animScale>
                                    <p:animScale>
                                      <p:cBhvr>
                                        <p:cTn id="30" dur="166" decel="50000">
                                          <p:stCondLst>
                                            <p:cond delay="676"/>
                                          </p:stCondLst>
                                        </p:cTn>
                                        <p:tgtEl>
                                          <p:spTgt spid="6">
                                            <p:txEl>
                                              <p:pRg st="1" end="1"/>
                                            </p:txEl>
                                          </p:spTgt>
                                        </p:tgtEl>
                                      </p:cBhvr>
                                      <p:to x="100000" y="100000"/>
                                    </p:animScale>
                                    <p:animScale>
                                      <p:cBhvr>
                                        <p:cTn id="31" dur="26">
                                          <p:stCondLst>
                                            <p:cond delay="1312"/>
                                          </p:stCondLst>
                                        </p:cTn>
                                        <p:tgtEl>
                                          <p:spTgt spid="6">
                                            <p:txEl>
                                              <p:pRg st="1" end="1"/>
                                            </p:txEl>
                                          </p:spTgt>
                                        </p:tgtEl>
                                      </p:cBhvr>
                                      <p:to x="100000" y="80000"/>
                                    </p:animScale>
                                    <p:animScale>
                                      <p:cBhvr>
                                        <p:cTn id="32" dur="166" decel="50000">
                                          <p:stCondLst>
                                            <p:cond delay="1338"/>
                                          </p:stCondLst>
                                        </p:cTn>
                                        <p:tgtEl>
                                          <p:spTgt spid="6">
                                            <p:txEl>
                                              <p:pRg st="1" end="1"/>
                                            </p:txEl>
                                          </p:spTgt>
                                        </p:tgtEl>
                                      </p:cBhvr>
                                      <p:to x="100000" y="100000"/>
                                    </p:animScale>
                                    <p:animScale>
                                      <p:cBhvr>
                                        <p:cTn id="33" dur="26">
                                          <p:stCondLst>
                                            <p:cond delay="1642"/>
                                          </p:stCondLst>
                                        </p:cTn>
                                        <p:tgtEl>
                                          <p:spTgt spid="6">
                                            <p:txEl>
                                              <p:pRg st="1" end="1"/>
                                            </p:txEl>
                                          </p:spTgt>
                                        </p:tgtEl>
                                      </p:cBhvr>
                                      <p:to x="100000" y="90000"/>
                                    </p:animScale>
                                    <p:animScale>
                                      <p:cBhvr>
                                        <p:cTn id="34" dur="166" decel="50000">
                                          <p:stCondLst>
                                            <p:cond delay="1668"/>
                                          </p:stCondLst>
                                        </p:cTn>
                                        <p:tgtEl>
                                          <p:spTgt spid="6">
                                            <p:txEl>
                                              <p:pRg st="1" end="1"/>
                                            </p:txEl>
                                          </p:spTgt>
                                        </p:tgtEl>
                                      </p:cBhvr>
                                      <p:to x="100000" y="100000"/>
                                    </p:animScale>
                                    <p:animScale>
                                      <p:cBhvr>
                                        <p:cTn id="35" dur="26">
                                          <p:stCondLst>
                                            <p:cond delay="1808"/>
                                          </p:stCondLst>
                                        </p:cTn>
                                        <p:tgtEl>
                                          <p:spTgt spid="6">
                                            <p:txEl>
                                              <p:pRg st="1" end="1"/>
                                            </p:txEl>
                                          </p:spTgt>
                                        </p:tgtEl>
                                      </p:cBhvr>
                                      <p:to x="100000" y="95000"/>
                                    </p:animScale>
                                    <p:animScale>
                                      <p:cBhvr>
                                        <p:cTn id="36" dur="166" decel="50000">
                                          <p:stCondLst>
                                            <p:cond delay="1834"/>
                                          </p:stCondLst>
                                        </p:cTn>
                                        <p:tgtEl>
                                          <p:spTgt spid="6">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down)">
                                      <p:cBhvr>
                                        <p:cTn id="39" dur="580">
                                          <p:stCondLst>
                                            <p:cond delay="0"/>
                                          </p:stCondLst>
                                        </p:cTn>
                                        <p:tgtEl>
                                          <p:spTgt spid="6">
                                            <p:txEl>
                                              <p:pRg st="2" end="2"/>
                                            </p:txEl>
                                          </p:spTgt>
                                        </p:tgtEl>
                                      </p:cBhvr>
                                    </p:animEffect>
                                    <p:anim calcmode="lin" valueType="num">
                                      <p:cBhvr>
                                        <p:cTn id="40"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xEl>
                                              <p:pRg st="2" end="2"/>
                                            </p:txEl>
                                          </p:spTgt>
                                        </p:tgtEl>
                                      </p:cBhvr>
                                      <p:to x="100000" y="60000"/>
                                    </p:animScale>
                                    <p:animScale>
                                      <p:cBhvr>
                                        <p:cTn id="46" dur="166" decel="50000">
                                          <p:stCondLst>
                                            <p:cond delay="676"/>
                                          </p:stCondLst>
                                        </p:cTn>
                                        <p:tgtEl>
                                          <p:spTgt spid="6">
                                            <p:txEl>
                                              <p:pRg st="2" end="2"/>
                                            </p:txEl>
                                          </p:spTgt>
                                        </p:tgtEl>
                                      </p:cBhvr>
                                      <p:to x="100000" y="100000"/>
                                    </p:animScale>
                                    <p:animScale>
                                      <p:cBhvr>
                                        <p:cTn id="47" dur="26">
                                          <p:stCondLst>
                                            <p:cond delay="1312"/>
                                          </p:stCondLst>
                                        </p:cTn>
                                        <p:tgtEl>
                                          <p:spTgt spid="6">
                                            <p:txEl>
                                              <p:pRg st="2" end="2"/>
                                            </p:txEl>
                                          </p:spTgt>
                                        </p:tgtEl>
                                      </p:cBhvr>
                                      <p:to x="100000" y="80000"/>
                                    </p:animScale>
                                    <p:animScale>
                                      <p:cBhvr>
                                        <p:cTn id="48" dur="166" decel="50000">
                                          <p:stCondLst>
                                            <p:cond delay="1338"/>
                                          </p:stCondLst>
                                        </p:cTn>
                                        <p:tgtEl>
                                          <p:spTgt spid="6">
                                            <p:txEl>
                                              <p:pRg st="2" end="2"/>
                                            </p:txEl>
                                          </p:spTgt>
                                        </p:tgtEl>
                                      </p:cBhvr>
                                      <p:to x="100000" y="100000"/>
                                    </p:animScale>
                                    <p:animScale>
                                      <p:cBhvr>
                                        <p:cTn id="49" dur="26">
                                          <p:stCondLst>
                                            <p:cond delay="1642"/>
                                          </p:stCondLst>
                                        </p:cTn>
                                        <p:tgtEl>
                                          <p:spTgt spid="6">
                                            <p:txEl>
                                              <p:pRg st="2" end="2"/>
                                            </p:txEl>
                                          </p:spTgt>
                                        </p:tgtEl>
                                      </p:cBhvr>
                                      <p:to x="100000" y="90000"/>
                                    </p:animScale>
                                    <p:animScale>
                                      <p:cBhvr>
                                        <p:cTn id="50" dur="166" decel="50000">
                                          <p:stCondLst>
                                            <p:cond delay="1668"/>
                                          </p:stCondLst>
                                        </p:cTn>
                                        <p:tgtEl>
                                          <p:spTgt spid="6">
                                            <p:txEl>
                                              <p:pRg st="2" end="2"/>
                                            </p:txEl>
                                          </p:spTgt>
                                        </p:tgtEl>
                                      </p:cBhvr>
                                      <p:to x="100000" y="100000"/>
                                    </p:animScale>
                                    <p:animScale>
                                      <p:cBhvr>
                                        <p:cTn id="51" dur="26">
                                          <p:stCondLst>
                                            <p:cond delay="1808"/>
                                          </p:stCondLst>
                                        </p:cTn>
                                        <p:tgtEl>
                                          <p:spTgt spid="6">
                                            <p:txEl>
                                              <p:pRg st="2" end="2"/>
                                            </p:txEl>
                                          </p:spTgt>
                                        </p:tgtEl>
                                      </p:cBhvr>
                                      <p:to x="100000" y="95000"/>
                                    </p:animScale>
                                    <p:animScale>
                                      <p:cBhvr>
                                        <p:cTn id="52" dur="166" decel="50000">
                                          <p:stCondLst>
                                            <p:cond delay="1834"/>
                                          </p:stCondLst>
                                        </p:cTn>
                                        <p:tgtEl>
                                          <p:spTgt spid="6">
                                            <p:txEl>
                                              <p:pRg st="2" end="2"/>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wipe(down)">
                                      <p:cBhvr>
                                        <p:cTn id="57" dur="580">
                                          <p:stCondLst>
                                            <p:cond delay="0"/>
                                          </p:stCondLst>
                                        </p:cTn>
                                        <p:tgtEl>
                                          <p:spTgt spid="6">
                                            <p:txEl>
                                              <p:pRg st="3" end="3"/>
                                            </p:txEl>
                                          </p:spTgt>
                                        </p:tgtEl>
                                      </p:cBhvr>
                                    </p:animEffect>
                                    <p:anim calcmode="lin" valueType="num">
                                      <p:cBhvr>
                                        <p:cTn id="58"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6">
                                            <p:txEl>
                                              <p:pRg st="3" end="3"/>
                                            </p:txEl>
                                          </p:spTgt>
                                        </p:tgtEl>
                                      </p:cBhvr>
                                      <p:to x="100000" y="60000"/>
                                    </p:animScale>
                                    <p:animScale>
                                      <p:cBhvr>
                                        <p:cTn id="64" dur="166" decel="50000">
                                          <p:stCondLst>
                                            <p:cond delay="676"/>
                                          </p:stCondLst>
                                        </p:cTn>
                                        <p:tgtEl>
                                          <p:spTgt spid="6">
                                            <p:txEl>
                                              <p:pRg st="3" end="3"/>
                                            </p:txEl>
                                          </p:spTgt>
                                        </p:tgtEl>
                                      </p:cBhvr>
                                      <p:to x="100000" y="100000"/>
                                    </p:animScale>
                                    <p:animScale>
                                      <p:cBhvr>
                                        <p:cTn id="65" dur="26">
                                          <p:stCondLst>
                                            <p:cond delay="1312"/>
                                          </p:stCondLst>
                                        </p:cTn>
                                        <p:tgtEl>
                                          <p:spTgt spid="6">
                                            <p:txEl>
                                              <p:pRg st="3" end="3"/>
                                            </p:txEl>
                                          </p:spTgt>
                                        </p:tgtEl>
                                      </p:cBhvr>
                                      <p:to x="100000" y="80000"/>
                                    </p:animScale>
                                    <p:animScale>
                                      <p:cBhvr>
                                        <p:cTn id="66" dur="166" decel="50000">
                                          <p:stCondLst>
                                            <p:cond delay="1338"/>
                                          </p:stCondLst>
                                        </p:cTn>
                                        <p:tgtEl>
                                          <p:spTgt spid="6">
                                            <p:txEl>
                                              <p:pRg st="3" end="3"/>
                                            </p:txEl>
                                          </p:spTgt>
                                        </p:tgtEl>
                                      </p:cBhvr>
                                      <p:to x="100000" y="100000"/>
                                    </p:animScale>
                                    <p:animScale>
                                      <p:cBhvr>
                                        <p:cTn id="67" dur="26">
                                          <p:stCondLst>
                                            <p:cond delay="1642"/>
                                          </p:stCondLst>
                                        </p:cTn>
                                        <p:tgtEl>
                                          <p:spTgt spid="6">
                                            <p:txEl>
                                              <p:pRg st="3" end="3"/>
                                            </p:txEl>
                                          </p:spTgt>
                                        </p:tgtEl>
                                      </p:cBhvr>
                                      <p:to x="100000" y="90000"/>
                                    </p:animScale>
                                    <p:animScale>
                                      <p:cBhvr>
                                        <p:cTn id="68" dur="166" decel="50000">
                                          <p:stCondLst>
                                            <p:cond delay="1668"/>
                                          </p:stCondLst>
                                        </p:cTn>
                                        <p:tgtEl>
                                          <p:spTgt spid="6">
                                            <p:txEl>
                                              <p:pRg st="3" end="3"/>
                                            </p:txEl>
                                          </p:spTgt>
                                        </p:tgtEl>
                                      </p:cBhvr>
                                      <p:to x="100000" y="100000"/>
                                    </p:animScale>
                                    <p:animScale>
                                      <p:cBhvr>
                                        <p:cTn id="69" dur="26">
                                          <p:stCondLst>
                                            <p:cond delay="1808"/>
                                          </p:stCondLst>
                                        </p:cTn>
                                        <p:tgtEl>
                                          <p:spTgt spid="6">
                                            <p:txEl>
                                              <p:pRg st="3" end="3"/>
                                            </p:txEl>
                                          </p:spTgt>
                                        </p:tgtEl>
                                      </p:cBhvr>
                                      <p:to x="100000" y="95000"/>
                                    </p:animScale>
                                    <p:animScale>
                                      <p:cBhvr>
                                        <p:cTn id="70" dur="166" decel="50000">
                                          <p:stCondLst>
                                            <p:cond delay="1834"/>
                                          </p:stCondLst>
                                        </p:cTn>
                                        <p:tgtEl>
                                          <p:spTgt spid="6">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6">
                                            <p:txEl>
                                              <p:pRg st="4" end="4"/>
                                            </p:txEl>
                                          </p:spTgt>
                                        </p:tgtEl>
                                        <p:attrNameLst>
                                          <p:attrName>style.visibility</p:attrName>
                                        </p:attrNameLst>
                                      </p:cBhvr>
                                      <p:to>
                                        <p:strVal val="visible"/>
                                      </p:to>
                                    </p:set>
                                    <p:animEffect transition="in" filter="wipe(down)">
                                      <p:cBhvr>
                                        <p:cTn id="73" dur="580">
                                          <p:stCondLst>
                                            <p:cond delay="0"/>
                                          </p:stCondLst>
                                        </p:cTn>
                                        <p:tgtEl>
                                          <p:spTgt spid="6">
                                            <p:txEl>
                                              <p:pRg st="4" end="4"/>
                                            </p:txEl>
                                          </p:spTgt>
                                        </p:tgtEl>
                                      </p:cBhvr>
                                    </p:animEffect>
                                    <p:anim calcmode="lin" valueType="num">
                                      <p:cBhvr>
                                        <p:cTn id="74"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6">
                                            <p:txEl>
                                              <p:pRg st="4" end="4"/>
                                            </p:txEl>
                                          </p:spTgt>
                                        </p:tgtEl>
                                      </p:cBhvr>
                                      <p:to x="100000" y="60000"/>
                                    </p:animScale>
                                    <p:animScale>
                                      <p:cBhvr>
                                        <p:cTn id="80" dur="166" decel="50000">
                                          <p:stCondLst>
                                            <p:cond delay="676"/>
                                          </p:stCondLst>
                                        </p:cTn>
                                        <p:tgtEl>
                                          <p:spTgt spid="6">
                                            <p:txEl>
                                              <p:pRg st="4" end="4"/>
                                            </p:txEl>
                                          </p:spTgt>
                                        </p:tgtEl>
                                      </p:cBhvr>
                                      <p:to x="100000" y="100000"/>
                                    </p:animScale>
                                    <p:animScale>
                                      <p:cBhvr>
                                        <p:cTn id="81" dur="26">
                                          <p:stCondLst>
                                            <p:cond delay="1312"/>
                                          </p:stCondLst>
                                        </p:cTn>
                                        <p:tgtEl>
                                          <p:spTgt spid="6">
                                            <p:txEl>
                                              <p:pRg st="4" end="4"/>
                                            </p:txEl>
                                          </p:spTgt>
                                        </p:tgtEl>
                                      </p:cBhvr>
                                      <p:to x="100000" y="80000"/>
                                    </p:animScale>
                                    <p:animScale>
                                      <p:cBhvr>
                                        <p:cTn id="82" dur="166" decel="50000">
                                          <p:stCondLst>
                                            <p:cond delay="1338"/>
                                          </p:stCondLst>
                                        </p:cTn>
                                        <p:tgtEl>
                                          <p:spTgt spid="6">
                                            <p:txEl>
                                              <p:pRg st="4" end="4"/>
                                            </p:txEl>
                                          </p:spTgt>
                                        </p:tgtEl>
                                      </p:cBhvr>
                                      <p:to x="100000" y="100000"/>
                                    </p:animScale>
                                    <p:animScale>
                                      <p:cBhvr>
                                        <p:cTn id="83" dur="26">
                                          <p:stCondLst>
                                            <p:cond delay="1642"/>
                                          </p:stCondLst>
                                        </p:cTn>
                                        <p:tgtEl>
                                          <p:spTgt spid="6">
                                            <p:txEl>
                                              <p:pRg st="4" end="4"/>
                                            </p:txEl>
                                          </p:spTgt>
                                        </p:tgtEl>
                                      </p:cBhvr>
                                      <p:to x="100000" y="90000"/>
                                    </p:animScale>
                                    <p:animScale>
                                      <p:cBhvr>
                                        <p:cTn id="84" dur="166" decel="50000">
                                          <p:stCondLst>
                                            <p:cond delay="1668"/>
                                          </p:stCondLst>
                                        </p:cTn>
                                        <p:tgtEl>
                                          <p:spTgt spid="6">
                                            <p:txEl>
                                              <p:pRg st="4" end="4"/>
                                            </p:txEl>
                                          </p:spTgt>
                                        </p:tgtEl>
                                      </p:cBhvr>
                                      <p:to x="100000" y="100000"/>
                                    </p:animScale>
                                    <p:animScale>
                                      <p:cBhvr>
                                        <p:cTn id="85" dur="26">
                                          <p:stCondLst>
                                            <p:cond delay="1808"/>
                                          </p:stCondLst>
                                        </p:cTn>
                                        <p:tgtEl>
                                          <p:spTgt spid="6">
                                            <p:txEl>
                                              <p:pRg st="4" end="4"/>
                                            </p:txEl>
                                          </p:spTgt>
                                        </p:tgtEl>
                                      </p:cBhvr>
                                      <p:to x="100000" y="95000"/>
                                    </p:animScale>
                                    <p:animScale>
                                      <p:cBhvr>
                                        <p:cTn id="86" dur="166" decel="50000">
                                          <p:stCondLst>
                                            <p:cond delay="1834"/>
                                          </p:stCondLst>
                                        </p:cTn>
                                        <p:tgtEl>
                                          <p:spTgt spid="6">
                                            <p:txEl>
                                              <p:pRg st="4" end="4"/>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6">
                                            <p:txEl>
                                              <p:pRg st="5" end="5"/>
                                            </p:txEl>
                                          </p:spTgt>
                                        </p:tgtEl>
                                        <p:attrNameLst>
                                          <p:attrName>style.visibility</p:attrName>
                                        </p:attrNameLst>
                                      </p:cBhvr>
                                      <p:to>
                                        <p:strVal val="visible"/>
                                      </p:to>
                                    </p:set>
                                    <p:animEffect transition="in" filter="wipe(down)">
                                      <p:cBhvr>
                                        <p:cTn id="89" dur="580">
                                          <p:stCondLst>
                                            <p:cond delay="0"/>
                                          </p:stCondLst>
                                        </p:cTn>
                                        <p:tgtEl>
                                          <p:spTgt spid="6">
                                            <p:txEl>
                                              <p:pRg st="5" end="5"/>
                                            </p:txEl>
                                          </p:spTgt>
                                        </p:tgtEl>
                                      </p:cBhvr>
                                    </p:animEffect>
                                    <p:anim calcmode="lin" valueType="num">
                                      <p:cBhvr>
                                        <p:cTn id="90" dur="1822" tmFilter="0,0; 0.14,0.36; 0.43,0.73; 0.71,0.91; 1.0,1.0">
                                          <p:stCondLst>
                                            <p:cond delay="0"/>
                                          </p:stCondLst>
                                        </p:cTn>
                                        <p:tgtEl>
                                          <p:spTgt spid="6">
                                            <p:txEl>
                                              <p:pRg st="5" end="5"/>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6">
                                            <p:txEl>
                                              <p:pRg st="5" end="5"/>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6">
                                            <p:txEl>
                                              <p:pRg st="5" end="5"/>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6">
                                            <p:txEl>
                                              <p:pRg st="5" end="5"/>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6">
                                            <p:txEl>
                                              <p:pRg st="5" end="5"/>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6">
                                            <p:txEl>
                                              <p:pRg st="5" end="5"/>
                                            </p:txEl>
                                          </p:spTgt>
                                        </p:tgtEl>
                                      </p:cBhvr>
                                      <p:to x="100000" y="60000"/>
                                    </p:animScale>
                                    <p:animScale>
                                      <p:cBhvr>
                                        <p:cTn id="96" dur="166" decel="50000">
                                          <p:stCondLst>
                                            <p:cond delay="676"/>
                                          </p:stCondLst>
                                        </p:cTn>
                                        <p:tgtEl>
                                          <p:spTgt spid="6">
                                            <p:txEl>
                                              <p:pRg st="5" end="5"/>
                                            </p:txEl>
                                          </p:spTgt>
                                        </p:tgtEl>
                                      </p:cBhvr>
                                      <p:to x="100000" y="100000"/>
                                    </p:animScale>
                                    <p:animScale>
                                      <p:cBhvr>
                                        <p:cTn id="97" dur="26">
                                          <p:stCondLst>
                                            <p:cond delay="1312"/>
                                          </p:stCondLst>
                                        </p:cTn>
                                        <p:tgtEl>
                                          <p:spTgt spid="6">
                                            <p:txEl>
                                              <p:pRg st="5" end="5"/>
                                            </p:txEl>
                                          </p:spTgt>
                                        </p:tgtEl>
                                      </p:cBhvr>
                                      <p:to x="100000" y="80000"/>
                                    </p:animScale>
                                    <p:animScale>
                                      <p:cBhvr>
                                        <p:cTn id="98" dur="166" decel="50000">
                                          <p:stCondLst>
                                            <p:cond delay="1338"/>
                                          </p:stCondLst>
                                        </p:cTn>
                                        <p:tgtEl>
                                          <p:spTgt spid="6">
                                            <p:txEl>
                                              <p:pRg st="5" end="5"/>
                                            </p:txEl>
                                          </p:spTgt>
                                        </p:tgtEl>
                                      </p:cBhvr>
                                      <p:to x="100000" y="100000"/>
                                    </p:animScale>
                                    <p:animScale>
                                      <p:cBhvr>
                                        <p:cTn id="99" dur="26">
                                          <p:stCondLst>
                                            <p:cond delay="1642"/>
                                          </p:stCondLst>
                                        </p:cTn>
                                        <p:tgtEl>
                                          <p:spTgt spid="6">
                                            <p:txEl>
                                              <p:pRg st="5" end="5"/>
                                            </p:txEl>
                                          </p:spTgt>
                                        </p:tgtEl>
                                      </p:cBhvr>
                                      <p:to x="100000" y="90000"/>
                                    </p:animScale>
                                    <p:animScale>
                                      <p:cBhvr>
                                        <p:cTn id="100" dur="166" decel="50000">
                                          <p:stCondLst>
                                            <p:cond delay="1668"/>
                                          </p:stCondLst>
                                        </p:cTn>
                                        <p:tgtEl>
                                          <p:spTgt spid="6">
                                            <p:txEl>
                                              <p:pRg st="5" end="5"/>
                                            </p:txEl>
                                          </p:spTgt>
                                        </p:tgtEl>
                                      </p:cBhvr>
                                      <p:to x="100000" y="100000"/>
                                    </p:animScale>
                                    <p:animScale>
                                      <p:cBhvr>
                                        <p:cTn id="101" dur="26">
                                          <p:stCondLst>
                                            <p:cond delay="1808"/>
                                          </p:stCondLst>
                                        </p:cTn>
                                        <p:tgtEl>
                                          <p:spTgt spid="6">
                                            <p:txEl>
                                              <p:pRg st="5" end="5"/>
                                            </p:txEl>
                                          </p:spTgt>
                                        </p:tgtEl>
                                      </p:cBhvr>
                                      <p:to x="100000" y="95000"/>
                                    </p:animScale>
                                    <p:animScale>
                                      <p:cBhvr>
                                        <p:cTn id="102" dur="166" decel="50000">
                                          <p:stCondLst>
                                            <p:cond delay="1834"/>
                                          </p:stCondLst>
                                        </p:cTn>
                                        <p:tgtEl>
                                          <p:spTgt spid="6">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713"/>
            <a:ext cx="8229600" cy="5505450"/>
          </a:xfrm>
        </p:spPr>
        <p:txBody>
          <a:bodyPr/>
          <a:lstStyle/>
          <a:p>
            <a:pPr>
              <a:defRPr/>
            </a:pPr>
            <a:r>
              <a:rPr lang="et-EE" sz="1800" dirty="0" smtClean="0"/>
              <a:t>Hotbox süsteemi kõige tähtsam detail on mõõteelement, mis on tänapäeval ühendatud koos katikseadme ning peegliga üheks tervikuks ehk mooduliks (EPOS moodul) – modulaarne väga kõrge funktsionaalsuse ja tulemuslikkusega seade, mida on lihtne kasutada.</a:t>
            </a:r>
          </a:p>
          <a:p>
            <a:pPr>
              <a:defRPr/>
            </a:pPr>
            <a:r>
              <a:rPr lang="et-EE" sz="1800" dirty="0" smtClean="0"/>
              <a:t>EPOS – easy pull out system</a:t>
            </a:r>
          </a:p>
          <a:p>
            <a:pPr>
              <a:defRPr/>
            </a:pPr>
            <a:r>
              <a:rPr lang="et-EE" sz="1800" dirty="0" smtClean="0"/>
              <a:t>Mõõteelement (scanner) </a:t>
            </a:r>
          </a:p>
          <a:p>
            <a:pPr lvl="1">
              <a:buFont typeface="Wingdings" panose="05000000000000000000" pitchFamily="2" charset="2"/>
              <a:buChar char="Ø"/>
              <a:defRPr/>
            </a:pPr>
            <a:r>
              <a:rPr lang="et-EE" sz="1400" dirty="0" smtClean="0"/>
              <a:t>Miteme fookuseline infrapuna andur (elavhõbe, kaadmium, telluur), teostab nö kaugseiret</a:t>
            </a:r>
          </a:p>
          <a:p>
            <a:pPr lvl="1">
              <a:buFont typeface="Wingdings" panose="05000000000000000000" pitchFamily="2" charset="2"/>
              <a:buChar char="Ø"/>
              <a:defRPr/>
            </a:pPr>
            <a:r>
              <a:rPr lang="et-EE" sz="1400" dirty="0" smtClean="0"/>
              <a:t>4 elementi skaneerimiseks ning 1 sisemise element enesekontrolliks (auto-kalibratsioon)</a:t>
            </a:r>
          </a:p>
          <a:p>
            <a:pPr lvl="1">
              <a:buFont typeface="Wingdings" panose="05000000000000000000" pitchFamily="2" charset="2"/>
              <a:buChar char="Ø"/>
              <a:defRPr/>
            </a:pPr>
            <a:r>
              <a:rPr lang="et-EE" sz="1400" dirty="0" smtClean="0"/>
              <a:t>120 proovi iga laagri, 240 iga ratta kohta</a:t>
            </a:r>
          </a:p>
          <a:p>
            <a:pPr lvl="1">
              <a:buFont typeface="Wingdings" panose="05000000000000000000" pitchFamily="2" charset="2"/>
              <a:buChar char="Ø"/>
              <a:defRPr/>
            </a:pPr>
            <a:r>
              <a:rPr lang="et-EE" sz="1400" dirty="0" smtClean="0"/>
              <a:t>5 erinevat häireläve tüüpi: tuline, soe, diferentsiaal (soe ja tuline), relatiivne e ehk suhteline (min ja max), veeremi tüübist lähtuv</a:t>
            </a:r>
          </a:p>
          <a:p>
            <a:pPr lvl="1">
              <a:buFont typeface="Wingdings" panose="05000000000000000000" pitchFamily="2" charset="2"/>
              <a:buChar char="Ø"/>
              <a:defRPr/>
            </a:pPr>
            <a:r>
              <a:rPr lang="et-EE" sz="1400" dirty="0" smtClean="0"/>
              <a:t>Rattalaagri soojuse tuvastamine kuni 180°C</a:t>
            </a:r>
          </a:p>
          <a:p>
            <a:pPr lvl="1">
              <a:buFont typeface="Wingdings" panose="05000000000000000000" pitchFamily="2" charset="2"/>
              <a:buChar char="Ø"/>
              <a:defRPr/>
            </a:pPr>
            <a:r>
              <a:rPr lang="et-EE" sz="1400" dirty="0" smtClean="0"/>
              <a:t>Ratta soojuse tuvastamine kuni 600°C</a:t>
            </a:r>
          </a:p>
          <a:p>
            <a:pPr lvl="1">
              <a:buFont typeface="Wingdings" panose="05000000000000000000" pitchFamily="2" charset="2"/>
              <a:buChar char="Ø"/>
              <a:defRPr/>
            </a:pPr>
            <a:r>
              <a:rPr lang="et-EE" sz="1400" dirty="0" smtClean="0"/>
              <a:t>Täpsusklass +/- 3 kraadi K (HBD), +/- 5 kraadi (HWD)</a:t>
            </a:r>
          </a:p>
          <a:p>
            <a:pPr indent="-285750">
              <a:buFont typeface="Arial" panose="020B0604020202020204" pitchFamily="34" charset="0"/>
              <a:buChar char="•"/>
              <a:defRPr/>
            </a:pPr>
            <a:r>
              <a:rPr lang="et-EE" sz="1800" dirty="0" smtClean="0"/>
              <a:t>EPOS mooduli täpne kalibreerimine on õige mõõtmise eelduseks. Kalibreerimine annab digitaalse väljundi väärtused infrapunadetektorist temperatuurikõverale (tunnusjoon), kalibratsiooni andmed salvestatakse EPOS seadme andmemälualas. Seetõttu on võimalik seadet kalibreerida väljaspool mõõtepunkti (tehases, testsüsteemis jne), vähendades seeläbi hooldusmeeskonna ajakulu reaalses keskkonnas (maastikul) tegutsemisel.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5" dur="500"/>
                                        <p:tgtEl>
                                          <p:spTgt spid="3">
                                            <p:txEl>
                                              <p:pRg st="8" end="8"/>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250"/>
            <a:ext cx="8229600" cy="5649913"/>
          </a:xfrm>
        </p:spPr>
        <p:txBody>
          <a:bodyPr/>
          <a:lstStyle/>
          <a:p>
            <a:pPr>
              <a:defRPr/>
            </a:pPr>
            <a:r>
              <a:rPr lang="et-EE" sz="1800" dirty="0" smtClean="0"/>
              <a:t>Olenevalt detektori tüübist omab seade 4 kuni 8 infrapuna kiirguse mõõtmise elementi. Iga element loob elektrilise (0-10V) pingega signaali, mis digitaliseeritakse 12-bitilise A/D muunduriga SLSC kaardil, kus andmed töödeldakse. Et neid digitaalseid väärtusi kasutada, tuleb need andmed kaardistada teadaolevaks temperatuuri väärtuseks. Selline kaardistamine (kalibratsioon) salvestatakse kui karakteristik. Iga karakteristik on salvestatud iga detektori elemendi kohta. Allolev joonis on näidis karakteristikust:</a:t>
            </a:r>
          </a:p>
          <a:p>
            <a:pPr marL="0" indent="0">
              <a:buFontTx/>
              <a:buNone/>
              <a:defRPr/>
            </a:pPr>
            <a:r>
              <a:rPr lang="et-EE" sz="1800" dirty="0" smtClean="0"/>
              <a:t> </a:t>
            </a:r>
          </a:p>
          <a:p>
            <a:pPr marL="0" indent="0">
              <a:buFontTx/>
              <a:buNone/>
              <a:defRPr/>
            </a:pPr>
            <a:endParaRPr lang="et-EE" sz="1800" dirty="0"/>
          </a:p>
          <a:p>
            <a:pPr marL="0" indent="0">
              <a:buFontTx/>
              <a:buNone/>
              <a:defRPr/>
            </a:pPr>
            <a:endParaRPr lang="et-EE" sz="1800" dirty="0" smtClean="0"/>
          </a:p>
          <a:p>
            <a:pPr marL="0" indent="0">
              <a:buFontTx/>
              <a:buNone/>
              <a:defRPr/>
            </a:pPr>
            <a:endParaRPr lang="et-EE" sz="1800" dirty="0"/>
          </a:p>
          <a:p>
            <a:pPr marL="0" indent="0">
              <a:buFontTx/>
              <a:buNone/>
              <a:defRPr/>
            </a:pPr>
            <a:endParaRPr lang="et-EE" sz="1800" dirty="0" smtClean="0"/>
          </a:p>
          <a:p>
            <a:pPr marL="0" indent="0">
              <a:buFontTx/>
              <a:buNone/>
              <a:defRPr/>
            </a:pPr>
            <a:endParaRPr lang="et-EE" sz="1800" dirty="0"/>
          </a:p>
          <a:p>
            <a:pPr marL="0" indent="0">
              <a:buFontTx/>
              <a:buNone/>
              <a:defRPr/>
            </a:pPr>
            <a:endParaRPr lang="et-EE" sz="1800" dirty="0" smtClean="0"/>
          </a:p>
          <a:p>
            <a:pPr>
              <a:defRPr/>
            </a:pPr>
            <a:r>
              <a:rPr lang="et-EE" sz="1800" dirty="0" smtClean="0"/>
              <a:t>EPOS toetab kolme tüüpi kalibratsiooni:</a:t>
            </a:r>
          </a:p>
          <a:p>
            <a:pPr lvl="1">
              <a:defRPr/>
            </a:pPr>
            <a:r>
              <a:rPr lang="et-EE" sz="1400" dirty="0" smtClean="0"/>
              <a:t>Peamine kalibreerimine</a:t>
            </a:r>
          </a:p>
          <a:p>
            <a:pPr lvl="1">
              <a:defRPr/>
            </a:pPr>
            <a:r>
              <a:rPr lang="et-EE" sz="1400" dirty="0" smtClean="0"/>
              <a:t>Automaatne kalibreerimine</a:t>
            </a:r>
          </a:p>
          <a:p>
            <a:pPr lvl="1">
              <a:defRPr/>
            </a:pPr>
            <a:r>
              <a:rPr lang="et-EE" sz="1400" dirty="0" smtClean="0"/>
              <a:t>Manuaalne kalibreerimine</a:t>
            </a:r>
            <a:endParaRPr lang="en-US" sz="1400" dirty="0"/>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924175"/>
            <a:ext cx="55959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17" dur="500"/>
                                        <p:tgtEl>
                                          <p:spTgt spid="3">
                                            <p:txEl>
                                              <p:pRg st="8" end="8"/>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0" dur="500"/>
                                        <p:tgtEl>
                                          <p:spTgt spid="3">
                                            <p:txEl>
                                              <p:pRg st="9" end="9"/>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3" dur="500"/>
                                        <p:tgtEl>
                                          <p:spTgt spid="3">
                                            <p:txEl>
                                              <p:pRg st="10" end="1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5425" y="1393825"/>
            <a:ext cx="36131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p:cNvSpPr txBox="1">
            <a:spLocks noChangeArrowheads="1"/>
          </p:cNvSpPr>
          <p:nvPr/>
        </p:nvSpPr>
        <p:spPr bwMode="auto">
          <a:xfrm>
            <a:off x="1806575" y="4221163"/>
            <a:ext cx="55308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AutoNum type="arabicParenBoth"/>
            </a:pPr>
            <a:r>
              <a:rPr lang="et-EE" altLang="en-US" sz="1800"/>
              <a:t>Kõvera kuju alarmitaseme „soe“ väärtuse jaoks</a:t>
            </a:r>
          </a:p>
          <a:p>
            <a:pPr>
              <a:spcBef>
                <a:spcPct val="0"/>
              </a:spcBef>
              <a:buFontTx/>
              <a:buAutoNum type="arabicParenBoth"/>
            </a:pPr>
            <a:r>
              <a:rPr lang="et-EE" altLang="en-US" sz="1800"/>
              <a:t>Kõvera kuju alarmitaseme „kuum“ väärtuse jaoks</a:t>
            </a:r>
          </a:p>
          <a:p>
            <a:pPr>
              <a:spcBef>
                <a:spcPct val="0"/>
              </a:spcBef>
              <a:buFontTx/>
              <a:buAutoNum type="arabicParenBoth"/>
            </a:pPr>
            <a:r>
              <a:rPr lang="et-EE" altLang="en-US" sz="1800"/>
              <a:t>Tuu – madalam välistemperatuur</a:t>
            </a:r>
          </a:p>
          <a:p>
            <a:pPr>
              <a:spcBef>
                <a:spcPct val="0"/>
              </a:spcBef>
              <a:buFontTx/>
              <a:buAutoNum type="arabicParenBoth"/>
            </a:pPr>
            <a:r>
              <a:rPr lang="et-EE" altLang="en-US" sz="1800"/>
              <a:t>Tuo – kõrgem välistemperatuur</a:t>
            </a:r>
          </a:p>
          <a:p>
            <a:pPr>
              <a:spcBef>
                <a:spcPct val="0"/>
              </a:spcBef>
              <a:buFontTx/>
              <a:buAutoNum type="arabicParenBoth"/>
            </a:pPr>
            <a:r>
              <a:rPr lang="et-EE" altLang="en-US" sz="1800"/>
              <a:t>Tau – alumine alarmkünnise väärtus</a:t>
            </a:r>
          </a:p>
          <a:p>
            <a:pPr>
              <a:spcBef>
                <a:spcPct val="0"/>
              </a:spcBef>
              <a:buFontTx/>
              <a:buAutoNum type="arabicParenBoth"/>
            </a:pPr>
            <a:r>
              <a:rPr lang="et-EE" altLang="en-US" sz="1800"/>
              <a:t>Tao – kõrgem alarmkünnise väärtus</a:t>
            </a:r>
            <a:endParaRPr lang="en-US" altLang="en-US" sz="1800"/>
          </a:p>
        </p:txBody>
      </p:sp>
      <p:sp>
        <p:nvSpPr>
          <p:cNvPr id="45060" name="TextBox 6"/>
          <p:cNvSpPr txBox="1">
            <a:spLocks noChangeArrowheads="1"/>
          </p:cNvSpPr>
          <p:nvPr/>
        </p:nvSpPr>
        <p:spPr bwMode="auto">
          <a:xfrm>
            <a:off x="1530350" y="620713"/>
            <a:ext cx="608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800"/>
              <a:t>Alarmi piirmäärad sõltuvalt ümbritseva õhu temperatuurist</a:t>
            </a:r>
            <a:endParaRPr lang="en-US" altLang="en-US" sz="1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608138"/>
            <a:ext cx="578485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p:cNvSpPr txBox="1">
            <a:spLocks noChangeArrowheads="1"/>
          </p:cNvSpPr>
          <p:nvPr/>
        </p:nvSpPr>
        <p:spPr bwMode="auto">
          <a:xfrm>
            <a:off x="2363788" y="404813"/>
            <a:ext cx="4416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800"/>
              <a:t>Graafiline väljendus temperatuuri profiilist</a:t>
            </a:r>
            <a:endParaRPr lang="en-US" altLang="en-US" sz="1800"/>
          </a:p>
        </p:txBody>
      </p:sp>
      <p:sp>
        <p:nvSpPr>
          <p:cNvPr id="46084" name="TextBox 4"/>
          <p:cNvSpPr txBox="1">
            <a:spLocks noChangeArrowheads="1"/>
          </p:cNvSpPr>
          <p:nvPr/>
        </p:nvSpPr>
        <p:spPr bwMode="auto">
          <a:xfrm>
            <a:off x="1074738" y="1006475"/>
            <a:ext cx="699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800"/>
              <a:t>Graafiline pilt, mis näitab salvestatud temperatuurikõverat laagritel </a:t>
            </a:r>
            <a:endParaRPr lang="en-US" altLang="en-US" sz="1800"/>
          </a:p>
        </p:txBody>
      </p:sp>
      <p:sp>
        <p:nvSpPr>
          <p:cNvPr id="46085" name="TextBox 5"/>
          <p:cNvSpPr txBox="1">
            <a:spLocks noChangeArrowheads="1"/>
          </p:cNvSpPr>
          <p:nvPr/>
        </p:nvSpPr>
        <p:spPr bwMode="auto">
          <a:xfrm>
            <a:off x="1679575" y="5661025"/>
            <a:ext cx="2792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t-EE" altLang="en-US" sz="1200"/>
              <a:t>(1) valikuaken</a:t>
            </a:r>
          </a:p>
          <a:p>
            <a:pPr>
              <a:spcBef>
                <a:spcPct val="0"/>
              </a:spcBef>
            </a:pPr>
            <a:r>
              <a:rPr lang="et-EE" altLang="en-US" sz="1200"/>
              <a:t>(2) rongide valku aken</a:t>
            </a:r>
          </a:p>
          <a:p>
            <a:pPr>
              <a:spcBef>
                <a:spcPct val="0"/>
              </a:spcBef>
            </a:pPr>
            <a:r>
              <a:rPr lang="et-EE" altLang="en-US" sz="1200"/>
              <a:t>(3) mõõtepunkt (vasak pool)</a:t>
            </a:r>
          </a:p>
          <a:p>
            <a:pPr>
              <a:spcBef>
                <a:spcPct val="0"/>
              </a:spcBef>
            </a:pPr>
            <a:r>
              <a:rPr lang="et-EE" altLang="en-US" sz="1200"/>
              <a:t>(4) temperatuurikõver (4 elementi)</a:t>
            </a:r>
          </a:p>
        </p:txBody>
      </p:sp>
      <p:sp>
        <p:nvSpPr>
          <p:cNvPr id="46086" name="TextBox 6"/>
          <p:cNvSpPr txBox="1">
            <a:spLocks noChangeArrowheads="1"/>
          </p:cNvSpPr>
          <p:nvPr/>
        </p:nvSpPr>
        <p:spPr bwMode="auto">
          <a:xfrm>
            <a:off x="4497388" y="5661025"/>
            <a:ext cx="4252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t-EE" altLang="en-US" sz="1200"/>
              <a:t>(5) interaktiivne vaade</a:t>
            </a:r>
          </a:p>
          <a:p>
            <a:pPr>
              <a:spcBef>
                <a:spcPct val="0"/>
              </a:spcBef>
            </a:pPr>
            <a:r>
              <a:rPr lang="et-EE" altLang="en-US" sz="1200"/>
              <a:t>(6) valitud punkt temperatuurikõveral</a:t>
            </a:r>
            <a:endParaRPr lang="en-US" altLang="en-US" sz="1200"/>
          </a:p>
          <a:p>
            <a:pPr>
              <a:spcBef>
                <a:spcPct val="0"/>
              </a:spcBef>
            </a:pPr>
            <a:r>
              <a:rPr lang="et-EE" altLang="en-US" sz="1200"/>
              <a:t>(7) temperatuuri skaala (°C)</a:t>
            </a:r>
          </a:p>
          <a:p>
            <a:pPr>
              <a:spcBef>
                <a:spcPct val="0"/>
              </a:spcBef>
            </a:pPr>
            <a:r>
              <a:rPr lang="et-EE" altLang="en-US" sz="1200"/>
              <a:t>(8) mõõdetud punktide skaala (120 x HBD; 240 x HWD)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115888"/>
            <a:ext cx="58372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860800"/>
            <a:ext cx="32480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860800"/>
            <a:ext cx="325913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912177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912653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547813"/>
            <a:ext cx="9142412"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 y="190500"/>
            <a:ext cx="90185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6463" y="1052736"/>
            <a:ext cx="4791075" cy="988789"/>
          </a:xfrm>
        </p:spPr>
        <p:txBody>
          <a:bodyPr rtlCol="0">
            <a:normAutofit fontScale="90000"/>
          </a:bodyPr>
          <a:lstStyle/>
          <a:p>
            <a:pPr eaLnBrk="1" fontAlgn="auto" hangingPunct="1">
              <a:spcAft>
                <a:spcPts val="0"/>
              </a:spcAft>
              <a:defRPr/>
            </a:pPr>
            <a:r>
              <a:rPr lang="et-EE" dirty="0" smtClean="0"/>
              <a:t>HOTBOX </a:t>
            </a:r>
            <a:br>
              <a:rPr lang="et-EE" dirty="0" smtClean="0"/>
            </a:br>
            <a:r>
              <a:rPr lang="et-EE" sz="2700" dirty="0" smtClean="0"/>
              <a:t>kuni 31.12.2015</a:t>
            </a:r>
            <a:endParaRPr lang="en-US" sz="2700" dirty="0"/>
          </a:p>
        </p:txBody>
      </p:sp>
      <p:sp>
        <p:nvSpPr>
          <p:cNvPr id="3" name="Subtitle 2"/>
          <p:cNvSpPr>
            <a:spLocks noGrp="1"/>
          </p:cNvSpPr>
          <p:nvPr>
            <p:ph type="subTitle" idx="1"/>
          </p:nvPr>
        </p:nvSpPr>
        <p:spPr>
          <a:xfrm>
            <a:off x="703263" y="2306638"/>
            <a:ext cx="7737475" cy="2943225"/>
          </a:xfrm>
        </p:spPr>
        <p:txBody>
          <a:bodyPr rtlCol="0">
            <a:normAutofit fontScale="85000" lnSpcReduction="20000"/>
          </a:bodyPr>
          <a:lstStyle/>
          <a:p>
            <a:pPr algn="just" eaLnBrk="1" fontAlgn="auto" hangingPunct="1">
              <a:spcAft>
                <a:spcPts val="0"/>
              </a:spcAft>
              <a:defRPr/>
            </a:pPr>
            <a:r>
              <a:rPr lang="et-EE" dirty="0" smtClean="0"/>
              <a:t>2012 oli reaalsete ja mittereaalsete (päike, tõestust leidnud seadme defekt, pidurdus mõõteliipril, süsteemirike) alarmide suhe 48:52. Täpsemate mõõtetulemuste saamiseks otsustati uuendada aastatel 2013-2015 ca 50% Hotbox süsteemidest (kus alles jäi vaid mõõteliipri kest) ning paigaldada kõigis 27-s HB süsteemis uus tarkvara, mis aitab tuvastada päikese poolt tingitud alarme.</a:t>
            </a:r>
          </a:p>
          <a:p>
            <a:pPr algn="l" eaLnBrk="1" fontAlgn="auto" hangingPunct="1">
              <a:spcAft>
                <a:spcPts val="0"/>
              </a:spcAft>
              <a:defRPr/>
            </a:pPr>
            <a:r>
              <a:rPr lang="et-EE" dirty="0" smtClean="0"/>
              <a:t>Kronoloogia:</a:t>
            </a:r>
          </a:p>
          <a:p>
            <a:pPr algn="l" eaLnBrk="1" fontAlgn="auto" hangingPunct="1">
              <a:spcAft>
                <a:spcPts val="0"/>
              </a:spcAft>
              <a:defRPr/>
            </a:pPr>
            <a:r>
              <a:rPr lang="et-EE" dirty="0" smtClean="0"/>
              <a:t>2013 – uue tarkvara installeerimine</a:t>
            </a:r>
          </a:p>
          <a:p>
            <a:pPr algn="l" eaLnBrk="1" fontAlgn="auto" hangingPunct="1">
              <a:spcAft>
                <a:spcPts val="0"/>
              </a:spcAft>
              <a:defRPr/>
            </a:pPr>
            <a:r>
              <a:rPr lang="et-EE" dirty="0" smtClean="0"/>
              <a:t>2013 – 5 süsteemi uuendus (upgrade)</a:t>
            </a:r>
          </a:p>
          <a:p>
            <a:pPr algn="l" eaLnBrk="1" fontAlgn="auto" hangingPunct="1">
              <a:spcAft>
                <a:spcPts val="0"/>
              </a:spcAft>
              <a:defRPr/>
            </a:pPr>
            <a:r>
              <a:rPr lang="et-EE" dirty="0" smtClean="0"/>
              <a:t>2014 – 5 süsteemi uuendus (upgrade)</a:t>
            </a:r>
          </a:p>
          <a:p>
            <a:pPr algn="l" eaLnBrk="1" fontAlgn="auto" hangingPunct="1">
              <a:spcAft>
                <a:spcPts val="0"/>
              </a:spcAft>
              <a:defRPr/>
            </a:pPr>
            <a:r>
              <a:rPr lang="et-EE" dirty="0" smtClean="0"/>
              <a:t>2015 – 2 süsteemi uuendus (upgrade)</a:t>
            </a:r>
          </a:p>
          <a:p>
            <a:pPr algn="just" eaLnBrk="1" fontAlgn="auto" hangingPunct="1">
              <a:spcAft>
                <a:spcPts val="0"/>
              </a:spcAft>
              <a:defRPr/>
            </a:pPr>
            <a:r>
              <a:rPr lang="et-EE" dirty="0" smtClean="0"/>
              <a:t>Seoses tarkvara ning HB süsteemide uuendusega oli 2014.a. </a:t>
            </a:r>
            <a:r>
              <a:rPr lang="et-EE" dirty="0"/>
              <a:t>r</a:t>
            </a:r>
            <a:r>
              <a:rPr lang="et-EE" dirty="0" smtClean="0"/>
              <a:t>eaalsete ja mittereaalsete alarmide suhe 84:16, 2015.a. </a:t>
            </a:r>
            <a:r>
              <a:rPr lang="et-EE" dirty="0"/>
              <a:t>o</a:t>
            </a:r>
            <a:r>
              <a:rPr lang="et-EE" dirty="0" smtClean="0"/>
              <a:t>li vastav näitaja 80:19</a:t>
            </a:r>
          </a:p>
          <a:p>
            <a:pPr eaLnBrk="1" fontAlgn="auto" hangingPunct="1">
              <a:spcAft>
                <a:spcPts val="0"/>
              </a:spcAft>
              <a:defRPr/>
            </a:pPr>
            <a:r>
              <a:rPr lang="et-EE"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73112" y="122237"/>
          <a:ext cx="7603490" cy="32912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767397" y="3434397"/>
          <a:ext cx="7604760" cy="330136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547813" y="260350"/>
          <a:ext cx="5832474" cy="6337296"/>
        </p:xfrm>
        <a:graphic>
          <a:graphicData uri="http://schemas.openxmlformats.org/drawingml/2006/table">
            <a:tbl>
              <a:tblPr>
                <a:tableStyleId>{5C22544A-7EE6-4342-B048-85BDC9FD1C3A}</a:tableStyleId>
              </a:tblPr>
              <a:tblGrid>
                <a:gridCol w="632691"/>
                <a:gridCol w="843588"/>
                <a:gridCol w="632691"/>
                <a:gridCol w="632691"/>
                <a:gridCol w="644407"/>
                <a:gridCol w="644407"/>
                <a:gridCol w="644407"/>
                <a:gridCol w="644407"/>
                <a:gridCol w="513185"/>
              </a:tblGrid>
              <a:tr h="177323">
                <a:tc gridSpan="9">
                  <a:txBody>
                    <a:bodyPr/>
                    <a:lstStyle/>
                    <a:p>
                      <a:pPr algn="ctr" fontAlgn="b"/>
                      <a:r>
                        <a:rPr lang="en-US" sz="700" u="none" strike="noStrike">
                          <a:effectLst/>
                        </a:rPr>
                        <a:t>Alarmrongid 2015. KOKKUVÕTE</a:t>
                      </a:r>
                      <a:endParaRPr lang="en-US" sz="700" b="1" i="0" u="none" strike="noStrike">
                        <a:effectLst/>
                        <a:latin typeface="Arial" panose="020B0604020202020204" pitchFamily="34" charset="0"/>
                      </a:endParaRPr>
                    </a:p>
                  </a:txBody>
                  <a:tcPr marL="5534" marR="5534" marT="553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1280">
                <a:tc rowSpan="2">
                  <a:txBody>
                    <a:bodyPr/>
                    <a:lstStyle/>
                    <a:p>
                      <a:pPr algn="ctr" fontAlgn="ctr"/>
                      <a:r>
                        <a:rPr lang="en-US" sz="700" u="none" strike="noStrike">
                          <a:effectLst/>
                        </a:rPr>
                        <a:t>JK nr</a:t>
                      </a:r>
                      <a:endParaRPr lang="en-US" sz="700" b="1" i="0" u="none" strike="noStrike">
                        <a:effectLst/>
                        <a:latin typeface="Arial" panose="020B0604020202020204" pitchFamily="34" charset="0"/>
                      </a:endParaRPr>
                    </a:p>
                  </a:txBody>
                  <a:tcPr marL="5534" marR="5534" marT="5535" marB="0" anchor="ctr"/>
                </a:tc>
                <a:tc rowSpan="2">
                  <a:txBody>
                    <a:bodyPr/>
                    <a:lstStyle/>
                    <a:p>
                      <a:pPr algn="ctr" fontAlgn="ctr"/>
                      <a:r>
                        <a:rPr lang="en-US" sz="700" u="none" strike="noStrike">
                          <a:effectLst/>
                        </a:rPr>
                        <a:t>Alarmi fikseerinud süsteem</a:t>
                      </a:r>
                      <a:endParaRPr lang="en-US" sz="700" b="1" i="0" u="none" strike="noStrike">
                        <a:effectLst/>
                        <a:latin typeface="Arial" panose="020B0604020202020204" pitchFamily="34" charset="0"/>
                      </a:endParaRPr>
                    </a:p>
                  </a:txBody>
                  <a:tcPr marL="5534" marR="5534" marT="5535" marB="0" anchor="ctr"/>
                </a:tc>
                <a:tc rowSpan="2">
                  <a:txBody>
                    <a:bodyPr/>
                    <a:lstStyle/>
                    <a:p>
                      <a:pPr algn="ctr" fontAlgn="ctr"/>
                      <a:r>
                        <a:rPr lang="en-US" sz="700" u="none" strike="noStrike">
                          <a:effectLst/>
                        </a:rPr>
                        <a:t>reaalsed kriitilised alarmid </a:t>
                      </a:r>
                      <a:endParaRPr lang="en-US" sz="700" b="1" i="0" u="none" strike="noStrike">
                        <a:effectLst/>
                        <a:latin typeface="Arial" panose="020B0604020202020204" pitchFamily="34" charset="0"/>
                      </a:endParaRPr>
                    </a:p>
                  </a:txBody>
                  <a:tcPr marL="5534" marR="5534" marT="5535" marB="0" anchor="ctr"/>
                </a:tc>
                <a:tc rowSpan="2">
                  <a:txBody>
                    <a:bodyPr/>
                    <a:lstStyle/>
                    <a:p>
                      <a:pPr algn="ctr" fontAlgn="ctr"/>
                      <a:r>
                        <a:rPr lang="en-US" sz="700" u="none" strike="noStrike">
                          <a:effectLst/>
                        </a:rPr>
                        <a:t>reaalsed ohtlikud alarmid </a:t>
                      </a:r>
                      <a:endParaRPr lang="en-US" sz="700" b="1" i="0" u="none" strike="noStrike">
                        <a:effectLst/>
                        <a:latin typeface="Arial" panose="020B0604020202020204" pitchFamily="34" charset="0"/>
                      </a:endParaRPr>
                    </a:p>
                  </a:txBody>
                  <a:tcPr marL="5534" marR="5534" marT="5535" marB="0" anchor="ctr"/>
                </a:tc>
                <a:tc gridSpan="5">
                  <a:txBody>
                    <a:bodyPr/>
                    <a:lstStyle/>
                    <a:p>
                      <a:pPr algn="ctr" fontAlgn="ctr"/>
                      <a:r>
                        <a:rPr lang="en-US" sz="700" u="none" strike="noStrike">
                          <a:effectLst/>
                        </a:rPr>
                        <a:t>mittereaalsed</a:t>
                      </a:r>
                      <a:endParaRPr lang="en-US" sz="700" b="1" i="0" u="none" strike="noStrike">
                        <a:effectLst/>
                        <a:latin typeface="Arial" panose="020B0604020202020204" pitchFamily="34" charset="0"/>
                      </a:endParaRPr>
                    </a:p>
                  </a:txBody>
                  <a:tcPr marL="5534" marR="5534" marT="553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5287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700" u="none" strike="noStrike">
                          <a:effectLst/>
                        </a:rPr>
                        <a:t>süteemi viga</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rongide pidurdus liipril</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päike</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tõestatud seadme defekt</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välistemp. &gt; -10C kraadi</a:t>
                      </a:r>
                      <a:endParaRPr lang="en-US" sz="700" b="1" i="0" u="none" strike="noStrike">
                        <a:effectLst/>
                        <a:latin typeface="Arial" panose="020B0604020202020204" pitchFamily="34" charset="0"/>
                      </a:endParaRPr>
                    </a:p>
                  </a:txBody>
                  <a:tcPr marL="5534" marR="5534" marT="5535" marB="0" anchor="ctr"/>
                </a:tc>
              </a:tr>
              <a:tr h="177323">
                <a:tc>
                  <a:txBody>
                    <a:bodyPr/>
                    <a:lstStyle/>
                    <a:p>
                      <a:pPr algn="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Lagedi NT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Lagedi 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Kehra West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4</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Kehra East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5</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Tapa West NT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6</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Tapa West 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7</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9</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7</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Tapa South</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4</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8</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Tapa East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9</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Rakvere</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10</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Sonda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11</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Kohtla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12</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Vaivara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13</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Kiltsi</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14</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Jõgeva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4</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15</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Tabivere</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16</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Tartu North</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17</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Tartu South</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18</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Tartu West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dirty="0">
                          <a:effectLst/>
                        </a:rPr>
                        <a:t>1</a:t>
                      </a:r>
                      <a:endParaRPr lang="en-US" sz="700" b="0" i="0" u="none" strike="noStrike" dirty="0">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19</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Elva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20</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Puka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21</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Vastse-Kuuste</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22</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Veriora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23</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Võru</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24</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Antsla</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25</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Valga North</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4</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26</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Valga East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27</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Valga West</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77323">
                <a:tc>
                  <a:txBody>
                    <a:bodyPr/>
                    <a:lstStyle/>
                    <a:p>
                      <a:pPr algn="r" fontAlgn="b"/>
                      <a:r>
                        <a:rPr lang="en-US" sz="700" u="none" strike="noStrike">
                          <a:effectLst/>
                        </a:rPr>
                        <a:t>28</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Keila-Paldiski</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2</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85386">
                <a:tc>
                  <a:txBody>
                    <a:bodyPr/>
                    <a:lstStyle/>
                    <a:p>
                      <a:pPr algn="r" fontAlgn="b"/>
                      <a:r>
                        <a:rPr lang="en-US" sz="700" u="none" strike="noStrike">
                          <a:effectLst/>
                        </a:rPr>
                        <a:t>29</a:t>
                      </a:r>
                      <a:endParaRPr lang="en-US" sz="700" b="0" i="0" u="none" strike="noStrike">
                        <a:effectLst/>
                        <a:latin typeface="Arial" panose="020B0604020202020204" pitchFamily="34" charset="0"/>
                      </a:endParaRPr>
                    </a:p>
                  </a:txBody>
                  <a:tcPr marL="5534" marR="5534" marT="5535" marB="0" anchor="b"/>
                </a:tc>
                <a:tc>
                  <a:txBody>
                    <a:bodyPr/>
                    <a:lstStyle/>
                    <a:p>
                      <a:pPr algn="l" fontAlgn="b"/>
                      <a:r>
                        <a:rPr lang="en-US" sz="700" u="none" strike="noStrike">
                          <a:effectLst/>
                        </a:rPr>
                        <a:t>Keila-Valingu</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3</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1</a:t>
                      </a:r>
                      <a:endParaRPr lang="en-US" sz="700" b="0" i="0" u="none" strike="noStrike">
                        <a:effectLst/>
                        <a:latin typeface="Arial" panose="020B0604020202020204" pitchFamily="34" charset="0"/>
                      </a:endParaRPr>
                    </a:p>
                  </a:txBody>
                  <a:tcPr marL="5534" marR="5534" marT="5535" marB="0" anchor="b"/>
                </a:tc>
                <a:tc>
                  <a:txBody>
                    <a:bodyPr/>
                    <a:lstStyle/>
                    <a:p>
                      <a:pPr algn="ctr" fontAlgn="b"/>
                      <a:r>
                        <a:rPr lang="en-US" sz="700" u="none" strike="noStrike">
                          <a:effectLst/>
                        </a:rPr>
                        <a:t>0</a:t>
                      </a:r>
                      <a:endParaRPr lang="en-US" sz="700" b="0" i="0" u="none" strike="noStrike">
                        <a:effectLst/>
                        <a:latin typeface="Arial" panose="020B0604020202020204" pitchFamily="34" charset="0"/>
                      </a:endParaRPr>
                    </a:p>
                  </a:txBody>
                  <a:tcPr marL="5534" marR="5534" marT="5535" marB="0" anchor="b"/>
                </a:tc>
              </a:tr>
              <a:tr h="185386">
                <a:tc gridSpan="2">
                  <a:txBody>
                    <a:bodyPr/>
                    <a:lstStyle/>
                    <a:p>
                      <a:pPr algn="ctr" fontAlgn="ctr"/>
                      <a:r>
                        <a:rPr lang="en-US" sz="700" u="none" strike="noStrike">
                          <a:effectLst/>
                        </a:rPr>
                        <a:t>KOKKU:</a:t>
                      </a:r>
                      <a:endParaRPr lang="en-US" sz="700" b="1" i="0" u="none" strike="noStrike">
                        <a:effectLst/>
                        <a:latin typeface="Arial" panose="020B0604020202020204" pitchFamily="34" charset="0"/>
                      </a:endParaRPr>
                    </a:p>
                  </a:txBody>
                  <a:tcPr marL="5534" marR="5534" marT="5535" marB="0" anchor="ctr"/>
                </a:tc>
                <a:tc hMerge="1">
                  <a:txBody>
                    <a:bodyPr/>
                    <a:lstStyle/>
                    <a:p>
                      <a:endParaRPr lang="en-US"/>
                    </a:p>
                  </a:txBody>
                  <a:tcPr/>
                </a:tc>
                <a:tc>
                  <a:txBody>
                    <a:bodyPr/>
                    <a:lstStyle/>
                    <a:p>
                      <a:pPr algn="ctr" fontAlgn="ctr"/>
                      <a:r>
                        <a:rPr lang="en-US" sz="700" u="none" strike="noStrike">
                          <a:effectLst/>
                        </a:rPr>
                        <a:t>36</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44</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3</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0</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11</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a:effectLst/>
                        </a:rPr>
                        <a:t>5</a:t>
                      </a:r>
                      <a:endParaRPr lang="en-US" sz="700" b="1" i="0" u="none" strike="noStrike">
                        <a:effectLst/>
                        <a:latin typeface="Arial" panose="020B0604020202020204" pitchFamily="34" charset="0"/>
                      </a:endParaRPr>
                    </a:p>
                  </a:txBody>
                  <a:tcPr marL="5534" marR="5534" marT="5535" marB="0" anchor="ctr"/>
                </a:tc>
                <a:tc>
                  <a:txBody>
                    <a:bodyPr/>
                    <a:lstStyle/>
                    <a:p>
                      <a:pPr algn="ctr" fontAlgn="ctr"/>
                      <a:r>
                        <a:rPr lang="en-US" sz="700" u="none" strike="noStrike" dirty="0">
                          <a:effectLst/>
                        </a:rPr>
                        <a:t>0</a:t>
                      </a:r>
                      <a:endParaRPr lang="en-US" sz="700" b="1" i="0" u="none" strike="noStrike" dirty="0">
                        <a:effectLst/>
                        <a:latin typeface="Arial" panose="020B0604020202020204" pitchFamily="34" charset="0"/>
                      </a:endParaRPr>
                    </a:p>
                  </a:txBody>
                  <a:tcPr marL="5534" marR="5534" marT="5535"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chemeClr val="bg1"/>
            </a:gs>
            <a:gs pos="100000">
              <a:schemeClr val="folHlink"/>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124744"/>
            <a:ext cx="7772400" cy="1470025"/>
          </a:xfrm>
        </p:spPr>
        <p:txBody>
          <a:bodyPr anchor="ctr"/>
          <a:lstStyle/>
          <a:p>
            <a:pPr eaLnBrk="1" hangingPunct="1"/>
            <a:r>
              <a:rPr lang="et-EE" altLang="en-US" sz="4400" dirty="0" smtClean="0"/>
              <a:t>HOTBOX</a:t>
            </a:r>
          </a:p>
        </p:txBody>
      </p:sp>
      <p:sp>
        <p:nvSpPr>
          <p:cNvPr id="2051" name="Rectangle 3"/>
          <p:cNvSpPr>
            <a:spLocks noGrp="1" noChangeArrowheads="1"/>
          </p:cNvSpPr>
          <p:nvPr>
            <p:ph type="subTitle" idx="1"/>
          </p:nvPr>
        </p:nvSpPr>
        <p:spPr>
          <a:xfrm>
            <a:off x="1371600" y="2996952"/>
            <a:ext cx="6400800" cy="1752600"/>
          </a:xfrm>
        </p:spPr>
        <p:txBody>
          <a:bodyPr/>
          <a:lstStyle/>
          <a:p>
            <a:pPr eaLnBrk="1" hangingPunct="1"/>
            <a:r>
              <a:rPr lang="et-EE" altLang="en-US" sz="3200" dirty="0" smtClean="0"/>
              <a:t>Veeremi pukside ja rataste ülekuumenemise tuvastamise kontrollsüsteem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fade">
                                      <p:cBhvr>
                                        <p:cTn id="7" dur="1000"/>
                                        <p:tgtEl>
                                          <p:spTgt spid="2051">
                                            <p:txEl>
                                              <p:pRg st="0" end="0"/>
                                            </p:txEl>
                                          </p:spTgt>
                                        </p:tgtEl>
                                      </p:cBhvr>
                                    </p:animEffect>
                                    <p:anim calcmode="lin" valueType="num">
                                      <p:cBhvr>
                                        <p:cTn id="8" dur="1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5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68313" y="4437063"/>
            <a:ext cx="8872537" cy="2087562"/>
          </a:xfrm>
          <a:prstGeom prst="rect">
            <a:avLst/>
          </a:prstGeom>
          <a:noFill/>
        </p:spPr>
        <p:txBody>
          <a:bodyPr>
            <a:spAutoFit/>
          </a:bodyPr>
          <a:lstStyle/>
          <a:p>
            <a:pPr eaLnBrk="1" fontAlgn="auto" hangingPunct="1">
              <a:spcBef>
                <a:spcPts val="0"/>
              </a:spcBef>
              <a:spcAft>
                <a:spcPts val="0"/>
              </a:spcAft>
              <a:defRPr/>
            </a:pPr>
            <a:r>
              <a:rPr lang="et-EE" dirty="0">
                <a:solidFill>
                  <a:prstClr val="black"/>
                </a:solidFill>
                <a:latin typeface="Calibri" panose="020F0502020204030204"/>
                <a:cs typeface="+mn-cs"/>
              </a:rPr>
              <a:t>15-19.12.2014 paigaldati ning 19.02.2015 võeti kasutusse uued Hotbox süsteemid:</a:t>
            </a:r>
          </a:p>
          <a:p>
            <a:pPr eaLnBrk="1" fontAlgn="auto" hangingPunct="1">
              <a:spcBef>
                <a:spcPts val="0"/>
              </a:spcBef>
              <a:spcAft>
                <a:spcPts val="0"/>
              </a:spcAft>
              <a:defRPr/>
            </a:pPr>
            <a:endParaRPr lang="et-EE" dirty="0">
              <a:solidFill>
                <a:prstClr val="black"/>
              </a:solidFill>
              <a:latin typeface="Calibri" panose="020F0502020204030204"/>
              <a:cs typeface="+mn-cs"/>
            </a:endParaRPr>
          </a:p>
          <a:p>
            <a:pPr marL="214313" indent="-214313" eaLnBrk="1" fontAlgn="auto" hangingPunct="1">
              <a:spcBef>
                <a:spcPts val="0"/>
              </a:spcBef>
              <a:spcAft>
                <a:spcPts val="0"/>
              </a:spcAft>
              <a:buFont typeface="Arial" panose="020B0604020202020204" pitchFamily="34" charset="0"/>
              <a:buChar char="•"/>
              <a:defRPr/>
            </a:pPr>
            <a:r>
              <a:rPr lang="et-EE" dirty="0">
                <a:solidFill>
                  <a:prstClr val="black"/>
                </a:solidFill>
                <a:latin typeface="Calibri" panose="020F0502020204030204"/>
                <a:cs typeface="+mn-cs"/>
              </a:rPr>
              <a:t>Keila-Valingu km 79.310  </a:t>
            </a:r>
            <a:endParaRPr lang="en-US" dirty="0">
              <a:solidFill>
                <a:prstClr val="black"/>
              </a:solidFill>
              <a:latin typeface="Calibri" panose="020F0502020204030204"/>
              <a:cs typeface="+mn-cs"/>
            </a:endParaRPr>
          </a:p>
          <a:p>
            <a:pPr marL="214313" indent="-214313" eaLnBrk="1" fontAlgn="auto" hangingPunct="1">
              <a:spcBef>
                <a:spcPts val="0"/>
              </a:spcBef>
              <a:spcAft>
                <a:spcPts val="0"/>
              </a:spcAft>
              <a:buFont typeface="Arial" panose="020B0604020202020204" pitchFamily="34" charset="0"/>
              <a:buChar char="•"/>
              <a:defRPr/>
            </a:pPr>
            <a:r>
              <a:rPr lang="et-EE" dirty="0">
                <a:solidFill>
                  <a:prstClr val="black"/>
                </a:solidFill>
                <a:latin typeface="Calibri" panose="020F0502020204030204"/>
                <a:cs typeface="+mn-cs"/>
              </a:rPr>
              <a:t>Keila-Klooga km 2.002</a:t>
            </a:r>
          </a:p>
          <a:p>
            <a:pPr marL="214313" indent="-214313" eaLnBrk="1" fontAlgn="auto" hangingPunct="1">
              <a:spcBef>
                <a:spcPts val="0"/>
              </a:spcBef>
              <a:spcAft>
                <a:spcPts val="0"/>
              </a:spcAft>
              <a:buFont typeface="Arial" panose="020B0604020202020204" pitchFamily="34" charset="0"/>
              <a:buChar char="•"/>
              <a:defRPr/>
            </a:pPr>
            <a:endParaRPr lang="et-EE" dirty="0">
              <a:solidFill>
                <a:prstClr val="black"/>
              </a:solidFill>
              <a:latin typeface="Calibri" panose="020F0502020204030204"/>
              <a:cs typeface="+mn-cs"/>
            </a:endParaRPr>
          </a:p>
          <a:p>
            <a:pPr eaLnBrk="1" fontAlgn="auto" hangingPunct="1">
              <a:spcBef>
                <a:spcPts val="0"/>
              </a:spcBef>
              <a:spcAft>
                <a:spcPts val="0"/>
              </a:spcAft>
              <a:defRPr/>
            </a:pPr>
            <a:r>
              <a:rPr lang="et-EE" dirty="0">
                <a:solidFill>
                  <a:prstClr val="black"/>
                </a:solidFill>
                <a:latin typeface="Calibri" panose="020F0502020204030204"/>
                <a:cs typeface="+mn-cs"/>
              </a:rPr>
              <a:t>Süsteemide jaoks ehitati välja tervikinfrastruktuur (elekter, side, kaablitrassid, seadmekonteinerid jne)</a:t>
            </a:r>
            <a:endParaRPr lang="en-US" dirty="0">
              <a:solidFill>
                <a:prstClr val="black"/>
              </a:solidFill>
              <a:latin typeface="Calibri" panose="020F0502020204030204"/>
              <a:cs typeface="+mn-cs"/>
            </a:endParaRPr>
          </a:p>
        </p:txBody>
      </p:sp>
      <p:pic>
        <p:nvPicPr>
          <p:cNvPr id="532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684212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sz="quarter"/>
          </p:nvPr>
        </p:nvSpPr>
        <p:spPr/>
        <p:txBody>
          <a:bodyPr/>
          <a:lstStyle/>
          <a:p>
            <a:pPr eaLnBrk="1" hangingPunct="1"/>
            <a:r>
              <a:rPr lang="et-EE" altLang="en-US" smtClean="0"/>
              <a:t>Mõned pildid...</a:t>
            </a:r>
          </a:p>
        </p:txBody>
      </p:sp>
      <p:pic>
        <p:nvPicPr>
          <p:cNvPr id="54275" name="Picture 10" descr="PowerShot A95 038">
            <a:hlinkClick r:id="rId2" action="ppaction://hlinkfile"/>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55763" y="1600200"/>
            <a:ext cx="1639887" cy="2185988"/>
          </a:xfrm>
        </p:spPr>
      </p:pic>
      <p:pic>
        <p:nvPicPr>
          <p:cNvPr id="54276" name="Picture 11" descr="100-0006_IMG">
            <a:hlinkClick r:id="rId4" action="ppaction://hlinkfile"/>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205413" y="1628775"/>
            <a:ext cx="2914650" cy="21859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12" descr="IMAG0341">
            <a:hlinkClick r:id="rId6" action="ppaction://hlinkfile"/>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835150" y="3933825"/>
            <a:ext cx="1308100" cy="2187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8" name="Picture 13" descr="IMG_5324">
            <a:hlinkClick r:id="rId8" action="ppaction://hlinkfile"/>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5208588" y="3938588"/>
            <a:ext cx="2916237" cy="2187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0"/>
            <a:ext cx="9144000" cy="6875859"/>
          </a:xfrm>
        </p:spPr>
      </p:pic>
      <p:sp>
        <p:nvSpPr>
          <p:cNvPr id="2052" name="Title Placeholder 1"/>
          <p:cNvSpPr>
            <a:spLocks/>
          </p:cNvSpPr>
          <p:nvPr/>
        </p:nvSpPr>
        <p:spPr bwMode="auto">
          <a:xfrm>
            <a:off x="457200" y="4343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cs typeface="Times New Roman" panose="02020603050405020304" pitchFamily="18" charset="0"/>
              </a:defRPr>
            </a:lvl1pPr>
            <a:lvl2pPr>
              <a:defRPr sz="2400">
                <a:solidFill>
                  <a:schemeClr val="tx1"/>
                </a:solidFill>
                <a:latin typeface="Times New Roman" panose="02020603050405020304" pitchFamily="18" charset="0"/>
                <a:cs typeface="Times New Roman" panose="02020603050405020304" pitchFamily="18" charset="0"/>
              </a:defRPr>
            </a:lvl2pPr>
            <a:lvl3pPr>
              <a:defRPr sz="2400">
                <a:solidFill>
                  <a:schemeClr val="tx1"/>
                </a:solidFill>
                <a:latin typeface="Times New Roman" panose="02020603050405020304" pitchFamily="18" charset="0"/>
                <a:cs typeface="Times New Roman" panose="02020603050405020304" pitchFamily="18" charset="0"/>
              </a:defRPr>
            </a:lvl3pPr>
            <a:lvl4pPr>
              <a:defRPr sz="2400">
                <a:solidFill>
                  <a:schemeClr val="tx1"/>
                </a:solidFill>
                <a:latin typeface="Times New Roman" panose="02020603050405020304" pitchFamily="18" charset="0"/>
                <a:cs typeface="Times New Roman" panose="02020603050405020304" pitchFamily="18" charset="0"/>
              </a:defRPr>
            </a:lvl4pPr>
            <a:lvl5pPr>
              <a:defRPr sz="2400">
                <a:solidFill>
                  <a:schemeClr val="tx1"/>
                </a:solidFill>
                <a:latin typeface="Times New Roman" panose="02020603050405020304" pitchFamily="18" charset="0"/>
                <a:cs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t-EE" altLang="en-US" sz="2000" dirty="0" smtClean="0">
                <a:solidFill>
                  <a:srgbClr val="CC0000"/>
                </a:solidFill>
                <a:latin typeface="Verdana" panose="020B0604030504040204" pitchFamily="34" charset="0"/>
              </a:rPr>
              <a:t>Raudtee seiresüsteemid</a:t>
            </a:r>
            <a:endParaRPr lang="en-GB" altLang="en-US" sz="2000" dirty="0">
              <a:solidFill>
                <a:srgbClr val="CC0000"/>
              </a:solidFill>
              <a:latin typeface="Verdana" panose="020B0604030504040204" pitchFamily="34" charset="0"/>
            </a:endParaRPr>
          </a:p>
        </p:txBody>
      </p:sp>
      <p:sp>
        <p:nvSpPr>
          <p:cNvPr id="2053" name="Text Placeholder 2"/>
          <p:cNvSpPr>
            <a:spLocks/>
          </p:cNvSpPr>
          <p:nvPr/>
        </p:nvSpPr>
        <p:spPr bwMode="auto">
          <a:xfrm>
            <a:off x="457200" y="49530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347663">
              <a:defRPr sz="2400">
                <a:solidFill>
                  <a:schemeClr val="tx1"/>
                </a:solidFill>
                <a:latin typeface="Times New Roman" panose="02020603050405020304" pitchFamily="18" charset="0"/>
                <a:cs typeface="Times New Roman" panose="02020603050405020304" pitchFamily="18" charset="0"/>
              </a:defRPr>
            </a:lvl2pPr>
            <a:lvl3pPr marL="917575">
              <a:defRPr sz="2400">
                <a:solidFill>
                  <a:schemeClr val="tx1"/>
                </a:solidFill>
                <a:latin typeface="Times New Roman" panose="02020603050405020304" pitchFamily="18" charset="0"/>
                <a:cs typeface="Times New Roman" panose="02020603050405020304" pitchFamily="18" charset="0"/>
              </a:defRPr>
            </a:lvl3pPr>
            <a:lvl4pPr>
              <a:defRPr sz="2400">
                <a:solidFill>
                  <a:schemeClr val="tx1"/>
                </a:solidFill>
                <a:latin typeface="Times New Roman" panose="02020603050405020304" pitchFamily="18" charset="0"/>
                <a:cs typeface="Times New Roman" panose="02020603050405020304" pitchFamily="18" charset="0"/>
              </a:defRPr>
            </a:lvl4pPr>
            <a:lvl5pPr>
              <a:defRPr sz="2400">
                <a:solidFill>
                  <a:schemeClr val="tx1"/>
                </a:solidFill>
                <a:latin typeface="Times New Roman" panose="02020603050405020304" pitchFamily="18" charset="0"/>
                <a:cs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spcBef>
                <a:spcPct val="20000"/>
              </a:spcBef>
              <a:buClr>
                <a:srgbClr val="CC0000"/>
              </a:buClr>
              <a:buFont typeface="Wingdings" panose="05000000000000000000" pitchFamily="2" charset="2"/>
              <a:buNone/>
            </a:pPr>
            <a:r>
              <a:rPr lang="et-EE" altLang="en-US" sz="1600" dirty="0" smtClean="0">
                <a:solidFill>
                  <a:srgbClr val="5F5F5F"/>
                </a:solidFill>
                <a:latin typeface="Verdana" panose="020B0604030504040204" pitchFamily="34" charset="0"/>
              </a:rPr>
              <a:t>Priit Jõgi</a:t>
            </a:r>
            <a:endParaRPr lang="et-EE" altLang="en-US" sz="1600" dirty="0">
              <a:solidFill>
                <a:srgbClr val="5F5F5F"/>
              </a:solidFill>
              <a:latin typeface="Verdana" panose="020B0604030504040204" pitchFamily="34" charset="0"/>
            </a:endParaRPr>
          </a:p>
          <a:p>
            <a:pPr algn="ctr">
              <a:spcBef>
                <a:spcPct val="20000"/>
              </a:spcBef>
              <a:buClr>
                <a:srgbClr val="CC0000"/>
              </a:buClr>
              <a:buFont typeface="Wingdings" panose="05000000000000000000" pitchFamily="2" charset="2"/>
              <a:buNone/>
            </a:pPr>
            <a:r>
              <a:rPr lang="et-EE" altLang="en-US" sz="1600" dirty="0" smtClean="0">
                <a:solidFill>
                  <a:srgbClr val="5F5F5F"/>
                </a:solidFill>
                <a:latin typeface="Verdana" panose="020B0604030504040204" pitchFamily="34" charset="0"/>
              </a:rPr>
              <a:t>07.03.2016</a:t>
            </a:r>
            <a:endParaRPr lang="en-GB" altLang="en-US" sz="1600" dirty="0">
              <a:solidFill>
                <a:srgbClr val="5F5F5F"/>
              </a:solidFill>
              <a:latin typeface="Verdana" panose="020B0604030504040204" pitchFamily="34" charset="0"/>
            </a:endParaRPr>
          </a:p>
        </p:txBody>
      </p:sp>
    </p:spTree>
    <p:extLst>
      <p:ext uri="{BB962C8B-B14F-4D97-AF65-F5344CB8AC3E}">
        <p14:creationId xmlns:p14="http://schemas.microsoft.com/office/powerpoint/2010/main" val="37155650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 y="0"/>
            <a:ext cx="9120249" cy="6858000"/>
          </a:xfrm>
          <a:prstGeom prst="rect">
            <a:avLst/>
          </a:prstGeom>
        </p:spPr>
      </p:pic>
      <p:sp>
        <p:nvSpPr>
          <p:cNvPr id="6" name="TextBox 5"/>
          <p:cNvSpPr txBox="1"/>
          <p:nvPr/>
        </p:nvSpPr>
        <p:spPr>
          <a:xfrm>
            <a:off x="971600" y="1844824"/>
            <a:ext cx="7272808" cy="1754326"/>
          </a:xfrm>
          <a:prstGeom prst="rect">
            <a:avLst/>
          </a:prstGeom>
          <a:noFill/>
        </p:spPr>
        <p:txBody>
          <a:bodyPr wrap="square" rtlCol="0">
            <a:spAutoFit/>
          </a:bodyPr>
          <a:lstStyle/>
          <a:p>
            <a:pPr marL="285750" indent="-285750">
              <a:buFont typeface="Arial" panose="020B0604020202020204" pitchFamily="34" charset="0"/>
              <a:buChar char="•"/>
            </a:pPr>
            <a:r>
              <a:rPr lang="et-EE" dirty="0" smtClean="0"/>
              <a:t>Seiresüsteemid, tulevik</a:t>
            </a:r>
          </a:p>
          <a:p>
            <a:pPr marL="742950" lvl="1" indent="-285750">
              <a:buFont typeface="Wingdings" panose="05000000000000000000" pitchFamily="2" charset="2"/>
              <a:buChar char="Ø"/>
            </a:pPr>
            <a:r>
              <a:rPr lang="et-EE" dirty="0" smtClean="0"/>
              <a:t>Defektse ratta kontrollsüsteemid, löökkoormus ning ratta geomeetria</a:t>
            </a:r>
          </a:p>
          <a:p>
            <a:pPr marL="742950" lvl="1" indent="-285750">
              <a:buFont typeface="Wingdings" panose="05000000000000000000" pitchFamily="2" charset="2"/>
              <a:buChar char="Ø"/>
            </a:pPr>
            <a:r>
              <a:rPr lang="et-EE" dirty="0" smtClean="0"/>
              <a:t>Kaal, kaalujaotus</a:t>
            </a:r>
          </a:p>
          <a:p>
            <a:pPr marL="742950" lvl="1" indent="-285750">
              <a:buFont typeface="Wingdings" panose="05000000000000000000" pitchFamily="2" charset="2"/>
              <a:buChar char="Ø"/>
            </a:pPr>
            <a:r>
              <a:rPr lang="et-EE" dirty="0" smtClean="0"/>
              <a:t>Raudteetranspordi lugejad</a:t>
            </a:r>
            <a:endParaRPr lang="en-US" dirty="0" smtClean="0"/>
          </a:p>
          <a:p>
            <a:pPr marL="742950" lvl="1" indent="-285750">
              <a:buFont typeface="Wingdings" panose="05000000000000000000" pitchFamily="2" charset="2"/>
              <a:buChar char="Ø"/>
            </a:pPr>
            <a:r>
              <a:rPr lang="et-EE" dirty="0"/>
              <a:t>Pantograafi </a:t>
            </a:r>
            <a:r>
              <a:rPr lang="et-EE" dirty="0" smtClean="0"/>
              <a:t>kontrollsüsteem</a:t>
            </a:r>
            <a:endParaRPr lang="et-EE" dirty="0"/>
          </a:p>
        </p:txBody>
      </p:sp>
      <p:sp>
        <p:nvSpPr>
          <p:cNvPr id="7" name="Title 1"/>
          <p:cNvSpPr txBox="1">
            <a:spLocks/>
          </p:cNvSpPr>
          <p:nvPr/>
        </p:nvSpPr>
        <p:spPr>
          <a:xfrm>
            <a:off x="457199" y="620688"/>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t-EE" dirty="0" smtClean="0"/>
              <a:t>Teemad</a:t>
            </a:r>
            <a:endParaRPr lang="en-US" dirty="0"/>
          </a:p>
        </p:txBody>
      </p:sp>
    </p:spTree>
    <p:extLst>
      <p:ext uri="{BB962C8B-B14F-4D97-AF65-F5344CB8AC3E}">
        <p14:creationId xmlns:p14="http://schemas.microsoft.com/office/powerpoint/2010/main" val="159842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 y="0"/>
            <a:ext cx="9120249" cy="6858000"/>
          </a:xfrm>
          <a:prstGeom prst="rect">
            <a:avLst/>
          </a:prstGeom>
        </p:spPr>
      </p:pic>
      <p:sp>
        <p:nvSpPr>
          <p:cNvPr id="6" name="TextBox 5"/>
          <p:cNvSpPr txBox="1"/>
          <p:nvPr/>
        </p:nvSpPr>
        <p:spPr>
          <a:xfrm>
            <a:off x="971600" y="1844824"/>
            <a:ext cx="7272808" cy="1200329"/>
          </a:xfrm>
          <a:prstGeom prst="rect">
            <a:avLst/>
          </a:prstGeom>
          <a:noFill/>
        </p:spPr>
        <p:txBody>
          <a:bodyPr wrap="square" rtlCol="0">
            <a:spAutoFit/>
          </a:bodyPr>
          <a:lstStyle/>
          <a:p>
            <a:pPr marL="285750" indent="-285750">
              <a:buFont typeface="Arial" panose="020B0604020202020204" pitchFamily="34" charset="0"/>
              <a:buChar char="•"/>
            </a:pPr>
            <a:r>
              <a:rPr lang="et-EE" dirty="0" smtClean="0"/>
              <a:t>Märts</a:t>
            </a:r>
          </a:p>
          <a:p>
            <a:pPr marL="742950" lvl="1" indent="-285750">
              <a:buFont typeface="Wingdings" panose="05000000000000000000" pitchFamily="2" charset="2"/>
              <a:buChar char="Ø"/>
            </a:pPr>
            <a:r>
              <a:rPr lang="et-EE" dirty="0" smtClean="0"/>
              <a:t>07.03.2016 </a:t>
            </a:r>
            <a:r>
              <a:rPr lang="et-EE" dirty="0"/>
              <a:t>Infrastruktuuri telemaatilised rakendused, </a:t>
            </a:r>
            <a:r>
              <a:rPr lang="et-EE" dirty="0" smtClean="0"/>
              <a:t>tulevik</a:t>
            </a:r>
          </a:p>
          <a:p>
            <a:pPr marL="1200150" lvl="2" indent="-285750">
              <a:buFont typeface="Wingdings" panose="05000000000000000000" pitchFamily="2" charset="2"/>
              <a:buChar char="§"/>
            </a:pPr>
            <a:r>
              <a:rPr lang="et-EE" dirty="0" smtClean="0"/>
              <a:t>13:30 – 16:15 </a:t>
            </a:r>
            <a:r>
              <a:rPr lang="et-EE" dirty="0"/>
              <a:t>(2 x seljasirutuspaus </a:t>
            </a:r>
            <a:r>
              <a:rPr lang="et-EE" dirty="0">
                <a:sym typeface="Wingdings" panose="05000000000000000000" pitchFamily="2" charset="2"/>
              </a:rPr>
              <a:t>)</a:t>
            </a:r>
            <a:endParaRPr lang="et-EE" dirty="0"/>
          </a:p>
          <a:p>
            <a:pPr marL="1200150" lvl="2" indent="-285750">
              <a:buFont typeface="Wingdings" panose="05000000000000000000" pitchFamily="2" charset="2"/>
              <a:buChar char="§"/>
            </a:pPr>
            <a:endParaRPr lang="et-EE" dirty="0"/>
          </a:p>
        </p:txBody>
      </p:sp>
      <p:sp>
        <p:nvSpPr>
          <p:cNvPr id="7" name="Title 1"/>
          <p:cNvSpPr txBox="1">
            <a:spLocks/>
          </p:cNvSpPr>
          <p:nvPr/>
        </p:nvSpPr>
        <p:spPr>
          <a:xfrm>
            <a:off x="457199" y="620688"/>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t-EE" dirty="0" smtClean="0"/>
              <a:t>Ajaplaan</a:t>
            </a:r>
            <a:endParaRPr lang="en-US" dirty="0"/>
          </a:p>
        </p:txBody>
      </p:sp>
    </p:spTree>
    <p:extLst>
      <p:ext uri="{BB962C8B-B14F-4D97-AF65-F5344CB8AC3E}">
        <p14:creationId xmlns:p14="http://schemas.microsoft.com/office/powerpoint/2010/main" val="37477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548680"/>
            <a:ext cx="6858000" cy="2387600"/>
          </a:xfrm>
        </p:spPr>
        <p:txBody>
          <a:bodyPr/>
          <a:lstStyle/>
          <a:p>
            <a:r>
              <a:rPr lang="et-EE" altLang="en-US" sz="5400" dirty="0" smtClean="0"/>
              <a:t>Defektse ratta kontroll</a:t>
            </a:r>
            <a:br>
              <a:rPr lang="et-EE" altLang="en-US" sz="5400" dirty="0" smtClean="0"/>
            </a:br>
            <a:r>
              <a:rPr lang="et-EE" altLang="en-US" sz="2800" dirty="0" smtClean="0"/>
              <a:t>ja rööpale mõjuvad jõud</a:t>
            </a:r>
            <a:endParaRPr lang="en-US" altLang="en-US" sz="2800" dirty="0" smtClean="0"/>
          </a:p>
        </p:txBody>
      </p:sp>
      <p:sp>
        <p:nvSpPr>
          <p:cNvPr id="4" name="Rectangle 3"/>
          <p:cNvSpPr/>
          <p:nvPr/>
        </p:nvSpPr>
        <p:spPr>
          <a:xfrm>
            <a:off x="1008063" y="3860800"/>
            <a:ext cx="7127875" cy="1323975"/>
          </a:xfrm>
          <a:prstGeom prst="rect">
            <a:avLst/>
          </a:prstGeom>
        </p:spPr>
        <p:txBody>
          <a:bodyPr>
            <a:spAutoFit/>
          </a:bodyPr>
          <a:lstStyle/>
          <a:p>
            <a:pPr>
              <a:defRPr/>
            </a:pPr>
            <a:r>
              <a:rPr lang="en-US" sz="2000" dirty="0" err="1">
                <a:latin typeface="Calibri" panose="020F0502020204030204" pitchFamily="34" charset="0"/>
              </a:rPr>
              <a:t>Süsteem</a:t>
            </a:r>
            <a:r>
              <a:rPr lang="en-US" sz="2000" dirty="0">
                <a:latin typeface="Calibri" panose="020F0502020204030204" pitchFamily="34" charset="0"/>
              </a:rPr>
              <a:t> </a:t>
            </a:r>
            <a:r>
              <a:rPr lang="en-US" sz="2000" dirty="0" err="1">
                <a:latin typeface="Calibri" panose="020F0502020204030204" pitchFamily="34" charset="0"/>
              </a:rPr>
              <a:t>võimaldab</a:t>
            </a:r>
            <a:r>
              <a:rPr lang="en-US" sz="2000" dirty="0">
                <a:latin typeface="Calibri" panose="020F0502020204030204" pitchFamily="34" charset="0"/>
              </a:rPr>
              <a:t> </a:t>
            </a:r>
            <a:r>
              <a:rPr lang="en-US" sz="2000" dirty="0" err="1">
                <a:latin typeface="Calibri" panose="020F0502020204030204" pitchFamily="34" charset="0"/>
              </a:rPr>
              <a:t>mõõta</a:t>
            </a:r>
            <a:r>
              <a:rPr lang="en-US" sz="2000" dirty="0">
                <a:latin typeface="Calibri" panose="020F0502020204030204" pitchFamily="34" charset="0"/>
              </a:rPr>
              <a:t> </a:t>
            </a:r>
            <a:r>
              <a:rPr lang="en-US" sz="2000" dirty="0" err="1">
                <a:latin typeface="Calibri" panose="020F0502020204030204" pitchFamily="34" charset="0"/>
              </a:rPr>
              <a:t>rakenduvaid</a:t>
            </a:r>
            <a:r>
              <a:rPr lang="en-US" sz="2000" dirty="0">
                <a:latin typeface="Calibri" panose="020F0502020204030204" pitchFamily="34" charset="0"/>
              </a:rPr>
              <a:t> </a:t>
            </a:r>
            <a:r>
              <a:rPr lang="en-US" sz="2000" dirty="0" err="1">
                <a:latin typeface="Calibri" panose="020F0502020204030204" pitchFamily="34" charset="0"/>
              </a:rPr>
              <a:t>dünaamilisi</a:t>
            </a:r>
            <a:r>
              <a:rPr lang="en-US" sz="2000" dirty="0">
                <a:latin typeface="Calibri" panose="020F0502020204030204" pitchFamily="34" charset="0"/>
              </a:rPr>
              <a:t> </a:t>
            </a:r>
            <a:r>
              <a:rPr lang="en-US" sz="2000" dirty="0" err="1">
                <a:latin typeface="Calibri" panose="020F0502020204030204" pitchFamily="34" charset="0"/>
              </a:rPr>
              <a:t>jõudusid</a:t>
            </a:r>
            <a:endParaRPr lang="en-US" sz="2000" dirty="0"/>
          </a:p>
          <a:p>
            <a:pPr marL="285750" indent="-285750">
              <a:buFont typeface="Arial" panose="020B0604020202020204" pitchFamily="34" charset="0"/>
              <a:buChar char="•"/>
              <a:defRPr/>
            </a:pPr>
            <a:r>
              <a:rPr lang="et-EE" sz="2000" dirty="0">
                <a:latin typeface="Calibri" panose="020F0502020204030204" pitchFamily="34" charset="0"/>
              </a:rPr>
              <a:t>ratta löökkoormuse kontroll – rattalohk</a:t>
            </a:r>
          </a:p>
          <a:p>
            <a:pPr marL="285750" indent="-285750">
              <a:buFont typeface="Arial" panose="020B0604020202020204" pitchFamily="34" charset="0"/>
              <a:buChar char="•"/>
              <a:defRPr/>
            </a:pPr>
            <a:r>
              <a:rPr lang="en-US" sz="2000" dirty="0" err="1">
                <a:latin typeface="Calibri" panose="020F0502020204030204" pitchFamily="34" charset="0"/>
              </a:rPr>
              <a:t>kaalude</a:t>
            </a:r>
            <a:r>
              <a:rPr lang="en-US" sz="2000" dirty="0">
                <a:latin typeface="Calibri" panose="020F0502020204030204" pitchFamily="34" charset="0"/>
              </a:rPr>
              <a:t> </a:t>
            </a:r>
            <a:r>
              <a:rPr lang="en-US" sz="2000" dirty="0" err="1">
                <a:latin typeface="Calibri" panose="020F0502020204030204" pitchFamily="34" charset="0"/>
              </a:rPr>
              <a:t>süsteem</a:t>
            </a:r>
            <a:r>
              <a:rPr lang="et-EE" sz="2000" dirty="0">
                <a:latin typeface="Calibri" panose="020F0502020204030204" pitchFamily="34" charset="0"/>
              </a:rPr>
              <a:t> –</a:t>
            </a:r>
            <a:r>
              <a:rPr lang="en-US" sz="2000" dirty="0">
                <a:latin typeface="Calibri" panose="020F0502020204030204" pitchFamily="34" charset="0"/>
              </a:rPr>
              <a:t> </a:t>
            </a:r>
            <a:r>
              <a:rPr lang="et-EE" sz="2000" dirty="0">
                <a:latin typeface="Calibri" panose="020F0502020204030204" pitchFamily="34" charset="0"/>
              </a:rPr>
              <a:t>kontrollib </a:t>
            </a:r>
            <a:r>
              <a:rPr lang="en-US" sz="2000" dirty="0" err="1">
                <a:latin typeface="Calibri" panose="020F0502020204030204" pitchFamily="34" charset="0"/>
              </a:rPr>
              <a:t>koormust</a:t>
            </a:r>
            <a:r>
              <a:rPr lang="en-US" sz="2000" dirty="0">
                <a:latin typeface="Calibri" panose="020F0502020204030204" pitchFamily="34" charset="0"/>
              </a:rPr>
              <a:t>, </a:t>
            </a:r>
            <a:r>
              <a:rPr lang="et-EE" sz="2000" dirty="0">
                <a:latin typeface="Calibri" panose="020F0502020204030204" pitchFamily="34" charset="0"/>
              </a:rPr>
              <a:t>koormuse</a:t>
            </a:r>
            <a:r>
              <a:rPr lang="en-US" sz="2000" dirty="0">
                <a:latin typeface="Calibri" panose="020F0502020204030204" pitchFamily="34" charset="0"/>
              </a:rPr>
              <a:t> </a:t>
            </a:r>
            <a:r>
              <a:rPr lang="en-US" sz="2000" dirty="0" err="1">
                <a:latin typeface="Calibri" panose="020F0502020204030204" pitchFamily="34" charset="0"/>
              </a:rPr>
              <a:t>jaotust</a:t>
            </a:r>
            <a:endParaRPr lang="et-EE" sz="2000" dirty="0">
              <a:latin typeface="Calibri" panose="020F0502020204030204" pitchFamily="34" charset="0"/>
            </a:endParaRPr>
          </a:p>
          <a:p>
            <a:pPr marL="285750" indent="-285750">
              <a:buFont typeface="Arial" panose="020B0604020202020204" pitchFamily="34" charset="0"/>
              <a:buChar char="•"/>
              <a:defRPr/>
            </a:pPr>
            <a:r>
              <a:rPr lang="en-US" sz="2000" dirty="0" err="1">
                <a:latin typeface="Calibri" panose="020F0502020204030204" pitchFamily="34" charset="0"/>
              </a:rPr>
              <a:t>ratta</a:t>
            </a:r>
            <a:r>
              <a:rPr lang="en-US" sz="2000" dirty="0">
                <a:latin typeface="Calibri" panose="020F0502020204030204" pitchFamily="34" charset="0"/>
              </a:rPr>
              <a:t> </a:t>
            </a:r>
            <a:r>
              <a:rPr lang="en-US" sz="2000" dirty="0" err="1">
                <a:latin typeface="Calibri" panose="020F0502020204030204" pitchFamily="34" charset="0"/>
              </a:rPr>
              <a:t>kuju</a:t>
            </a:r>
            <a:r>
              <a:rPr lang="en-US" sz="2000" dirty="0">
                <a:latin typeface="Calibri" panose="020F0502020204030204" pitchFamily="34" charset="0"/>
              </a:rPr>
              <a:t> </a:t>
            </a:r>
            <a:r>
              <a:rPr lang="en-US" sz="2000" dirty="0" err="1">
                <a:latin typeface="Calibri" panose="020F0502020204030204" pitchFamily="34" charset="0"/>
              </a:rPr>
              <a:t>ebakorrapärasus</a:t>
            </a:r>
            <a:r>
              <a:rPr lang="et-EE" sz="2000" dirty="0">
                <a:latin typeface="Calibri" panose="020F0502020204030204" pitchFamily="34" charset="0"/>
              </a:rPr>
              <a:t>te avastamine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ltLang="en-US" sz="2400" dirty="0" smtClean="0"/>
              <a:t>RATTA LÖÖKKOORMUSE AVASTAMINE</a:t>
            </a:r>
            <a:endParaRPr lang="en-US" altLang="en-US" sz="2400" dirty="0" smtClean="0"/>
          </a:p>
        </p:txBody>
      </p:sp>
      <p:sp>
        <p:nvSpPr>
          <p:cNvPr id="3" name="Content Placeholder 2"/>
          <p:cNvSpPr>
            <a:spLocks noGrp="1"/>
          </p:cNvSpPr>
          <p:nvPr>
            <p:ph idx="1"/>
          </p:nvPr>
        </p:nvSpPr>
        <p:spPr>
          <a:xfrm>
            <a:off x="457200" y="1125538"/>
            <a:ext cx="8229600" cy="935037"/>
          </a:xfrm>
        </p:spPr>
        <p:txBody>
          <a:bodyPr/>
          <a:lstStyle/>
          <a:p>
            <a:r>
              <a:rPr lang="et-EE" altLang="en-US" sz="2000" dirty="0" smtClean="0"/>
              <a:t>Dünaamilised jõud tekitavad vigastusi ratastele ja rööbasteedele</a:t>
            </a:r>
          </a:p>
          <a:p>
            <a:r>
              <a:rPr lang="et-EE" altLang="en-US" sz="2000" dirty="0" smtClean="0"/>
              <a:t>Põhieesmärk: ohutuse suurendamine, tegevuskulude vähendamine</a:t>
            </a:r>
          </a:p>
          <a:p>
            <a:pPr>
              <a:buFont typeface="Wingdings" panose="05000000000000000000" pitchFamily="2" charset="2"/>
              <a:buChar char="Ø"/>
            </a:pPr>
            <a:endParaRPr lang="en-US" altLang="en-US" dirty="0" smtClean="0"/>
          </a:p>
        </p:txBody>
      </p:sp>
      <p:pic>
        <p:nvPicPr>
          <p:cNvPr id="563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2058988"/>
            <a:ext cx="6985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2" presetClass="emph" presetSubtype="0" fill="hold" nodeType="clickEffect">
                                  <p:stCondLst>
                                    <p:cond delay="0"/>
                                  </p:stCondLst>
                                  <p:childTnLst>
                                    <p:animRot by="120000">
                                      <p:cBhvr>
                                        <p:cTn id="47" dur="100" fill="hold">
                                          <p:stCondLst>
                                            <p:cond delay="0"/>
                                          </p:stCondLst>
                                        </p:cTn>
                                        <p:tgtEl>
                                          <p:spTgt spid="56324"/>
                                        </p:tgtEl>
                                        <p:attrNameLst>
                                          <p:attrName>r</p:attrName>
                                        </p:attrNameLst>
                                      </p:cBhvr>
                                    </p:animRot>
                                    <p:animRot by="-240000">
                                      <p:cBhvr>
                                        <p:cTn id="48" dur="200" fill="hold">
                                          <p:stCondLst>
                                            <p:cond delay="200"/>
                                          </p:stCondLst>
                                        </p:cTn>
                                        <p:tgtEl>
                                          <p:spTgt spid="56324"/>
                                        </p:tgtEl>
                                        <p:attrNameLst>
                                          <p:attrName>r</p:attrName>
                                        </p:attrNameLst>
                                      </p:cBhvr>
                                    </p:animRot>
                                    <p:animRot by="240000">
                                      <p:cBhvr>
                                        <p:cTn id="49" dur="200" fill="hold">
                                          <p:stCondLst>
                                            <p:cond delay="400"/>
                                          </p:stCondLst>
                                        </p:cTn>
                                        <p:tgtEl>
                                          <p:spTgt spid="56324"/>
                                        </p:tgtEl>
                                        <p:attrNameLst>
                                          <p:attrName>r</p:attrName>
                                        </p:attrNameLst>
                                      </p:cBhvr>
                                    </p:animRot>
                                    <p:animRot by="-240000">
                                      <p:cBhvr>
                                        <p:cTn id="50" dur="200" fill="hold">
                                          <p:stCondLst>
                                            <p:cond delay="600"/>
                                          </p:stCondLst>
                                        </p:cTn>
                                        <p:tgtEl>
                                          <p:spTgt spid="56324"/>
                                        </p:tgtEl>
                                        <p:attrNameLst>
                                          <p:attrName>r</p:attrName>
                                        </p:attrNameLst>
                                      </p:cBhvr>
                                    </p:animRot>
                                    <p:animRot by="120000">
                                      <p:cBhvr>
                                        <p:cTn id="51" dur="200" fill="hold">
                                          <p:stCondLst>
                                            <p:cond delay="800"/>
                                          </p:stCondLst>
                                        </p:cTn>
                                        <p:tgtEl>
                                          <p:spTgt spid="563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ltLang="en-US" sz="2400" smtClean="0"/>
              <a:t>MIDA PAKUTAKSE...</a:t>
            </a:r>
            <a:endParaRPr lang="en-US" altLang="en-US" sz="2400" smtClean="0"/>
          </a:p>
        </p:txBody>
      </p:sp>
      <p:sp>
        <p:nvSpPr>
          <p:cNvPr id="3" name="Content Placeholder 2"/>
          <p:cNvSpPr>
            <a:spLocks noGrp="1"/>
          </p:cNvSpPr>
          <p:nvPr>
            <p:ph idx="1"/>
          </p:nvPr>
        </p:nvSpPr>
        <p:spPr/>
        <p:txBody>
          <a:bodyPr>
            <a:normAutofit/>
          </a:bodyPr>
          <a:lstStyle/>
          <a:p>
            <a:pPr>
              <a:defRPr/>
            </a:pPr>
            <a:r>
              <a:rPr lang="en-US" sz="2200" dirty="0" smtClean="0"/>
              <a:t>early detection of irregularities in vehicles by measuring wheel forces and shapes</a:t>
            </a:r>
            <a:r>
              <a:rPr lang="et-EE" sz="2200" dirty="0" smtClean="0"/>
              <a:t> </a:t>
            </a:r>
            <a:r>
              <a:rPr lang="et-EE" sz="750" dirty="0"/>
              <a:t>(</a:t>
            </a:r>
            <a:r>
              <a:rPr lang="fi-FI" sz="750" dirty="0"/>
              <a:t>Varajane ebakorrapärasuste tuvastamine mõõtes rattakoormusi ja kuju </a:t>
            </a:r>
            <a:r>
              <a:rPr lang="et-EE" sz="750" dirty="0"/>
              <a:t>)</a:t>
            </a:r>
          </a:p>
          <a:p>
            <a:pPr>
              <a:defRPr/>
            </a:pPr>
            <a:r>
              <a:rPr lang="en-US" sz="2200" dirty="0" smtClean="0"/>
              <a:t>wheel force / axle load, optional wheel flats</a:t>
            </a:r>
            <a:r>
              <a:rPr lang="et-EE" sz="2200" dirty="0" smtClean="0"/>
              <a:t> </a:t>
            </a:r>
            <a:r>
              <a:rPr lang="et-EE" sz="750" dirty="0"/>
              <a:t>(rattakoormused/teljekoormused, ratta kant ehk rattalohk)</a:t>
            </a:r>
          </a:p>
          <a:p>
            <a:pPr>
              <a:defRPr/>
            </a:pPr>
            <a:r>
              <a:rPr lang="et-EE" sz="2200" dirty="0" smtClean="0"/>
              <a:t>optional: </a:t>
            </a:r>
            <a:r>
              <a:rPr lang="en-US" sz="2200" dirty="0" smtClean="0"/>
              <a:t>lateral </a:t>
            </a:r>
            <a:r>
              <a:rPr lang="en-US" sz="2200" dirty="0"/>
              <a:t>wheel force ; track displacement </a:t>
            </a:r>
            <a:r>
              <a:rPr lang="en-US" sz="2200" dirty="0" smtClean="0"/>
              <a:t>force</a:t>
            </a:r>
            <a:r>
              <a:rPr lang="et-EE" sz="2200" dirty="0" smtClean="0"/>
              <a:t> </a:t>
            </a:r>
            <a:r>
              <a:rPr lang="et-EE" sz="750" dirty="0"/>
              <a:t>(külgmine ratta jõud; nihke jõud)</a:t>
            </a:r>
          </a:p>
          <a:p>
            <a:pPr>
              <a:defRPr/>
            </a:pPr>
            <a:r>
              <a:rPr lang="et-EE" sz="2200" dirty="0"/>
              <a:t>o</a:t>
            </a:r>
            <a:r>
              <a:rPr lang="et-EE" sz="2200" dirty="0" smtClean="0"/>
              <a:t>ptional: </a:t>
            </a:r>
            <a:r>
              <a:rPr lang="et-EE" sz="2200" dirty="0"/>
              <a:t>u</a:t>
            </a:r>
            <a:r>
              <a:rPr lang="et-EE" sz="2200" dirty="0" smtClean="0"/>
              <a:t>nbalanced load </a:t>
            </a:r>
            <a:r>
              <a:rPr lang="et-EE" sz="750" dirty="0"/>
              <a:t>(tasakaalustamata koorem)</a:t>
            </a:r>
          </a:p>
          <a:p>
            <a:pPr>
              <a:defRPr/>
            </a:pPr>
            <a:r>
              <a:rPr lang="et-EE" sz="2200" dirty="0"/>
              <a:t>o</a:t>
            </a:r>
            <a:r>
              <a:rPr lang="et-EE" sz="2200" dirty="0" smtClean="0"/>
              <a:t>ptional: rail readers </a:t>
            </a:r>
            <a:r>
              <a:rPr lang="et-EE" sz="750" dirty="0"/>
              <a:t>(raudteetranspordi lugejad)</a:t>
            </a:r>
          </a:p>
          <a:p>
            <a:pPr>
              <a:defRPr/>
            </a:pPr>
            <a:endParaRPr lang="et-EE" dirty="0"/>
          </a:p>
          <a:p>
            <a:pPr>
              <a:defRPr/>
            </a:pPr>
            <a:r>
              <a:rPr lang="en-US" sz="2200" i="1" u="sng" dirty="0" err="1" smtClean="0">
                <a:effectLst>
                  <a:outerShdw blurRad="38100" dist="38100" dir="2700000" algn="tl">
                    <a:srgbClr val="000000">
                      <a:alpha val="43137"/>
                    </a:srgbClr>
                  </a:outerShdw>
                </a:effectLst>
              </a:rPr>
              <a:t>Statsionaarsed</a:t>
            </a:r>
            <a:r>
              <a:rPr lang="en-US" sz="2200" i="1" u="sng" dirty="0" smtClean="0">
                <a:effectLst>
                  <a:outerShdw blurRad="38100" dist="38100" dir="2700000" algn="tl">
                    <a:srgbClr val="000000">
                      <a:alpha val="43137"/>
                    </a:srgbClr>
                  </a:outerShdw>
                </a:effectLst>
              </a:rPr>
              <a:t> ja </a:t>
            </a:r>
            <a:r>
              <a:rPr lang="en-US" sz="2200" i="1" u="sng" dirty="0" err="1" smtClean="0">
                <a:effectLst>
                  <a:outerShdw blurRad="38100" dist="38100" dir="2700000" algn="tl">
                    <a:srgbClr val="000000">
                      <a:alpha val="43137"/>
                    </a:srgbClr>
                  </a:outerShdw>
                </a:effectLst>
              </a:rPr>
              <a:t>mobiilsed</a:t>
            </a:r>
            <a:r>
              <a:rPr lang="en-US" sz="2200" i="1" u="sng" dirty="0" smtClean="0">
                <a:effectLst>
                  <a:outerShdw blurRad="38100" dist="38100" dir="2700000" algn="tl">
                    <a:srgbClr val="000000">
                      <a:alpha val="43137"/>
                    </a:srgbClr>
                  </a:outerShdw>
                </a:effectLst>
              </a:rPr>
              <a:t> </a:t>
            </a:r>
            <a:r>
              <a:rPr lang="en-US" sz="2200" i="1" u="sng" dirty="0" err="1" smtClean="0">
                <a:effectLst>
                  <a:outerShdw blurRad="38100" dist="38100" dir="2700000" algn="tl">
                    <a:srgbClr val="000000">
                      <a:alpha val="43137"/>
                    </a:srgbClr>
                  </a:outerShdw>
                </a:effectLst>
              </a:rPr>
              <a:t>lahendused</a:t>
            </a:r>
            <a:endParaRPr lang="en-US" sz="2200" i="1" u="sng"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anim calcmode="lin" valueType="num">
                                      <p:cBhvr>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5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50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50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anim calcmode="lin" valueType="num">
                                      <p:cBhvr>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404664"/>
            <a:ext cx="6984776" cy="4669740"/>
          </a:xfrm>
          <a:prstGeom prst="rect">
            <a:avLst/>
          </a:prstGeom>
        </p:spPr>
        <p:txBody>
          <a:bodyPr wrap="square">
            <a:spAutoFit/>
          </a:bodyPr>
          <a:lstStyle/>
          <a:p>
            <a:pPr>
              <a:lnSpc>
                <a:spcPct val="107000"/>
              </a:lnSpc>
              <a:spcAft>
                <a:spcPts val="800"/>
              </a:spcAft>
            </a:pPr>
            <a:r>
              <a:rPr lang="et-EE" sz="1600" b="1" u="sng" dirty="0">
                <a:latin typeface="Calibri" panose="020F0502020204030204" pitchFamily="34" charset="0"/>
                <a:ea typeface="Calibri" panose="020F0502020204030204" pitchFamily="34" charset="0"/>
                <a:cs typeface="Times New Roman" panose="02020603050405020304" pitchFamily="18" charset="0"/>
              </a:rPr>
              <a:t>WIM/WILD </a:t>
            </a:r>
            <a:r>
              <a:rPr lang="et-EE" sz="1600" b="1" u="sng" dirty="0" smtClean="0">
                <a:latin typeface="Calibri" panose="020F0502020204030204" pitchFamily="34" charset="0"/>
                <a:ea typeface="Calibri" panose="020F0502020204030204" pitchFamily="34" charset="0"/>
                <a:cs typeface="Times New Roman" panose="02020603050405020304" pitchFamily="18" charset="0"/>
              </a:rPr>
              <a:t>systems</a:t>
            </a:r>
            <a:endParaRPr lang="en-US" sz="16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600" dirty="0">
                <a:latin typeface="Calibri" panose="020F0502020204030204" pitchFamily="34" charset="0"/>
                <a:ea typeface="Calibri" panose="020F0502020204030204" pitchFamily="34" charset="0"/>
                <a:cs typeface="Times New Roman" panose="02020603050405020304" pitchFamily="18" charset="0"/>
              </a:rPr>
              <a:t>WIM – weight in motion / WILD – wheel impact load detector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600" dirty="0">
                <a:latin typeface="Calibri" panose="020F0502020204030204" pitchFamily="34" charset="0"/>
                <a:ea typeface="Calibri" panose="020F0502020204030204" pitchFamily="34" charset="0"/>
                <a:cs typeface="Times New Roman" panose="02020603050405020304" pitchFamily="18" charset="0"/>
              </a:rPr>
              <a:t>Infrastruktuuri kaitse ja kontroll, ennetav sekkumine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t-EE" sz="1600" dirty="0">
                <a:latin typeface="Calibri" panose="020F0502020204030204" pitchFamily="34" charset="0"/>
                <a:ea typeface="Calibri" panose="020F0502020204030204" pitchFamily="34" charset="0"/>
                <a:cs typeface="Times New Roman" panose="02020603050405020304" pitchFamily="18" charset="0"/>
              </a:rPr>
              <a:t>Dünaamilised jõud tekitavad vigastusi ratastele ja rööbasteedele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t-EE" sz="1600" dirty="0">
                <a:latin typeface="Calibri" panose="020F0502020204030204" pitchFamily="34" charset="0"/>
                <a:ea typeface="Calibri" panose="020F0502020204030204" pitchFamily="34" charset="0"/>
                <a:cs typeface="Times New Roman" panose="02020603050405020304" pitchFamily="18" charset="0"/>
              </a:rPr>
              <a:t>Põhieesmärk: ohutuse suurendamine, tegevuskulude vähendamine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600" dirty="0">
                <a:latin typeface="Calibri" panose="020F0502020204030204" pitchFamily="34" charset="0"/>
                <a:ea typeface="Calibri" panose="020F0502020204030204" pitchFamily="34" charset="0"/>
                <a:cs typeface="Times New Roman" panose="02020603050405020304" pitchFamily="18" charset="0"/>
              </a:rPr>
              <a:t>WILD  - tuvastab soovimatud jõud ja koormused rööbaste ja rataste vahel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600" dirty="0">
                <a:latin typeface="Calibri" panose="020F0502020204030204" pitchFamily="34" charset="0"/>
                <a:ea typeface="Calibri" panose="020F0502020204030204" pitchFamily="34" charset="0"/>
                <a:cs typeface="Times New Roman" panose="02020603050405020304" pitchFamily="18" charset="0"/>
              </a:rPr>
              <a:t>Mitmed erinevad põhjused võivad põhjustada soovimatuid suuri jõude rööbasteedel – näiteks: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t-EE" sz="1600" dirty="0">
                <a:latin typeface="Calibri" panose="020F0502020204030204" pitchFamily="34" charset="0"/>
                <a:ea typeface="Calibri" panose="020F0502020204030204" pitchFamily="34" charset="0"/>
                <a:cs typeface="Times New Roman" panose="02020603050405020304" pitchFamily="18" charset="0"/>
              </a:rPr>
              <a:t>lame ratas või deformeerunud ratas,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t-EE" sz="1600" dirty="0">
                <a:latin typeface="Calibri" panose="020F0502020204030204" pitchFamily="34" charset="0"/>
                <a:ea typeface="Calibri" panose="020F0502020204030204" pitchFamily="34" charset="0"/>
                <a:cs typeface="Times New Roman" panose="02020603050405020304" pitchFamily="18" charset="0"/>
              </a:rPr>
              <a:t>rattapaarid ei liikle täpselt rajal,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t-EE" sz="1600" dirty="0">
                <a:latin typeface="Calibri" panose="020F0502020204030204" pitchFamily="34" charset="0"/>
                <a:ea typeface="Calibri" panose="020F0502020204030204" pitchFamily="34" charset="0"/>
                <a:cs typeface="Times New Roman" panose="02020603050405020304" pitchFamily="18" charset="0"/>
              </a:rPr>
              <a:t>ülekoormus või ebaühtlane kaalujaotus vagunis.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t-EE" sz="1600" dirty="0">
                <a:latin typeface="Calibri" panose="020F0502020204030204" pitchFamily="34" charset="0"/>
                <a:ea typeface="Calibri" panose="020F0502020204030204" pitchFamily="34" charset="0"/>
                <a:cs typeface="Times New Roman" panose="02020603050405020304" pitchFamily="18" charset="0"/>
              </a:rPr>
              <a:t>Defekne ratas lõhub raudteerööpaid, see võib põhjustada rattalaagrite </a:t>
            </a:r>
            <a:r>
              <a:rPr lang="et-EE" sz="1600" dirty="0" smtClean="0">
                <a:latin typeface="Calibri" panose="020F0502020204030204" pitchFamily="34" charset="0"/>
                <a:ea typeface="Calibri" panose="020F0502020204030204" pitchFamily="34" charset="0"/>
                <a:cs typeface="Times New Roman" panose="02020603050405020304" pitchFamily="18" charset="0"/>
              </a:rPr>
              <a:t>üle</a:t>
            </a:r>
            <a:r>
              <a:rPr lang="en-US" sz="1600" dirty="0" err="1" smtClean="0">
                <a:latin typeface="Calibri" panose="020F0502020204030204" pitchFamily="34" charset="0"/>
                <a:ea typeface="Calibri" panose="020F0502020204030204" pitchFamily="34" charset="0"/>
                <a:cs typeface="Times New Roman" panose="02020603050405020304" pitchFamily="18" charset="0"/>
              </a:rPr>
              <a:t>kuumenemist</a:t>
            </a:r>
            <a:endParaRPr lang="en-US" sz="1600" dirty="0"/>
          </a:p>
        </p:txBody>
      </p:sp>
    </p:spTree>
    <p:extLst>
      <p:ext uri="{BB962C8B-B14F-4D97-AF65-F5344CB8AC3E}">
        <p14:creationId xmlns:p14="http://schemas.microsoft.com/office/powerpoint/2010/main" val="164590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FO (SST)</a:t>
            </a:r>
            <a:endParaRPr lang="en-US" dirty="0"/>
          </a:p>
        </p:txBody>
      </p:sp>
      <p:pic>
        <p:nvPicPr>
          <p:cNvPr id="20" name="Picture 19"/>
          <p:cNvPicPr>
            <a:picLocks noChangeAspect="1"/>
          </p:cNvPicPr>
          <p:nvPr/>
        </p:nvPicPr>
        <p:blipFill>
          <a:blip r:embed="rId2"/>
          <a:stretch>
            <a:fillRect/>
          </a:stretch>
        </p:blipFill>
        <p:spPr>
          <a:xfrm>
            <a:off x="0" y="2276872"/>
            <a:ext cx="9144793" cy="3603048"/>
          </a:xfrm>
          <a:prstGeom prst="rect">
            <a:avLst/>
          </a:prstGeom>
        </p:spPr>
      </p:pic>
    </p:spTree>
    <p:extLst>
      <p:ext uri="{BB962C8B-B14F-4D97-AF65-F5344CB8AC3E}">
        <p14:creationId xmlns:p14="http://schemas.microsoft.com/office/powerpoint/2010/main" val="5943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900113" y="836613"/>
            <a:ext cx="73437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200" dirty="0"/>
              <a:t>Hotbox on termin mida kasutatakse kui raudteeveeremil kuumeneb üle teljelaager. Teljelaager asub nn pakitud korpuses. Määrdeained vähendavad hõõrdumist ning kui peaks sisemine määrdeaine lekkima või ära kuivama, rattalaager kuumeneb üle. Tihtilugu lõppeks see tulekahjuga, mis hävitab terve vaguni (kui just ei ole avastatud ratta kuumenemist varajases staadiumis). Samuti võib rattalaager puruneda, mis samuti kajastub temperatuuri tõusus. Purunenud rattalaager võib üsna tõenäosuslikult tähendada veeremi rööbastelt mahasõitu. Rattalaagreid kontrollitakse regulaarselt vastava personali poolt. </a:t>
            </a:r>
            <a:endParaRPr lang="en-US" altLang="en-US" sz="1200" dirty="0"/>
          </a:p>
          <a:p>
            <a:pPr>
              <a:spcBef>
                <a:spcPct val="0"/>
              </a:spcBef>
              <a:buFontTx/>
              <a:buNone/>
            </a:pPr>
            <a:endParaRPr lang="en-US" altLang="en-US" sz="1200" dirty="0"/>
          </a:p>
        </p:txBody>
      </p:sp>
      <p:pic>
        <p:nvPicPr>
          <p:cNvPr id="16387" name="Picture 2" descr="E:\Railroad_truck,FM55-20.Fig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565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par>
                                <p:cTn id="8" presetID="6" presetClass="entr" presetSubtype="16" fill="hold"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circle(in)">
                                      <p:cBhvr>
                                        <p:cTn id="10"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1835696" y="620688"/>
            <a:ext cx="2304256" cy="1584176"/>
            <a:chOff x="3087" y="1870"/>
            <a:chExt cx="2904" cy="1928"/>
          </a:xfrm>
        </p:grpSpPr>
        <p:pic>
          <p:nvPicPr>
            <p:cNvPr id="3" name="Picture 2" descr="DSC_01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 y="1870"/>
              <a:ext cx="2904" cy="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2"/>
            <p:cNvGrpSpPr>
              <a:grpSpLocks/>
            </p:cNvGrpSpPr>
            <p:nvPr/>
          </p:nvGrpSpPr>
          <p:grpSpPr bwMode="auto">
            <a:xfrm>
              <a:off x="3477" y="2879"/>
              <a:ext cx="2083" cy="753"/>
              <a:chOff x="3394" y="2778"/>
              <a:chExt cx="2509" cy="907"/>
            </a:xfrm>
          </p:grpSpPr>
          <p:sp>
            <p:nvSpPr>
              <p:cNvPr id="5" name="Oval 6"/>
              <p:cNvSpPr>
                <a:spLocks noChangeArrowheads="1"/>
              </p:cNvSpPr>
              <p:nvPr/>
            </p:nvSpPr>
            <p:spPr bwMode="auto">
              <a:xfrm>
                <a:off x="3889" y="3495"/>
                <a:ext cx="208" cy="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6" name="Oval 7"/>
              <p:cNvSpPr>
                <a:spLocks noChangeArrowheads="1"/>
              </p:cNvSpPr>
              <p:nvPr/>
            </p:nvSpPr>
            <p:spPr bwMode="auto">
              <a:xfrm>
                <a:off x="3394" y="3166"/>
                <a:ext cx="207" cy="1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7" name="Oval 8"/>
              <p:cNvSpPr>
                <a:spLocks noChangeArrowheads="1"/>
              </p:cNvSpPr>
              <p:nvPr/>
            </p:nvSpPr>
            <p:spPr bwMode="auto">
              <a:xfrm>
                <a:off x="4515" y="3296"/>
                <a:ext cx="162" cy="14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8" name="Oval 9"/>
              <p:cNvSpPr>
                <a:spLocks noChangeArrowheads="1"/>
              </p:cNvSpPr>
              <p:nvPr/>
            </p:nvSpPr>
            <p:spPr bwMode="auto">
              <a:xfrm>
                <a:off x="3935" y="3054"/>
                <a:ext cx="162" cy="14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9" name="Oval 10"/>
              <p:cNvSpPr>
                <a:spLocks noChangeArrowheads="1"/>
              </p:cNvSpPr>
              <p:nvPr/>
            </p:nvSpPr>
            <p:spPr bwMode="auto">
              <a:xfrm>
                <a:off x="4515" y="2946"/>
                <a:ext cx="120" cy="11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10" name="Oval 11"/>
              <p:cNvSpPr>
                <a:spLocks noChangeArrowheads="1"/>
              </p:cNvSpPr>
              <p:nvPr/>
            </p:nvSpPr>
            <p:spPr bwMode="auto">
              <a:xfrm>
                <a:off x="4793" y="2882"/>
                <a:ext cx="123" cy="112"/>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11" name="Oval 12"/>
              <p:cNvSpPr>
                <a:spLocks noChangeArrowheads="1"/>
              </p:cNvSpPr>
              <p:nvPr/>
            </p:nvSpPr>
            <p:spPr bwMode="auto">
              <a:xfrm>
                <a:off x="5161" y="2816"/>
                <a:ext cx="97" cy="88"/>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12" name="Oval 13"/>
              <p:cNvSpPr>
                <a:spLocks noChangeArrowheads="1"/>
              </p:cNvSpPr>
              <p:nvPr/>
            </p:nvSpPr>
            <p:spPr bwMode="auto">
              <a:xfrm>
                <a:off x="5323" y="2778"/>
                <a:ext cx="97" cy="88"/>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13" name="Oval 14"/>
              <p:cNvSpPr>
                <a:spLocks noChangeArrowheads="1"/>
              </p:cNvSpPr>
              <p:nvPr/>
            </p:nvSpPr>
            <p:spPr bwMode="auto">
              <a:xfrm>
                <a:off x="5095" y="3108"/>
                <a:ext cx="120" cy="11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14" name="Oval 15"/>
              <p:cNvSpPr>
                <a:spLocks noChangeArrowheads="1"/>
              </p:cNvSpPr>
              <p:nvPr/>
            </p:nvSpPr>
            <p:spPr bwMode="auto">
              <a:xfrm>
                <a:off x="5374" y="3012"/>
                <a:ext cx="101" cy="92"/>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15" name="Oval 16"/>
              <p:cNvSpPr>
                <a:spLocks noChangeArrowheads="1"/>
              </p:cNvSpPr>
              <p:nvPr/>
            </p:nvSpPr>
            <p:spPr bwMode="auto">
              <a:xfrm>
                <a:off x="5671" y="2924"/>
                <a:ext cx="96" cy="88"/>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sp>
            <p:nvSpPr>
              <p:cNvPr id="16" name="Oval 17"/>
              <p:cNvSpPr>
                <a:spLocks noChangeArrowheads="1"/>
              </p:cNvSpPr>
              <p:nvPr/>
            </p:nvSpPr>
            <p:spPr bwMode="auto">
              <a:xfrm>
                <a:off x="5806" y="2866"/>
                <a:ext cx="97" cy="89"/>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2400"/>
              </a:p>
            </p:txBody>
          </p:sp>
        </p:grpSp>
      </p:grpSp>
      <p:pic>
        <p:nvPicPr>
          <p:cNvPr id="17" name="Picture 2" descr="D:\DVenekamp\SST\Marketing\Fotos\ATLAS_layou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836712"/>
            <a:ext cx="3276364" cy="50311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763688" y="2276872"/>
            <a:ext cx="2592288" cy="3888431"/>
            <a:chOff x="6084168" y="1381336"/>
            <a:chExt cx="2592288" cy="3888431"/>
          </a:xfrm>
        </p:grpSpPr>
        <p:sp>
          <p:nvSpPr>
            <p:cNvPr id="19" name="Oval 42"/>
            <p:cNvSpPr>
              <a:spLocks noChangeArrowheads="1"/>
            </p:cNvSpPr>
            <p:nvPr/>
          </p:nvSpPr>
          <p:spPr bwMode="auto">
            <a:xfrm rot="1944099">
              <a:off x="7695427" y="2865535"/>
              <a:ext cx="624454" cy="625842"/>
            </a:xfrm>
            <a:prstGeom prst="ellipse">
              <a:avLst/>
            </a:prstGeom>
            <a:solidFill>
              <a:srgbClr val="777777"/>
            </a:solidFill>
            <a:ln w="12700">
              <a:solidFill>
                <a:schemeClr val="tx1"/>
              </a:solidFill>
              <a:round/>
              <a:headEnd/>
              <a:tailEnd/>
            </a:ln>
          </p:spPr>
          <p:txBody>
            <a:bodyPr wrap="none" anchor="ctr"/>
            <a:lstStyle/>
            <a:p>
              <a:pPr>
                <a:spcBef>
                  <a:spcPct val="0"/>
                </a:spcBef>
              </a:pPr>
              <a:endParaRPr lang="nl-NL" sz="1800">
                <a:solidFill>
                  <a:schemeClr val="tx1"/>
                </a:solidFill>
                <a:latin typeface="Arial" pitchFamily="34" charset="0"/>
              </a:endParaRPr>
            </a:p>
          </p:txBody>
        </p:sp>
        <p:grpSp>
          <p:nvGrpSpPr>
            <p:cNvPr id="20" name="Group 19"/>
            <p:cNvGrpSpPr/>
            <p:nvPr/>
          </p:nvGrpSpPr>
          <p:grpSpPr>
            <a:xfrm>
              <a:off x="6084168" y="1381336"/>
              <a:ext cx="2592288" cy="3888431"/>
              <a:chOff x="6084168" y="1381336"/>
              <a:chExt cx="2592288" cy="3888431"/>
            </a:xfrm>
          </p:grpSpPr>
          <p:sp>
            <p:nvSpPr>
              <p:cNvPr id="21" name="AutoShape 40"/>
              <p:cNvSpPr>
                <a:spLocks noChangeArrowheads="1"/>
              </p:cNvSpPr>
              <p:nvPr/>
            </p:nvSpPr>
            <p:spPr bwMode="auto">
              <a:xfrm>
                <a:off x="6084168" y="1381336"/>
                <a:ext cx="2446588" cy="3888431"/>
              </a:xfrm>
              <a:prstGeom prst="roundRect">
                <a:avLst>
                  <a:gd name="adj" fmla="val 4718"/>
                </a:avLst>
              </a:prstGeom>
              <a:noFill/>
              <a:ln w="25400" cap="flat" cmpd="sng" algn="ctr">
                <a:solidFill>
                  <a:srgbClr val="0079A8"/>
                </a:solidFill>
                <a:prstDash val="solid"/>
              </a:ln>
              <a:effectLst/>
            </p:spPr>
            <p:txBody>
              <a:bodyPr rtlCol="0" anchor="ctr"/>
              <a:lstStyle/>
              <a:p>
                <a:pPr fontAlgn="auto">
                  <a:spcBef>
                    <a:spcPts val="0"/>
                  </a:spcBef>
                  <a:spcAft>
                    <a:spcPts val="0"/>
                  </a:spcAft>
                </a:pPr>
                <a:endParaRPr lang="en-GB" sz="1800" kern="0">
                  <a:solidFill>
                    <a:sysClr val="window" lastClr="FFFFFF"/>
                  </a:solidFill>
                  <a:latin typeface="Calibri"/>
                </a:endParaRPr>
              </a:p>
            </p:txBody>
          </p:sp>
          <p:grpSp>
            <p:nvGrpSpPr>
              <p:cNvPr id="22" name="Group 21"/>
              <p:cNvGrpSpPr>
                <a:grpSpLocks/>
              </p:cNvGrpSpPr>
              <p:nvPr/>
            </p:nvGrpSpPr>
            <p:grpSpPr bwMode="auto">
              <a:xfrm>
                <a:off x="7706783" y="3673073"/>
                <a:ext cx="643507" cy="643507"/>
                <a:chOff x="409" y="2112"/>
                <a:chExt cx="1063" cy="1063"/>
              </a:xfrm>
            </p:grpSpPr>
            <p:sp>
              <p:nvSpPr>
                <p:cNvPr id="31" name="Oval 6"/>
                <p:cNvSpPr>
                  <a:spLocks noChangeArrowheads="1"/>
                </p:cNvSpPr>
                <p:nvPr/>
              </p:nvSpPr>
              <p:spPr bwMode="auto">
                <a:xfrm>
                  <a:off x="409" y="2112"/>
                  <a:ext cx="1063" cy="1063"/>
                </a:xfrm>
                <a:prstGeom prst="ellipse">
                  <a:avLst/>
                </a:prstGeom>
                <a:solidFill>
                  <a:srgbClr val="777777"/>
                </a:solidFill>
                <a:ln w="9525">
                  <a:solidFill>
                    <a:schemeClr val="tx1"/>
                  </a:solidFill>
                  <a:round/>
                  <a:headEnd/>
                  <a:tailEnd/>
                </a:ln>
              </p:spPr>
              <p:txBody>
                <a:bodyPr wrap="none" anchor="ctr"/>
                <a:lstStyle/>
                <a:p>
                  <a:pPr>
                    <a:spcBef>
                      <a:spcPct val="0"/>
                    </a:spcBef>
                  </a:pPr>
                  <a:endParaRPr lang="nl-NL" sz="1800">
                    <a:solidFill>
                      <a:schemeClr val="tx1"/>
                    </a:solidFill>
                    <a:latin typeface="Arial" pitchFamily="34" charset="0"/>
                  </a:endParaRPr>
                </a:p>
              </p:txBody>
            </p:sp>
            <p:sp>
              <p:nvSpPr>
                <p:cNvPr id="32" name="Oval 7"/>
                <p:cNvSpPr>
                  <a:spLocks noChangeArrowheads="1"/>
                </p:cNvSpPr>
                <p:nvPr/>
              </p:nvSpPr>
              <p:spPr bwMode="auto">
                <a:xfrm>
                  <a:off x="482" y="2185"/>
                  <a:ext cx="916" cy="916"/>
                </a:xfrm>
                <a:prstGeom prst="ellipse">
                  <a:avLst/>
                </a:prstGeom>
                <a:gradFill flip="none" rotWithShape="1">
                  <a:gsLst>
                    <a:gs pos="0">
                      <a:srgbClr val="969696">
                        <a:shade val="30000"/>
                        <a:satMod val="115000"/>
                      </a:srgbClr>
                    </a:gs>
                    <a:gs pos="50000">
                      <a:srgbClr val="969696">
                        <a:shade val="67500"/>
                        <a:satMod val="115000"/>
                      </a:srgbClr>
                    </a:gs>
                    <a:gs pos="100000">
                      <a:srgbClr val="969696">
                        <a:shade val="100000"/>
                        <a:satMod val="115000"/>
                      </a:srgbClr>
                    </a:gs>
                  </a:gsLst>
                  <a:lin ang="2700000" scaled="1"/>
                  <a:tileRect/>
                </a:gradFill>
                <a:ln w="9525">
                  <a:solidFill>
                    <a:schemeClr val="tx1"/>
                  </a:solidFill>
                  <a:round/>
                  <a:headEnd/>
                  <a:tailEnd/>
                </a:ln>
              </p:spPr>
              <p:txBody>
                <a:bodyPr wrap="none" anchor="ctr"/>
                <a:lstStyle/>
                <a:p>
                  <a:pPr>
                    <a:spcBef>
                      <a:spcPct val="0"/>
                    </a:spcBef>
                  </a:pPr>
                  <a:endParaRPr lang="nl-NL" sz="1800">
                    <a:solidFill>
                      <a:schemeClr val="tx1"/>
                    </a:solidFill>
                    <a:latin typeface="Arial" pitchFamily="34" charset="0"/>
                  </a:endParaRPr>
                </a:p>
              </p:txBody>
            </p:sp>
            <p:sp>
              <p:nvSpPr>
                <p:cNvPr id="33" name="Freeform 8"/>
                <p:cNvSpPr>
                  <a:spLocks/>
                </p:cNvSpPr>
                <p:nvPr/>
              </p:nvSpPr>
              <p:spPr bwMode="auto">
                <a:xfrm>
                  <a:off x="440" y="2136"/>
                  <a:ext cx="973" cy="1018"/>
                </a:xfrm>
                <a:custGeom>
                  <a:avLst/>
                  <a:gdLst>
                    <a:gd name="T0" fmla="*/ 257 w 973"/>
                    <a:gd name="T1" fmla="*/ 101 h 1018"/>
                    <a:gd name="T2" fmla="*/ 235 w 973"/>
                    <a:gd name="T3" fmla="*/ 912 h 1018"/>
                    <a:gd name="T4" fmla="*/ 973 w 973"/>
                    <a:gd name="T5" fmla="*/ 504 h 1018"/>
                    <a:gd name="T6" fmla="*/ 257 w 973"/>
                    <a:gd name="T7" fmla="*/ 101 h 1018"/>
                    <a:gd name="T8" fmla="*/ 0 60000 65536"/>
                    <a:gd name="T9" fmla="*/ 0 60000 65536"/>
                    <a:gd name="T10" fmla="*/ 0 60000 65536"/>
                    <a:gd name="T11" fmla="*/ 0 60000 65536"/>
                    <a:gd name="T12" fmla="*/ 0 w 973"/>
                    <a:gd name="T13" fmla="*/ 0 h 1018"/>
                    <a:gd name="T14" fmla="*/ 973 w 973"/>
                    <a:gd name="T15" fmla="*/ 1018 h 1018"/>
                  </a:gdLst>
                  <a:ahLst/>
                  <a:cxnLst>
                    <a:cxn ang="T8">
                      <a:pos x="T0" y="T1"/>
                    </a:cxn>
                    <a:cxn ang="T9">
                      <a:pos x="T2" y="T3"/>
                    </a:cxn>
                    <a:cxn ang="T10">
                      <a:pos x="T4" y="T5"/>
                    </a:cxn>
                    <a:cxn ang="T11">
                      <a:pos x="T6" y="T7"/>
                    </a:cxn>
                  </a:cxnLst>
                  <a:rect l="T12" t="T13" r="T14" b="T15"/>
                  <a:pathLst>
                    <a:path w="973" h="1018">
                      <a:moveTo>
                        <a:pt x="257" y="101"/>
                      </a:moveTo>
                      <a:cubicBezTo>
                        <a:pt x="56" y="202"/>
                        <a:pt x="0" y="806"/>
                        <a:pt x="235" y="912"/>
                      </a:cubicBezTo>
                      <a:cubicBezTo>
                        <a:pt x="470" y="1018"/>
                        <a:pt x="973" y="879"/>
                        <a:pt x="973" y="504"/>
                      </a:cubicBezTo>
                      <a:cubicBezTo>
                        <a:pt x="973" y="129"/>
                        <a:pt x="458" y="0"/>
                        <a:pt x="257" y="101"/>
                      </a:cubicBezTo>
                      <a:close/>
                    </a:path>
                  </a:pathLst>
                </a:cu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23" name="Group 21"/>
              <p:cNvGrpSpPr>
                <a:grpSpLocks/>
              </p:cNvGrpSpPr>
              <p:nvPr/>
            </p:nvGrpSpPr>
            <p:grpSpPr bwMode="auto">
              <a:xfrm>
                <a:off x="7720663" y="4474302"/>
                <a:ext cx="629628" cy="629627"/>
                <a:chOff x="2399" y="2087"/>
                <a:chExt cx="1063" cy="1063"/>
              </a:xfrm>
            </p:grpSpPr>
            <p:sp>
              <p:nvSpPr>
                <p:cNvPr id="28" name="Oval 22"/>
                <p:cNvSpPr>
                  <a:spLocks noChangeArrowheads="1"/>
                </p:cNvSpPr>
                <p:nvPr/>
              </p:nvSpPr>
              <p:spPr bwMode="auto">
                <a:xfrm>
                  <a:off x="2399" y="2087"/>
                  <a:ext cx="1063" cy="1063"/>
                </a:xfrm>
                <a:prstGeom prst="ellipse">
                  <a:avLst/>
                </a:prstGeom>
                <a:solidFill>
                  <a:srgbClr val="777777"/>
                </a:solidFill>
                <a:ln w="9525">
                  <a:solidFill>
                    <a:srgbClr val="3D1BCB"/>
                  </a:solidFill>
                  <a:round/>
                  <a:headEnd/>
                  <a:tailEnd/>
                </a:ln>
              </p:spPr>
              <p:txBody>
                <a:bodyPr wrap="none" anchor="ctr"/>
                <a:lstStyle/>
                <a:p>
                  <a:pPr>
                    <a:spcBef>
                      <a:spcPct val="0"/>
                    </a:spcBef>
                  </a:pPr>
                  <a:endParaRPr lang="nl-NL" sz="1800">
                    <a:solidFill>
                      <a:schemeClr val="tx1"/>
                    </a:solidFill>
                    <a:latin typeface="Arial" pitchFamily="34" charset="0"/>
                  </a:endParaRPr>
                </a:p>
              </p:txBody>
            </p:sp>
            <p:sp>
              <p:nvSpPr>
                <p:cNvPr id="29" name="Oval 23"/>
                <p:cNvSpPr>
                  <a:spLocks noChangeArrowheads="1"/>
                </p:cNvSpPr>
                <p:nvPr/>
              </p:nvSpPr>
              <p:spPr bwMode="auto">
                <a:xfrm>
                  <a:off x="2472" y="2160"/>
                  <a:ext cx="916" cy="916"/>
                </a:xfrm>
                <a:prstGeom prst="ellipse">
                  <a:avLst/>
                </a:prstGeom>
                <a:gradFill flip="none" rotWithShape="1">
                  <a:gsLst>
                    <a:gs pos="0">
                      <a:srgbClr val="969696">
                        <a:shade val="30000"/>
                        <a:satMod val="115000"/>
                      </a:srgbClr>
                    </a:gs>
                    <a:gs pos="50000">
                      <a:srgbClr val="969696">
                        <a:shade val="67500"/>
                        <a:satMod val="115000"/>
                      </a:srgbClr>
                    </a:gs>
                    <a:gs pos="100000">
                      <a:srgbClr val="969696">
                        <a:shade val="100000"/>
                        <a:satMod val="115000"/>
                      </a:srgbClr>
                    </a:gs>
                  </a:gsLst>
                  <a:lin ang="2700000" scaled="1"/>
                  <a:tileRect/>
                </a:gradFill>
                <a:ln w="9525">
                  <a:solidFill>
                    <a:srgbClr val="3D1BCB"/>
                  </a:solidFill>
                  <a:round/>
                  <a:headEnd/>
                  <a:tailEnd/>
                </a:ln>
              </p:spPr>
              <p:txBody>
                <a:bodyPr wrap="none" anchor="ctr"/>
                <a:lstStyle/>
                <a:p>
                  <a:pPr>
                    <a:spcBef>
                      <a:spcPct val="0"/>
                    </a:spcBef>
                  </a:pPr>
                  <a:endParaRPr lang="nl-NL" sz="1800">
                    <a:solidFill>
                      <a:schemeClr val="tx1"/>
                    </a:solidFill>
                    <a:latin typeface="Arial" pitchFamily="34" charset="0"/>
                  </a:endParaRPr>
                </a:p>
              </p:txBody>
            </p:sp>
            <p:sp>
              <p:nvSpPr>
                <p:cNvPr id="30" name="Freeform 24"/>
                <p:cNvSpPr>
                  <a:spLocks/>
                </p:cNvSpPr>
                <p:nvPr/>
              </p:nvSpPr>
              <p:spPr bwMode="auto">
                <a:xfrm>
                  <a:off x="2473" y="2154"/>
                  <a:ext cx="914" cy="937"/>
                </a:xfrm>
                <a:custGeom>
                  <a:avLst/>
                  <a:gdLst>
                    <a:gd name="T0" fmla="*/ 51 w 914"/>
                    <a:gd name="T1" fmla="*/ 713 h 937"/>
                    <a:gd name="T2" fmla="*/ 99 w 914"/>
                    <a:gd name="T3" fmla="*/ 752 h 937"/>
                    <a:gd name="T4" fmla="*/ 159 w 914"/>
                    <a:gd name="T5" fmla="*/ 809 h 937"/>
                    <a:gd name="T6" fmla="*/ 204 w 914"/>
                    <a:gd name="T7" fmla="*/ 860 h 937"/>
                    <a:gd name="T8" fmla="*/ 240 w 914"/>
                    <a:gd name="T9" fmla="*/ 866 h 937"/>
                    <a:gd name="T10" fmla="*/ 264 w 914"/>
                    <a:gd name="T11" fmla="*/ 884 h 937"/>
                    <a:gd name="T12" fmla="*/ 327 w 914"/>
                    <a:gd name="T13" fmla="*/ 902 h 937"/>
                    <a:gd name="T14" fmla="*/ 387 w 914"/>
                    <a:gd name="T15" fmla="*/ 914 h 937"/>
                    <a:gd name="T16" fmla="*/ 447 w 914"/>
                    <a:gd name="T17" fmla="*/ 920 h 937"/>
                    <a:gd name="T18" fmla="*/ 537 w 914"/>
                    <a:gd name="T19" fmla="*/ 914 h 937"/>
                    <a:gd name="T20" fmla="*/ 594 w 914"/>
                    <a:gd name="T21" fmla="*/ 905 h 937"/>
                    <a:gd name="T22" fmla="*/ 660 w 914"/>
                    <a:gd name="T23" fmla="*/ 890 h 937"/>
                    <a:gd name="T24" fmla="*/ 705 w 914"/>
                    <a:gd name="T25" fmla="*/ 866 h 937"/>
                    <a:gd name="T26" fmla="*/ 750 w 914"/>
                    <a:gd name="T27" fmla="*/ 812 h 937"/>
                    <a:gd name="T28" fmla="*/ 792 w 914"/>
                    <a:gd name="T29" fmla="*/ 767 h 937"/>
                    <a:gd name="T30" fmla="*/ 837 w 914"/>
                    <a:gd name="T31" fmla="*/ 728 h 937"/>
                    <a:gd name="T32" fmla="*/ 876 w 914"/>
                    <a:gd name="T33" fmla="*/ 662 h 937"/>
                    <a:gd name="T34" fmla="*/ 882 w 914"/>
                    <a:gd name="T35" fmla="*/ 596 h 937"/>
                    <a:gd name="T36" fmla="*/ 900 w 914"/>
                    <a:gd name="T37" fmla="*/ 539 h 937"/>
                    <a:gd name="T38" fmla="*/ 909 w 914"/>
                    <a:gd name="T39" fmla="*/ 449 h 937"/>
                    <a:gd name="T40" fmla="*/ 897 w 914"/>
                    <a:gd name="T41" fmla="*/ 362 h 937"/>
                    <a:gd name="T42" fmla="*/ 876 w 914"/>
                    <a:gd name="T43" fmla="*/ 284 h 937"/>
                    <a:gd name="T44" fmla="*/ 846 w 914"/>
                    <a:gd name="T45" fmla="*/ 215 h 937"/>
                    <a:gd name="T46" fmla="*/ 813 w 914"/>
                    <a:gd name="T47" fmla="*/ 167 h 937"/>
                    <a:gd name="T48" fmla="*/ 747 w 914"/>
                    <a:gd name="T49" fmla="*/ 116 h 937"/>
                    <a:gd name="T50" fmla="*/ 669 w 914"/>
                    <a:gd name="T51" fmla="*/ 65 h 937"/>
                    <a:gd name="T52" fmla="*/ 603 w 914"/>
                    <a:gd name="T53" fmla="*/ 35 h 937"/>
                    <a:gd name="T54" fmla="*/ 507 w 914"/>
                    <a:gd name="T55" fmla="*/ 8 h 937"/>
                    <a:gd name="T56" fmla="*/ 453 w 914"/>
                    <a:gd name="T57" fmla="*/ 14 h 937"/>
                    <a:gd name="T58" fmla="*/ 333 w 914"/>
                    <a:gd name="T59" fmla="*/ 20 h 937"/>
                    <a:gd name="T60" fmla="*/ 297 w 914"/>
                    <a:gd name="T61" fmla="*/ 38 h 937"/>
                    <a:gd name="T62" fmla="*/ 270 w 914"/>
                    <a:gd name="T63" fmla="*/ 62 h 937"/>
                    <a:gd name="T64" fmla="*/ 168 w 914"/>
                    <a:gd name="T65" fmla="*/ 95 h 937"/>
                    <a:gd name="T66" fmla="*/ 159 w 914"/>
                    <a:gd name="T67" fmla="*/ 122 h 937"/>
                    <a:gd name="T68" fmla="*/ 117 w 914"/>
                    <a:gd name="T69" fmla="*/ 155 h 937"/>
                    <a:gd name="T70" fmla="*/ 72 w 914"/>
                    <a:gd name="T71" fmla="*/ 209 h 937"/>
                    <a:gd name="T72" fmla="*/ 66 w 914"/>
                    <a:gd name="T73" fmla="*/ 245 h 937"/>
                    <a:gd name="T74" fmla="*/ 36 w 914"/>
                    <a:gd name="T75" fmla="*/ 296 h 937"/>
                    <a:gd name="T76" fmla="*/ 12 w 914"/>
                    <a:gd name="T77" fmla="*/ 353 h 937"/>
                    <a:gd name="T78" fmla="*/ 0 w 914"/>
                    <a:gd name="T79" fmla="*/ 428 h 937"/>
                    <a:gd name="T80" fmla="*/ 6 w 914"/>
                    <a:gd name="T81" fmla="*/ 515 h 937"/>
                    <a:gd name="T82" fmla="*/ 6 w 914"/>
                    <a:gd name="T83" fmla="*/ 551 h 937"/>
                    <a:gd name="T84" fmla="*/ 27 w 914"/>
                    <a:gd name="T85" fmla="*/ 611 h 937"/>
                    <a:gd name="T86" fmla="*/ 48 w 914"/>
                    <a:gd name="T87" fmla="*/ 66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4"/>
                    <a:gd name="T133" fmla="*/ 0 h 937"/>
                    <a:gd name="T134" fmla="*/ 914 w 914"/>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4" h="937">
                      <a:moveTo>
                        <a:pt x="48" y="680"/>
                      </a:moveTo>
                      <a:cubicBezTo>
                        <a:pt x="66" y="686"/>
                        <a:pt x="60" y="700"/>
                        <a:pt x="51" y="713"/>
                      </a:cubicBezTo>
                      <a:cubicBezTo>
                        <a:pt x="60" y="717"/>
                        <a:pt x="72" y="717"/>
                        <a:pt x="78" y="725"/>
                      </a:cubicBezTo>
                      <a:cubicBezTo>
                        <a:pt x="94" y="746"/>
                        <a:pt x="66" y="741"/>
                        <a:pt x="99" y="752"/>
                      </a:cubicBezTo>
                      <a:cubicBezTo>
                        <a:pt x="103" y="777"/>
                        <a:pt x="106" y="772"/>
                        <a:pt x="132" y="776"/>
                      </a:cubicBezTo>
                      <a:cubicBezTo>
                        <a:pt x="136" y="808"/>
                        <a:pt x="132" y="804"/>
                        <a:pt x="159" y="809"/>
                      </a:cubicBezTo>
                      <a:cubicBezTo>
                        <a:pt x="165" y="854"/>
                        <a:pt x="152" y="819"/>
                        <a:pt x="186" y="836"/>
                      </a:cubicBezTo>
                      <a:cubicBezTo>
                        <a:pt x="199" y="843"/>
                        <a:pt x="188" y="855"/>
                        <a:pt x="204" y="860"/>
                      </a:cubicBezTo>
                      <a:cubicBezTo>
                        <a:pt x="220" y="848"/>
                        <a:pt x="219" y="852"/>
                        <a:pt x="225" y="869"/>
                      </a:cubicBezTo>
                      <a:cubicBezTo>
                        <a:pt x="230" y="868"/>
                        <a:pt x="235" y="867"/>
                        <a:pt x="240" y="866"/>
                      </a:cubicBezTo>
                      <a:cubicBezTo>
                        <a:pt x="243" y="865"/>
                        <a:pt x="247" y="861"/>
                        <a:pt x="249" y="863"/>
                      </a:cubicBezTo>
                      <a:cubicBezTo>
                        <a:pt x="277" y="891"/>
                        <a:pt x="239" y="876"/>
                        <a:pt x="264" y="884"/>
                      </a:cubicBezTo>
                      <a:cubicBezTo>
                        <a:pt x="283" y="878"/>
                        <a:pt x="278" y="900"/>
                        <a:pt x="294" y="905"/>
                      </a:cubicBezTo>
                      <a:cubicBezTo>
                        <a:pt x="321" y="898"/>
                        <a:pt x="310" y="896"/>
                        <a:pt x="327" y="902"/>
                      </a:cubicBezTo>
                      <a:cubicBezTo>
                        <a:pt x="333" y="919"/>
                        <a:pt x="345" y="903"/>
                        <a:pt x="360" y="899"/>
                      </a:cubicBezTo>
                      <a:cubicBezTo>
                        <a:pt x="370" y="902"/>
                        <a:pt x="387" y="914"/>
                        <a:pt x="387" y="914"/>
                      </a:cubicBezTo>
                      <a:cubicBezTo>
                        <a:pt x="401" y="912"/>
                        <a:pt x="415" y="905"/>
                        <a:pt x="429" y="908"/>
                      </a:cubicBezTo>
                      <a:cubicBezTo>
                        <a:pt x="436" y="910"/>
                        <a:pt x="447" y="920"/>
                        <a:pt x="447" y="920"/>
                      </a:cubicBezTo>
                      <a:cubicBezTo>
                        <a:pt x="464" y="912"/>
                        <a:pt x="470" y="911"/>
                        <a:pt x="489" y="914"/>
                      </a:cubicBezTo>
                      <a:cubicBezTo>
                        <a:pt x="504" y="937"/>
                        <a:pt x="518" y="918"/>
                        <a:pt x="537" y="914"/>
                      </a:cubicBezTo>
                      <a:cubicBezTo>
                        <a:pt x="549" y="912"/>
                        <a:pt x="561" y="912"/>
                        <a:pt x="573" y="911"/>
                      </a:cubicBezTo>
                      <a:cubicBezTo>
                        <a:pt x="577" y="894"/>
                        <a:pt x="582" y="893"/>
                        <a:pt x="594" y="905"/>
                      </a:cubicBezTo>
                      <a:cubicBezTo>
                        <a:pt x="609" y="901"/>
                        <a:pt x="609" y="895"/>
                        <a:pt x="621" y="887"/>
                      </a:cubicBezTo>
                      <a:cubicBezTo>
                        <a:pt x="634" y="888"/>
                        <a:pt x="648" y="894"/>
                        <a:pt x="660" y="890"/>
                      </a:cubicBezTo>
                      <a:cubicBezTo>
                        <a:pt x="666" y="888"/>
                        <a:pt x="662" y="877"/>
                        <a:pt x="666" y="872"/>
                      </a:cubicBezTo>
                      <a:cubicBezTo>
                        <a:pt x="674" y="861"/>
                        <a:pt x="692" y="867"/>
                        <a:pt x="705" y="866"/>
                      </a:cubicBezTo>
                      <a:cubicBezTo>
                        <a:pt x="712" y="838"/>
                        <a:pt x="716" y="842"/>
                        <a:pt x="747" y="839"/>
                      </a:cubicBezTo>
                      <a:cubicBezTo>
                        <a:pt x="748" y="830"/>
                        <a:pt x="744" y="819"/>
                        <a:pt x="750" y="812"/>
                      </a:cubicBezTo>
                      <a:cubicBezTo>
                        <a:pt x="755" y="806"/>
                        <a:pt x="774" y="806"/>
                        <a:pt x="774" y="806"/>
                      </a:cubicBezTo>
                      <a:cubicBezTo>
                        <a:pt x="793" y="793"/>
                        <a:pt x="778" y="787"/>
                        <a:pt x="792" y="767"/>
                      </a:cubicBezTo>
                      <a:cubicBezTo>
                        <a:pt x="794" y="764"/>
                        <a:pt x="814" y="759"/>
                        <a:pt x="819" y="758"/>
                      </a:cubicBezTo>
                      <a:cubicBezTo>
                        <a:pt x="825" y="741"/>
                        <a:pt x="814" y="734"/>
                        <a:pt x="837" y="728"/>
                      </a:cubicBezTo>
                      <a:cubicBezTo>
                        <a:pt x="858" y="714"/>
                        <a:pt x="857" y="723"/>
                        <a:pt x="852" y="704"/>
                      </a:cubicBezTo>
                      <a:cubicBezTo>
                        <a:pt x="857" y="683"/>
                        <a:pt x="853" y="670"/>
                        <a:pt x="876" y="662"/>
                      </a:cubicBezTo>
                      <a:cubicBezTo>
                        <a:pt x="868" y="650"/>
                        <a:pt x="867" y="640"/>
                        <a:pt x="882" y="635"/>
                      </a:cubicBezTo>
                      <a:cubicBezTo>
                        <a:pt x="903" y="620"/>
                        <a:pt x="889" y="617"/>
                        <a:pt x="882" y="596"/>
                      </a:cubicBezTo>
                      <a:cubicBezTo>
                        <a:pt x="886" y="583"/>
                        <a:pt x="899" y="576"/>
                        <a:pt x="909" y="566"/>
                      </a:cubicBezTo>
                      <a:cubicBezTo>
                        <a:pt x="914" y="552"/>
                        <a:pt x="910" y="549"/>
                        <a:pt x="900" y="539"/>
                      </a:cubicBezTo>
                      <a:cubicBezTo>
                        <a:pt x="902" y="515"/>
                        <a:pt x="913" y="494"/>
                        <a:pt x="894" y="479"/>
                      </a:cubicBezTo>
                      <a:cubicBezTo>
                        <a:pt x="889" y="464"/>
                        <a:pt x="901" y="461"/>
                        <a:pt x="909" y="449"/>
                      </a:cubicBezTo>
                      <a:cubicBezTo>
                        <a:pt x="906" y="434"/>
                        <a:pt x="902" y="425"/>
                        <a:pt x="894" y="413"/>
                      </a:cubicBezTo>
                      <a:cubicBezTo>
                        <a:pt x="896" y="393"/>
                        <a:pt x="893" y="380"/>
                        <a:pt x="897" y="362"/>
                      </a:cubicBezTo>
                      <a:cubicBezTo>
                        <a:pt x="894" y="344"/>
                        <a:pt x="894" y="339"/>
                        <a:pt x="879" y="329"/>
                      </a:cubicBezTo>
                      <a:cubicBezTo>
                        <a:pt x="883" y="313"/>
                        <a:pt x="900" y="292"/>
                        <a:pt x="876" y="284"/>
                      </a:cubicBezTo>
                      <a:cubicBezTo>
                        <a:pt x="867" y="270"/>
                        <a:pt x="881" y="255"/>
                        <a:pt x="861" y="248"/>
                      </a:cubicBezTo>
                      <a:cubicBezTo>
                        <a:pt x="846" y="233"/>
                        <a:pt x="842" y="239"/>
                        <a:pt x="846" y="215"/>
                      </a:cubicBezTo>
                      <a:cubicBezTo>
                        <a:pt x="842" y="202"/>
                        <a:pt x="830" y="203"/>
                        <a:pt x="819" y="194"/>
                      </a:cubicBezTo>
                      <a:cubicBezTo>
                        <a:pt x="816" y="185"/>
                        <a:pt x="817" y="175"/>
                        <a:pt x="813" y="167"/>
                      </a:cubicBezTo>
                      <a:cubicBezTo>
                        <a:pt x="808" y="157"/>
                        <a:pt x="780" y="155"/>
                        <a:pt x="780" y="155"/>
                      </a:cubicBezTo>
                      <a:cubicBezTo>
                        <a:pt x="771" y="127"/>
                        <a:pt x="779" y="121"/>
                        <a:pt x="747" y="116"/>
                      </a:cubicBezTo>
                      <a:cubicBezTo>
                        <a:pt x="727" y="86"/>
                        <a:pt x="742" y="99"/>
                        <a:pt x="693" y="95"/>
                      </a:cubicBezTo>
                      <a:cubicBezTo>
                        <a:pt x="687" y="78"/>
                        <a:pt x="689" y="72"/>
                        <a:pt x="669" y="65"/>
                      </a:cubicBezTo>
                      <a:cubicBezTo>
                        <a:pt x="663" y="63"/>
                        <a:pt x="651" y="59"/>
                        <a:pt x="651" y="59"/>
                      </a:cubicBezTo>
                      <a:cubicBezTo>
                        <a:pt x="639" y="41"/>
                        <a:pt x="623" y="42"/>
                        <a:pt x="603" y="35"/>
                      </a:cubicBezTo>
                      <a:cubicBezTo>
                        <a:pt x="597" y="17"/>
                        <a:pt x="569" y="18"/>
                        <a:pt x="552" y="14"/>
                      </a:cubicBezTo>
                      <a:cubicBezTo>
                        <a:pt x="531" y="0"/>
                        <a:pt x="532" y="1"/>
                        <a:pt x="507" y="8"/>
                      </a:cubicBezTo>
                      <a:cubicBezTo>
                        <a:pt x="501" y="10"/>
                        <a:pt x="489" y="14"/>
                        <a:pt x="489" y="14"/>
                      </a:cubicBezTo>
                      <a:cubicBezTo>
                        <a:pt x="473" y="11"/>
                        <a:pt x="466" y="5"/>
                        <a:pt x="453" y="14"/>
                      </a:cubicBezTo>
                      <a:cubicBezTo>
                        <a:pt x="424" y="7"/>
                        <a:pt x="404" y="17"/>
                        <a:pt x="378" y="23"/>
                      </a:cubicBezTo>
                      <a:cubicBezTo>
                        <a:pt x="363" y="22"/>
                        <a:pt x="348" y="17"/>
                        <a:pt x="333" y="20"/>
                      </a:cubicBezTo>
                      <a:cubicBezTo>
                        <a:pt x="329" y="21"/>
                        <a:pt x="333" y="29"/>
                        <a:pt x="330" y="32"/>
                      </a:cubicBezTo>
                      <a:cubicBezTo>
                        <a:pt x="323" y="41"/>
                        <a:pt x="308" y="37"/>
                        <a:pt x="297" y="38"/>
                      </a:cubicBezTo>
                      <a:cubicBezTo>
                        <a:pt x="291" y="40"/>
                        <a:pt x="281" y="38"/>
                        <a:pt x="279" y="44"/>
                      </a:cubicBezTo>
                      <a:cubicBezTo>
                        <a:pt x="277" y="49"/>
                        <a:pt x="275" y="59"/>
                        <a:pt x="270" y="62"/>
                      </a:cubicBezTo>
                      <a:cubicBezTo>
                        <a:pt x="263" y="66"/>
                        <a:pt x="243" y="69"/>
                        <a:pt x="234" y="71"/>
                      </a:cubicBezTo>
                      <a:cubicBezTo>
                        <a:pt x="228" y="96"/>
                        <a:pt x="189" y="93"/>
                        <a:pt x="168" y="95"/>
                      </a:cubicBezTo>
                      <a:cubicBezTo>
                        <a:pt x="165" y="98"/>
                        <a:pt x="160" y="100"/>
                        <a:pt x="159" y="104"/>
                      </a:cubicBezTo>
                      <a:cubicBezTo>
                        <a:pt x="157" y="111"/>
                        <a:pt x="169" y="115"/>
                        <a:pt x="159" y="122"/>
                      </a:cubicBezTo>
                      <a:cubicBezTo>
                        <a:pt x="154" y="126"/>
                        <a:pt x="141" y="128"/>
                        <a:pt x="141" y="128"/>
                      </a:cubicBezTo>
                      <a:cubicBezTo>
                        <a:pt x="135" y="147"/>
                        <a:pt x="136" y="149"/>
                        <a:pt x="117" y="155"/>
                      </a:cubicBezTo>
                      <a:cubicBezTo>
                        <a:pt x="111" y="173"/>
                        <a:pt x="113" y="181"/>
                        <a:pt x="93" y="188"/>
                      </a:cubicBezTo>
                      <a:cubicBezTo>
                        <a:pt x="89" y="200"/>
                        <a:pt x="84" y="205"/>
                        <a:pt x="72" y="209"/>
                      </a:cubicBezTo>
                      <a:cubicBezTo>
                        <a:pt x="56" y="233"/>
                        <a:pt x="72" y="203"/>
                        <a:pt x="72" y="227"/>
                      </a:cubicBezTo>
                      <a:cubicBezTo>
                        <a:pt x="72" y="233"/>
                        <a:pt x="68" y="239"/>
                        <a:pt x="66" y="245"/>
                      </a:cubicBezTo>
                      <a:cubicBezTo>
                        <a:pt x="62" y="256"/>
                        <a:pt x="39" y="266"/>
                        <a:pt x="39" y="266"/>
                      </a:cubicBezTo>
                      <a:cubicBezTo>
                        <a:pt x="35" y="278"/>
                        <a:pt x="42" y="284"/>
                        <a:pt x="36" y="296"/>
                      </a:cubicBezTo>
                      <a:cubicBezTo>
                        <a:pt x="29" y="310"/>
                        <a:pt x="20" y="318"/>
                        <a:pt x="15" y="332"/>
                      </a:cubicBezTo>
                      <a:cubicBezTo>
                        <a:pt x="28" y="341"/>
                        <a:pt x="24" y="345"/>
                        <a:pt x="12" y="353"/>
                      </a:cubicBezTo>
                      <a:cubicBezTo>
                        <a:pt x="17" y="371"/>
                        <a:pt x="13" y="385"/>
                        <a:pt x="0" y="398"/>
                      </a:cubicBezTo>
                      <a:cubicBezTo>
                        <a:pt x="8" y="410"/>
                        <a:pt x="4" y="414"/>
                        <a:pt x="0" y="428"/>
                      </a:cubicBezTo>
                      <a:cubicBezTo>
                        <a:pt x="3" y="442"/>
                        <a:pt x="7" y="447"/>
                        <a:pt x="3" y="461"/>
                      </a:cubicBezTo>
                      <a:cubicBezTo>
                        <a:pt x="8" y="479"/>
                        <a:pt x="11" y="497"/>
                        <a:pt x="6" y="515"/>
                      </a:cubicBezTo>
                      <a:cubicBezTo>
                        <a:pt x="8" y="521"/>
                        <a:pt x="10" y="527"/>
                        <a:pt x="12" y="533"/>
                      </a:cubicBezTo>
                      <a:cubicBezTo>
                        <a:pt x="14" y="539"/>
                        <a:pt x="6" y="551"/>
                        <a:pt x="6" y="551"/>
                      </a:cubicBezTo>
                      <a:cubicBezTo>
                        <a:pt x="12" y="570"/>
                        <a:pt x="12" y="571"/>
                        <a:pt x="6" y="590"/>
                      </a:cubicBezTo>
                      <a:cubicBezTo>
                        <a:pt x="27" y="604"/>
                        <a:pt x="22" y="595"/>
                        <a:pt x="27" y="611"/>
                      </a:cubicBezTo>
                      <a:cubicBezTo>
                        <a:pt x="24" y="633"/>
                        <a:pt x="22" y="636"/>
                        <a:pt x="39" y="647"/>
                      </a:cubicBezTo>
                      <a:cubicBezTo>
                        <a:pt x="35" y="659"/>
                        <a:pt x="35" y="664"/>
                        <a:pt x="48" y="668"/>
                      </a:cubicBezTo>
                      <a:cubicBezTo>
                        <a:pt x="44" y="681"/>
                        <a:pt x="61" y="712"/>
                        <a:pt x="48" y="680"/>
                      </a:cubicBezTo>
                      <a:close/>
                    </a:path>
                  </a:pathLst>
                </a:custGeom>
                <a:noFill/>
                <a:ln w="19050">
                  <a:solidFill>
                    <a:srgbClr val="3D1BC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4" name="Oval 43"/>
              <p:cNvSpPr>
                <a:spLocks noChangeArrowheads="1"/>
              </p:cNvSpPr>
              <p:nvPr/>
            </p:nvSpPr>
            <p:spPr bwMode="auto">
              <a:xfrm rot="6928568">
                <a:off x="7735139" y="2907242"/>
                <a:ext cx="539372" cy="538176"/>
              </a:xfrm>
              <a:prstGeom prst="ellipse">
                <a:avLst/>
              </a:prstGeom>
              <a:gradFill flip="none" rotWithShape="1">
                <a:gsLst>
                  <a:gs pos="0">
                    <a:srgbClr val="969696">
                      <a:shade val="30000"/>
                      <a:satMod val="115000"/>
                    </a:srgbClr>
                  </a:gs>
                  <a:gs pos="50000">
                    <a:srgbClr val="969696">
                      <a:shade val="67500"/>
                      <a:satMod val="115000"/>
                    </a:srgbClr>
                  </a:gs>
                  <a:gs pos="100000">
                    <a:srgbClr val="969696">
                      <a:shade val="100000"/>
                      <a:satMod val="115000"/>
                    </a:srgbClr>
                  </a:gs>
                </a:gsLst>
                <a:lin ang="2700000" scaled="1"/>
                <a:tileRect/>
              </a:gradFill>
              <a:ln w="12700">
                <a:solidFill>
                  <a:schemeClr val="tx1"/>
                </a:solidFill>
                <a:round/>
                <a:headEnd/>
                <a:tailEnd/>
              </a:ln>
            </p:spPr>
            <p:txBody>
              <a:bodyPr wrap="none" anchor="ctr"/>
              <a:lstStyle/>
              <a:p>
                <a:pPr>
                  <a:spcBef>
                    <a:spcPct val="0"/>
                  </a:spcBef>
                </a:pPr>
                <a:endParaRPr lang="nl-NL" sz="1800">
                  <a:solidFill>
                    <a:schemeClr val="tx1"/>
                  </a:solidFill>
                  <a:latin typeface="Arial" pitchFamily="34" charset="0"/>
                </a:endParaRPr>
              </a:p>
            </p:txBody>
          </p:sp>
          <p:sp>
            <p:nvSpPr>
              <p:cNvPr id="25" name="Freeform 44"/>
              <p:cNvSpPr>
                <a:spLocks/>
              </p:cNvSpPr>
              <p:nvPr/>
            </p:nvSpPr>
            <p:spPr bwMode="auto">
              <a:xfrm rot="6928568">
                <a:off x="7733669" y="2840026"/>
                <a:ext cx="589695" cy="643548"/>
              </a:xfrm>
              <a:custGeom>
                <a:avLst/>
                <a:gdLst>
                  <a:gd name="T0" fmla="*/ 246 w 1001"/>
                  <a:gd name="T1" fmla="*/ 162 h 1095"/>
                  <a:gd name="T2" fmla="*/ 228 w 1001"/>
                  <a:gd name="T3" fmla="*/ 785 h 1095"/>
                  <a:gd name="T4" fmla="*/ 827 w 1001"/>
                  <a:gd name="T5" fmla="*/ 506 h 1095"/>
                  <a:gd name="T6" fmla="*/ 785 w 1001"/>
                  <a:gd name="T7" fmla="*/ 302 h 1095"/>
                  <a:gd name="T8" fmla="*/ 246 w 1001"/>
                  <a:gd name="T9" fmla="*/ 162 h 1095"/>
                  <a:gd name="T10" fmla="*/ 0 60000 65536"/>
                  <a:gd name="T11" fmla="*/ 0 60000 65536"/>
                  <a:gd name="T12" fmla="*/ 0 60000 65536"/>
                  <a:gd name="T13" fmla="*/ 0 60000 65536"/>
                  <a:gd name="T14" fmla="*/ 0 60000 65536"/>
                  <a:gd name="T15" fmla="*/ 0 w 1001"/>
                  <a:gd name="T16" fmla="*/ 0 h 1095"/>
                  <a:gd name="T17" fmla="*/ 1001 w 1001"/>
                  <a:gd name="T18" fmla="*/ 1095 h 1095"/>
                </a:gdLst>
                <a:ahLst/>
                <a:cxnLst>
                  <a:cxn ang="T10">
                    <a:pos x="T0" y="T1"/>
                  </a:cxn>
                  <a:cxn ang="T11">
                    <a:pos x="T2" y="T3"/>
                  </a:cxn>
                  <a:cxn ang="T12">
                    <a:pos x="T4" y="T5"/>
                  </a:cxn>
                  <a:cxn ang="T13">
                    <a:pos x="T6" y="T7"/>
                  </a:cxn>
                  <a:cxn ang="T14">
                    <a:pos x="T8" y="T9"/>
                  </a:cxn>
                </a:cxnLst>
                <a:rect l="T15" t="T16" r="T17" b="T18"/>
                <a:pathLst>
                  <a:path w="1001" h="1095">
                    <a:moveTo>
                      <a:pt x="296" y="195"/>
                    </a:moveTo>
                    <a:cubicBezTo>
                      <a:pt x="0" y="390"/>
                      <a:pt x="56" y="793"/>
                      <a:pt x="274" y="944"/>
                    </a:cubicBezTo>
                    <a:cubicBezTo>
                      <a:pt x="492" y="1095"/>
                      <a:pt x="905" y="1062"/>
                      <a:pt x="995" y="609"/>
                    </a:cubicBezTo>
                    <a:cubicBezTo>
                      <a:pt x="944" y="347"/>
                      <a:pt x="1001" y="637"/>
                      <a:pt x="945" y="363"/>
                    </a:cubicBezTo>
                    <a:cubicBezTo>
                      <a:pt x="855" y="206"/>
                      <a:pt x="592" y="0"/>
                      <a:pt x="296" y="195"/>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en-GB"/>
              </a:p>
            </p:txBody>
          </p:sp>
          <p:sp>
            <p:nvSpPr>
              <p:cNvPr id="26" name="Rectangle 25"/>
              <p:cNvSpPr/>
              <p:nvPr/>
            </p:nvSpPr>
            <p:spPr>
              <a:xfrm>
                <a:off x="6084168" y="1381336"/>
                <a:ext cx="2592288" cy="1323439"/>
              </a:xfrm>
              <a:prstGeom prst="rect">
                <a:avLst/>
              </a:prstGeom>
            </p:spPr>
            <p:txBody>
              <a:bodyPr wrap="square">
                <a:spAutoFit/>
              </a:bodyPr>
              <a:lstStyle/>
              <a:p>
                <a:r>
                  <a:rPr lang="en-US" sz="1600" dirty="0" err="1" smtClean="0"/>
                  <a:t>Mõõtmine</a:t>
                </a:r>
                <a:r>
                  <a:rPr lang="en-US" sz="1600" dirty="0" smtClean="0"/>
                  <a:t>:</a:t>
                </a:r>
                <a:endParaRPr lang="en-US" sz="1600" dirty="0"/>
              </a:p>
              <a:p>
                <a:r>
                  <a:rPr lang="en-US" sz="1600" dirty="0" err="1" smtClean="0"/>
                  <a:t>Dünaamiline</a:t>
                </a:r>
                <a:r>
                  <a:rPr lang="en-US" sz="1600" dirty="0" smtClean="0"/>
                  <a:t> </a:t>
                </a:r>
                <a:r>
                  <a:rPr lang="en-US" sz="1600" dirty="0" err="1" smtClean="0"/>
                  <a:t>jõud</a:t>
                </a:r>
                <a:r>
                  <a:rPr lang="en-US" sz="1600" dirty="0" smtClean="0"/>
                  <a:t> (</a:t>
                </a:r>
                <a:r>
                  <a:rPr lang="en-US" sz="1600" dirty="0" err="1" smtClean="0"/>
                  <a:t>kN</a:t>
                </a:r>
                <a:r>
                  <a:rPr lang="en-US" sz="1600" dirty="0"/>
                  <a:t>)</a:t>
                </a:r>
              </a:p>
              <a:p>
                <a:r>
                  <a:rPr lang="en-US" sz="1600" dirty="0" err="1" smtClean="0"/>
                  <a:t>Staatilised</a:t>
                </a:r>
                <a:r>
                  <a:rPr lang="en-US" sz="1600" dirty="0" smtClean="0"/>
                  <a:t> </a:t>
                </a:r>
                <a:r>
                  <a:rPr lang="en-US" sz="1600" dirty="0" err="1" smtClean="0"/>
                  <a:t>jõud</a:t>
                </a:r>
                <a:r>
                  <a:rPr lang="en-US" sz="1600" dirty="0" smtClean="0"/>
                  <a:t> (</a:t>
                </a:r>
                <a:r>
                  <a:rPr lang="en-US" sz="1600" dirty="0" err="1" smtClean="0"/>
                  <a:t>kN</a:t>
                </a:r>
                <a:r>
                  <a:rPr lang="en-US" sz="1600" dirty="0" smtClean="0"/>
                  <a:t>)</a:t>
                </a:r>
              </a:p>
              <a:p>
                <a:endParaRPr lang="en-US" sz="1600" dirty="0"/>
              </a:p>
              <a:p>
                <a:r>
                  <a:rPr lang="en-US" sz="1600" dirty="0" err="1" smtClean="0"/>
                  <a:t>Rataste</a:t>
                </a:r>
                <a:r>
                  <a:rPr lang="en-US" sz="1600" dirty="0" smtClean="0"/>
                  <a:t> </a:t>
                </a:r>
                <a:r>
                  <a:rPr lang="en-US" sz="1600" dirty="0" err="1" smtClean="0"/>
                  <a:t>defekti</a:t>
                </a:r>
                <a:r>
                  <a:rPr lang="en-US" sz="1600" dirty="0" smtClean="0"/>
                  <a:t> </a:t>
                </a:r>
                <a:r>
                  <a:rPr lang="en-US" sz="1600" dirty="0" err="1" smtClean="0"/>
                  <a:t>tüübid</a:t>
                </a:r>
                <a:r>
                  <a:rPr lang="en-US" sz="1600" dirty="0" smtClean="0"/>
                  <a:t>:</a:t>
                </a:r>
                <a:endParaRPr lang="en-US" sz="1600" dirty="0"/>
              </a:p>
            </p:txBody>
          </p:sp>
          <p:sp>
            <p:nvSpPr>
              <p:cNvPr id="27" name="Rectangle 26"/>
              <p:cNvSpPr/>
              <p:nvPr/>
            </p:nvSpPr>
            <p:spPr>
              <a:xfrm>
                <a:off x="6156176" y="2996952"/>
                <a:ext cx="1997968" cy="2031325"/>
              </a:xfrm>
              <a:prstGeom prst="rect">
                <a:avLst/>
              </a:prstGeom>
            </p:spPr>
            <p:txBody>
              <a:bodyPr wrap="square">
                <a:spAutoFit/>
              </a:bodyPr>
              <a:lstStyle/>
              <a:p>
                <a:r>
                  <a:rPr lang="en-US" sz="1400" dirty="0"/>
                  <a:t>Wheel </a:t>
                </a:r>
                <a:r>
                  <a:rPr lang="en-US" sz="1400" dirty="0" smtClean="0"/>
                  <a:t>flats</a:t>
                </a:r>
              </a:p>
              <a:p>
                <a:endParaRPr lang="en-US" sz="1400" dirty="0"/>
              </a:p>
              <a:p>
                <a:endParaRPr lang="en-US" sz="1400" dirty="0"/>
              </a:p>
              <a:p>
                <a:endParaRPr lang="en-US" sz="1400" dirty="0"/>
              </a:p>
              <a:p>
                <a:r>
                  <a:rPr lang="en-US" sz="1400" dirty="0"/>
                  <a:t>Out of roundness</a:t>
                </a:r>
              </a:p>
              <a:p>
                <a:endParaRPr lang="en-US" sz="1400" dirty="0"/>
              </a:p>
              <a:p>
                <a:endParaRPr lang="en-US" sz="1400" dirty="0" smtClean="0"/>
              </a:p>
              <a:p>
                <a:endParaRPr lang="en-US" sz="1400" dirty="0"/>
              </a:p>
              <a:p>
                <a:r>
                  <a:rPr lang="en-US" sz="1400" dirty="0" err="1"/>
                  <a:t>Polygonisation</a:t>
                </a:r>
                <a:endParaRPr lang="en-US" sz="1400" dirty="0"/>
              </a:p>
            </p:txBody>
          </p:sp>
        </p:grpSp>
      </p:grpSp>
    </p:spTree>
    <p:extLst>
      <p:ext uri="{BB962C8B-B14F-4D97-AF65-F5344CB8AC3E}">
        <p14:creationId xmlns:p14="http://schemas.microsoft.com/office/powerpoint/2010/main" val="32194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60648"/>
            <a:ext cx="8897799" cy="5472608"/>
          </a:xfrm>
          <a:prstGeom prst="rect">
            <a:avLst/>
          </a:prstGeom>
        </p:spPr>
      </p:pic>
    </p:spTree>
    <p:extLst>
      <p:ext uri="{BB962C8B-B14F-4D97-AF65-F5344CB8AC3E}">
        <p14:creationId xmlns:p14="http://schemas.microsoft.com/office/powerpoint/2010/main" val="31134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688" y="2984500"/>
            <a:ext cx="38639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350" y="2995613"/>
            <a:ext cx="384968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508000"/>
            <a:ext cx="3506788"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88" y="509588"/>
            <a:ext cx="3432175"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75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ppt_w</p:attrName>
                                        </p:attrNameLst>
                                      </p:cBhvr>
                                      <p:tavLst>
                                        <p:tav tm="0" fmla="#ppt_w*sin(2.5*pi*$)">
                                          <p:val>
                                            <p:fltVal val="0"/>
                                          </p:val>
                                        </p:tav>
                                        <p:tav tm="100000">
                                          <p:val>
                                            <p:fltVal val="1"/>
                                          </p:val>
                                        </p:tav>
                                      </p:tavLst>
                                    </p:anim>
                                    <p:anim calcmode="lin" valueType="num">
                                      <p:cBhvr>
                                        <p:cTn id="2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83568" y="1347788"/>
            <a:ext cx="8442325" cy="3989387"/>
            <a:chOff x="683568" y="1347788"/>
            <a:chExt cx="8442325" cy="3989387"/>
          </a:xfrm>
        </p:grpSpPr>
        <p:sp>
          <p:nvSpPr>
            <p:cNvPr id="2" name="Rectangle 11"/>
            <p:cNvSpPr>
              <a:spLocks noChangeArrowheads="1"/>
            </p:cNvSpPr>
            <p:nvPr/>
          </p:nvSpPr>
          <p:spPr bwMode="auto">
            <a:xfrm>
              <a:off x="3294874" y="1347788"/>
              <a:ext cx="1668727" cy="6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a:r>
                <a:rPr lang="nl-NL" sz="1900" dirty="0" smtClean="0">
                  <a:solidFill>
                    <a:srgbClr val="4D4E53"/>
                  </a:solidFill>
                  <a:latin typeface="Arial" charset="0"/>
                  <a:cs typeface="+mn-cs"/>
                </a:rPr>
                <a:t>Dünaamilised</a:t>
              </a:r>
              <a:endParaRPr lang="nl-NL" sz="1900" dirty="0">
                <a:solidFill>
                  <a:srgbClr val="4D4E53"/>
                </a:solidFill>
                <a:latin typeface="Arial" charset="0"/>
                <a:cs typeface="+mn-cs"/>
              </a:endParaRPr>
            </a:p>
            <a:p>
              <a:pPr algn="ctr"/>
              <a:r>
                <a:rPr lang="nl-NL" sz="1900" dirty="0" smtClean="0">
                  <a:solidFill>
                    <a:srgbClr val="4D4E53"/>
                  </a:solidFill>
                  <a:latin typeface="Arial" charset="0"/>
                  <a:cs typeface="+mn-cs"/>
                </a:rPr>
                <a:t>Jõud</a:t>
              </a:r>
              <a:endParaRPr lang="nl-NL" sz="1900" dirty="0">
                <a:solidFill>
                  <a:srgbClr val="4D4E53"/>
                </a:solidFill>
                <a:latin typeface="Arial" charset="0"/>
                <a:cs typeface="+mn-cs"/>
              </a:endParaRPr>
            </a:p>
          </p:txBody>
        </p:sp>
        <p:sp>
          <p:nvSpPr>
            <p:cNvPr id="3" name="AutoShape 13"/>
            <p:cNvSpPr>
              <a:spLocks noChangeArrowheads="1"/>
            </p:cNvSpPr>
            <p:nvPr/>
          </p:nvSpPr>
          <p:spPr bwMode="auto">
            <a:xfrm>
              <a:off x="3749030" y="3430588"/>
              <a:ext cx="931863" cy="319087"/>
            </a:xfrm>
            <a:prstGeom prst="homePlate">
              <a:avLst>
                <a:gd name="adj" fmla="val 97347"/>
              </a:avLst>
            </a:prstGeom>
            <a:solidFill>
              <a:srgbClr val="FFFFFF"/>
            </a:solidFill>
            <a:ln w="25400" cap="flat" cmpd="sng" algn="ctr">
              <a:solidFill>
                <a:srgbClr val="333399"/>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2400" b="0" i="0" u="none" strike="noStrike" kern="0" cap="none" spc="0" normalizeH="0" baseline="0" noProof="0" dirty="0" smtClean="0">
                  <a:ln>
                    <a:noFill/>
                  </a:ln>
                  <a:solidFill>
                    <a:srgbClr val="000000"/>
                  </a:solidFill>
                  <a:effectLst/>
                  <a:uLnTx/>
                  <a:uFillTx/>
                  <a:latin typeface="Frutiger LT 65 Bold" pitchFamily="34" charset="0"/>
                  <a:ea typeface="+mn-ea"/>
                  <a:cs typeface="+mn-cs"/>
                </a:rPr>
                <a:t>300</a:t>
              </a:r>
              <a:endParaRPr kumimoji="0" lang="nl-NL" sz="2400" b="0" i="0" u="none" strike="noStrike" kern="0" cap="none" spc="0" normalizeH="0" baseline="0" noProof="0" dirty="0">
                <a:ln>
                  <a:noFill/>
                </a:ln>
                <a:solidFill>
                  <a:srgbClr val="000000"/>
                </a:solidFill>
                <a:effectLst/>
                <a:uLnTx/>
                <a:uFillTx/>
                <a:latin typeface="Frutiger LT 65 Bold" pitchFamily="34" charset="0"/>
                <a:ea typeface="+mn-ea"/>
                <a:cs typeface="+mn-cs"/>
              </a:endParaRPr>
            </a:p>
          </p:txBody>
        </p:sp>
        <p:sp>
          <p:nvSpPr>
            <p:cNvPr id="4" name="AutoShape 14"/>
            <p:cNvSpPr>
              <a:spLocks noChangeArrowheads="1"/>
            </p:cNvSpPr>
            <p:nvPr/>
          </p:nvSpPr>
          <p:spPr bwMode="auto">
            <a:xfrm>
              <a:off x="3749030" y="2638425"/>
              <a:ext cx="889000" cy="319088"/>
            </a:xfrm>
            <a:prstGeom prst="homePlate">
              <a:avLst>
                <a:gd name="adj" fmla="val 92869"/>
              </a:avLst>
            </a:prstGeom>
            <a:solidFill>
              <a:srgbClr val="FFFFFF"/>
            </a:solidFill>
            <a:ln w="25400" cap="flat" cmpd="sng" algn="ctr">
              <a:solidFill>
                <a:srgbClr val="333399"/>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2400" b="0" i="0" u="none" strike="noStrike" kern="0" cap="none" spc="0" normalizeH="0" baseline="0" noProof="0" dirty="0" smtClean="0">
                  <a:ln>
                    <a:noFill/>
                  </a:ln>
                  <a:solidFill>
                    <a:srgbClr val="000000"/>
                  </a:solidFill>
                  <a:effectLst/>
                  <a:uLnTx/>
                  <a:uFillTx/>
                  <a:latin typeface="Frutiger LT 65 Bold" pitchFamily="34" charset="0"/>
                  <a:ea typeface="+mn-ea"/>
                  <a:cs typeface="+mn-cs"/>
                </a:rPr>
                <a:t>500</a:t>
              </a:r>
              <a:endParaRPr kumimoji="0" lang="nl-NL" sz="2400" b="0" i="0" u="none" strike="noStrike" kern="0" cap="none" spc="0" normalizeH="0" baseline="0" noProof="0" dirty="0">
                <a:ln>
                  <a:noFill/>
                </a:ln>
                <a:solidFill>
                  <a:srgbClr val="000000"/>
                </a:solidFill>
                <a:effectLst/>
                <a:uLnTx/>
                <a:uFillTx/>
                <a:latin typeface="Frutiger LT 65 Bold" pitchFamily="34" charset="0"/>
                <a:ea typeface="+mn-ea"/>
                <a:cs typeface="+mn-cs"/>
              </a:endParaRPr>
            </a:p>
          </p:txBody>
        </p:sp>
        <p:sp>
          <p:nvSpPr>
            <p:cNvPr id="5" name="AutoShape 17"/>
            <p:cNvSpPr>
              <a:spLocks noChangeArrowheads="1"/>
            </p:cNvSpPr>
            <p:nvPr/>
          </p:nvSpPr>
          <p:spPr bwMode="auto">
            <a:xfrm>
              <a:off x="3749030" y="4222750"/>
              <a:ext cx="917575" cy="319088"/>
            </a:xfrm>
            <a:prstGeom prst="homePlate">
              <a:avLst>
                <a:gd name="adj" fmla="val 95854"/>
              </a:avLst>
            </a:prstGeom>
            <a:solidFill>
              <a:srgbClr val="FFFFFF"/>
            </a:solidFill>
            <a:ln w="25400" cap="flat" cmpd="sng" algn="ctr">
              <a:solidFill>
                <a:srgbClr val="333399"/>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2400" b="0" i="0" u="none" strike="noStrike" kern="0" cap="none" spc="0" normalizeH="0" baseline="0" noProof="0" dirty="0" smtClean="0">
                  <a:ln>
                    <a:noFill/>
                  </a:ln>
                  <a:solidFill>
                    <a:srgbClr val="000000"/>
                  </a:solidFill>
                  <a:effectLst/>
                  <a:uLnTx/>
                  <a:uFillTx/>
                  <a:latin typeface="Frutiger LT 65 Bold" pitchFamily="34" charset="0"/>
                  <a:ea typeface="+mn-ea"/>
                  <a:cs typeface="+mn-cs"/>
                </a:rPr>
                <a:t>200</a:t>
              </a:r>
              <a:endParaRPr kumimoji="0" lang="nl-NL" sz="2400" b="0" i="0" u="none" strike="noStrike" kern="0" cap="none" spc="0" normalizeH="0" baseline="0" noProof="0" dirty="0">
                <a:ln>
                  <a:noFill/>
                </a:ln>
                <a:solidFill>
                  <a:srgbClr val="000000"/>
                </a:solidFill>
                <a:effectLst/>
                <a:uLnTx/>
                <a:uFillTx/>
                <a:latin typeface="Frutiger LT 65 Bold" pitchFamily="34" charset="0"/>
                <a:ea typeface="+mn-ea"/>
                <a:cs typeface="+mn-cs"/>
              </a:endParaRPr>
            </a:p>
          </p:txBody>
        </p:sp>
        <p:sp>
          <p:nvSpPr>
            <p:cNvPr id="6" name="AutoShape 19"/>
            <p:cNvSpPr>
              <a:spLocks noChangeArrowheads="1"/>
            </p:cNvSpPr>
            <p:nvPr/>
          </p:nvSpPr>
          <p:spPr bwMode="auto">
            <a:xfrm>
              <a:off x="3739505" y="5018088"/>
              <a:ext cx="917575" cy="319087"/>
            </a:xfrm>
            <a:prstGeom prst="homePlate">
              <a:avLst>
                <a:gd name="adj" fmla="val 95854"/>
              </a:avLst>
            </a:prstGeom>
            <a:solidFill>
              <a:srgbClr val="FFFFFF"/>
            </a:solidFill>
            <a:ln w="25400" cap="flat" cmpd="sng" algn="ctr">
              <a:solidFill>
                <a:srgbClr val="333399"/>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2400" b="0" i="0" u="none" strike="noStrike" kern="0" cap="none" spc="0" normalizeH="0" baseline="0" noProof="0">
                  <a:ln>
                    <a:noFill/>
                  </a:ln>
                  <a:solidFill>
                    <a:srgbClr val="000000"/>
                  </a:solidFill>
                  <a:effectLst/>
                  <a:uLnTx/>
                  <a:uFillTx/>
                  <a:latin typeface="Frutiger LT 65 Bold" pitchFamily="34" charset="0"/>
                  <a:ea typeface="+mn-ea"/>
                  <a:cs typeface="+mn-cs"/>
                </a:rPr>
                <a:t>0</a:t>
              </a:r>
            </a:p>
          </p:txBody>
        </p:sp>
        <p:sp>
          <p:nvSpPr>
            <p:cNvPr id="7" name="Rectangle 26"/>
            <p:cNvSpPr>
              <a:spLocks noChangeArrowheads="1"/>
            </p:cNvSpPr>
            <p:nvPr/>
          </p:nvSpPr>
          <p:spPr bwMode="auto">
            <a:xfrm>
              <a:off x="6382693" y="3017838"/>
              <a:ext cx="2570162" cy="608012"/>
            </a:xfrm>
            <a:prstGeom prst="rect">
              <a:avLst/>
            </a:prstGeom>
            <a:solidFill>
              <a:srgbClr val="FFFFFF"/>
            </a:solidFill>
            <a:ln w="25400" cap="flat" cmpd="sng" algn="ctr">
              <a:solidFill>
                <a:srgbClr val="000000"/>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1400" b="0" i="0" u="none" strike="noStrike" kern="0" cap="none" spc="0" normalizeH="0" baseline="0" noProof="0" dirty="0" smtClean="0">
                  <a:ln>
                    <a:noFill/>
                  </a:ln>
                  <a:solidFill>
                    <a:srgbClr val="000000"/>
                  </a:solidFill>
                  <a:effectLst/>
                  <a:uLnTx/>
                  <a:uFillTx/>
                  <a:latin typeface="Frutiger LT 65 Bold" pitchFamily="34" charset="0"/>
                  <a:ea typeface="+mn-ea"/>
                  <a:cs typeface="+mn-cs"/>
                </a:rPr>
                <a:t>Inspekteerida</a:t>
              </a:r>
              <a:endParaRPr kumimoji="0" lang="nl-NL" sz="1400" b="0" i="0" u="none" strike="noStrike" kern="0" cap="none" spc="0" normalizeH="0" baseline="0" noProof="0" dirty="0">
                <a:ln>
                  <a:noFill/>
                </a:ln>
                <a:solidFill>
                  <a:srgbClr val="000000"/>
                </a:solidFill>
                <a:effectLst/>
                <a:uLnTx/>
                <a:uFillTx/>
                <a:latin typeface="Frutiger LT 65 Bold" pitchFamily="34" charset="0"/>
                <a:ea typeface="+mn-ea"/>
                <a:cs typeface="+mn-cs"/>
              </a:endParaRPr>
            </a:p>
          </p:txBody>
        </p:sp>
        <p:sp>
          <p:nvSpPr>
            <p:cNvPr id="8" name="Rectangle 27"/>
            <p:cNvSpPr>
              <a:spLocks noChangeArrowheads="1"/>
            </p:cNvSpPr>
            <p:nvPr/>
          </p:nvSpPr>
          <p:spPr bwMode="auto">
            <a:xfrm>
              <a:off x="6368405" y="2255838"/>
              <a:ext cx="2570163" cy="577850"/>
            </a:xfrm>
            <a:prstGeom prst="rect">
              <a:avLst/>
            </a:prstGeom>
            <a:solidFill>
              <a:srgbClr val="FFFFFF"/>
            </a:solidFill>
            <a:ln w="25400" cap="flat" cmpd="sng" algn="ctr">
              <a:solidFill>
                <a:srgbClr val="000000"/>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1400" b="0" i="0" u="none" strike="noStrike" kern="0" cap="none" spc="0" normalizeH="0" baseline="0" noProof="0" dirty="0" smtClean="0">
                  <a:ln>
                    <a:noFill/>
                  </a:ln>
                  <a:solidFill>
                    <a:srgbClr val="000000"/>
                  </a:solidFill>
                  <a:effectLst/>
                  <a:uLnTx/>
                  <a:uFillTx/>
                  <a:latin typeface="Frutiger LT 65 Bold" pitchFamily="34" charset="0"/>
                  <a:ea typeface="+mn-ea"/>
                  <a:cs typeface="+mn-cs"/>
                </a:rPr>
                <a:t>Vähendada kiirust / Peatada</a:t>
              </a:r>
              <a:endParaRPr kumimoji="0" lang="nl-NL" sz="1400" b="0" i="0" u="none" strike="noStrike" kern="0" cap="none" spc="0" normalizeH="0" baseline="0" noProof="0" dirty="0">
                <a:ln>
                  <a:noFill/>
                </a:ln>
                <a:solidFill>
                  <a:srgbClr val="000000"/>
                </a:solidFill>
                <a:effectLst/>
                <a:uLnTx/>
                <a:uFillTx/>
                <a:latin typeface="Frutiger LT 65 Bold" pitchFamily="34" charset="0"/>
                <a:ea typeface="+mn-ea"/>
                <a:cs typeface="+mn-cs"/>
              </a:endParaRPr>
            </a:p>
          </p:txBody>
        </p:sp>
        <p:sp>
          <p:nvSpPr>
            <p:cNvPr id="9" name="Rectangle 28"/>
            <p:cNvSpPr>
              <a:spLocks noChangeArrowheads="1"/>
            </p:cNvSpPr>
            <p:nvPr/>
          </p:nvSpPr>
          <p:spPr bwMode="auto">
            <a:xfrm>
              <a:off x="6368405" y="4560888"/>
              <a:ext cx="2590800" cy="647700"/>
            </a:xfrm>
            <a:prstGeom prst="rect">
              <a:avLst/>
            </a:prstGeom>
            <a:solidFill>
              <a:srgbClr val="FFFFFF"/>
            </a:solidFill>
            <a:ln w="25400" cap="flat" cmpd="sng" algn="ctr">
              <a:solidFill>
                <a:srgbClr val="000000"/>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1400" b="0" i="0" u="none" strike="noStrike" kern="0" cap="none" spc="0" normalizeH="0" baseline="0" noProof="0" dirty="0">
                  <a:ln>
                    <a:noFill/>
                  </a:ln>
                  <a:solidFill>
                    <a:srgbClr val="000000"/>
                  </a:solidFill>
                  <a:effectLst/>
                  <a:uLnTx/>
                  <a:uFillTx/>
                  <a:latin typeface="Frutiger LT 65 Bold" pitchFamily="34" charset="0"/>
                  <a:ea typeface="+mn-ea"/>
                  <a:cs typeface="+mn-cs"/>
                </a:rPr>
                <a:t>OK</a:t>
              </a:r>
            </a:p>
          </p:txBody>
        </p:sp>
        <p:sp>
          <p:nvSpPr>
            <p:cNvPr id="10" name="Rectangle 31"/>
            <p:cNvSpPr>
              <a:spLocks noChangeArrowheads="1"/>
            </p:cNvSpPr>
            <p:nvPr/>
          </p:nvSpPr>
          <p:spPr bwMode="auto">
            <a:xfrm>
              <a:off x="6382693" y="3810000"/>
              <a:ext cx="2570162" cy="608013"/>
            </a:xfrm>
            <a:prstGeom prst="rect">
              <a:avLst/>
            </a:prstGeom>
            <a:solidFill>
              <a:srgbClr val="FFFFFF"/>
            </a:solidFill>
            <a:ln w="25400" cap="flat" cmpd="sng" algn="ctr">
              <a:solidFill>
                <a:srgbClr val="000000"/>
              </a:solidFill>
              <a:prstDash val="solid"/>
              <a:headEnd/>
              <a:tailEnd/>
            </a:ln>
            <a:effectLst/>
          </p:spPr>
          <p:txBody>
            <a:bodyPr wrap="none" anchor="ctr"/>
            <a:lstStyle/>
            <a:p>
              <a:pPr marL="0" marR="0" lvl="0" indent="0" algn="ctr" defTabSz="914400" eaLnBrk="1" fontAlgn="auto" latinLnBrk="0" hangingPunct="1">
                <a:lnSpc>
                  <a:spcPct val="120000"/>
                </a:lnSpc>
                <a:spcBef>
                  <a:spcPct val="20000"/>
                </a:spcBef>
                <a:spcAft>
                  <a:spcPts val="0"/>
                </a:spcAft>
                <a:buClr>
                  <a:srgbClr val="000000"/>
                </a:buClr>
                <a:buSzTx/>
                <a:buFontTx/>
                <a:buNone/>
                <a:tabLst/>
                <a:defRPr/>
              </a:pPr>
              <a:r>
                <a:rPr kumimoji="0" lang="nl-NL" sz="1400" b="0" i="0" u="none" strike="noStrike" kern="0" cap="none" spc="0" normalizeH="0" baseline="0" noProof="0" dirty="0" smtClean="0">
                  <a:ln>
                    <a:noFill/>
                  </a:ln>
                  <a:solidFill>
                    <a:srgbClr val="000000"/>
                  </a:solidFill>
                  <a:effectLst/>
                  <a:uLnTx/>
                  <a:uFillTx/>
                  <a:latin typeface="Frutiger LT 65 Bold" pitchFamily="34" charset="0"/>
                  <a:ea typeface="+mn-ea"/>
                  <a:cs typeface="+mn-cs"/>
                </a:rPr>
                <a:t>Informatiivne</a:t>
              </a:r>
              <a:endParaRPr kumimoji="0" lang="nl-NL" sz="1400" b="0" i="0" u="none" strike="noStrike" kern="0" cap="none" spc="0" normalizeH="0" baseline="0" noProof="0" dirty="0">
                <a:ln>
                  <a:noFill/>
                </a:ln>
                <a:solidFill>
                  <a:srgbClr val="000000"/>
                </a:solidFill>
                <a:effectLst/>
                <a:uLnTx/>
                <a:uFillTx/>
                <a:latin typeface="Frutiger LT 65 Bold" pitchFamily="34" charset="0"/>
                <a:ea typeface="+mn-ea"/>
                <a:cs typeface="+mn-cs"/>
              </a:endParaRPr>
            </a:p>
          </p:txBody>
        </p:sp>
        <p:sp>
          <p:nvSpPr>
            <p:cNvPr id="11" name="Rectangle 35"/>
            <p:cNvSpPr>
              <a:spLocks noChangeArrowheads="1"/>
            </p:cNvSpPr>
            <p:nvPr/>
          </p:nvSpPr>
          <p:spPr bwMode="auto">
            <a:xfrm>
              <a:off x="7196855" y="1636713"/>
              <a:ext cx="913263" cy="38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a:r>
                <a:rPr lang="nl-NL" sz="1900" dirty="0" smtClean="0">
                  <a:solidFill>
                    <a:srgbClr val="4D4E53"/>
                  </a:solidFill>
                  <a:latin typeface="Arial" charset="0"/>
                  <a:cs typeface="+mn-cs"/>
                </a:rPr>
                <a:t>Vastus</a:t>
              </a:r>
              <a:endParaRPr lang="nl-NL" sz="1900" dirty="0">
                <a:solidFill>
                  <a:srgbClr val="4D4E53"/>
                </a:solidFill>
                <a:latin typeface="Arial" charset="0"/>
                <a:cs typeface="+mn-cs"/>
              </a:endParaRPr>
            </a:p>
          </p:txBody>
        </p:sp>
        <p:sp>
          <p:nvSpPr>
            <p:cNvPr id="12" name="Oval 40"/>
            <p:cNvSpPr>
              <a:spLocks noChangeArrowheads="1"/>
            </p:cNvSpPr>
            <p:nvPr/>
          </p:nvSpPr>
          <p:spPr bwMode="auto">
            <a:xfrm>
              <a:off x="2039293" y="3983038"/>
              <a:ext cx="144462" cy="144462"/>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13" name="Oval 41"/>
            <p:cNvSpPr>
              <a:spLocks noChangeArrowheads="1"/>
            </p:cNvSpPr>
            <p:nvPr/>
          </p:nvSpPr>
          <p:spPr bwMode="auto">
            <a:xfrm>
              <a:off x="2407593" y="3735388"/>
              <a:ext cx="144462" cy="144462"/>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14" name="Oval 42"/>
            <p:cNvSpPr>
              <a:spLocks noChangeArrowheads="1"/>
            </p:cNvSpPr>
            <p:nvPr/>
          </p:nvSpPr>
          <p:spPr bwMode="auto">
            <a:xfrm>
              <a:off x="2767955" y="3448050"/>
              <a:ext cx="144463" cy="144463"/>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15" name="Oval 43"/>
            <p:cNvSpPr>
              <a:spLocks noChangeArrowheads="1"/>
            </p:cNvSpPr>
            <p:nvPr/>
          </p:nvSpPr>
          <p:spPr bwMode="auto">
            <a:xfrm>
              <a:off x="2983855" y="3735388"/>
              <a:ext cx="144463" cy="144462"/>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16" name="Oval 45"/>
            <p:cNvSpPr>
              <a:spLocks noChangeArrowheads="1"/>
            </p:cNvSpPr>
            <p:nvPr/>
          </p:nvSpPr>
          <p:spPr bwMode="auto">
            <a:xfrm>
              <a:off x="1680518" y="4127500"/>
              <a:ext cx="144462" cy="144463"/>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17" name="Line 47"/>
            <p:cNvSpPr>
              <a:spLocks noChangeShapeType="1"/>
            </p:cNvSpPr>
            <p:nvPr/>
          </p:nvSpPr>
          <p:spPr bwMode="auto">
            <a:xfrm>
              <a:off x="683568" y="5281613"/>
              <a:ext cx="2876550" cy="0"/>
            </a:xfrm>
            <a:prstGeom prst="line">
              <a:avLst/>
            </a:prstGeom>
            <a:noFill/>
            <a:ln w="38100" cap="flat" cmpd="sng" algn="ctr">
              <a:solidFill>
                <a:srgbClr val="000000"/>
              </a:solidFill>
              <a:prstDash val="solid"/>
              <a:tailEnd type="arrow"/>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4400" b="0" i="0" u="none" strike="noStrike" kern="0" cap="none" spc="0" normalizeH="0" baseline="0" noProof="0">
                <a:ln>
                  <a:noFill/>
                </a:ln>
                <a:solidFill>
                  <a:srgbClr val="000000"/>
                </a:solidFill>
                <a:effectLst/>
                <a:uLnTx/>
                <a:uFillTx/>
                <a:latin typeface="Arial"/>
                <a:ea typeface="+mn-ea"/>
                <a:cs typeface="+mn-cs"/>
              </a:endParaRPr>
            </a:p>
          </p:txBody>
        </p:sp>
        <p:sp>
          <p:nvSpPr>
            <p:cNvPr id="18" name="Line 48"/>
            <p:cNvSpPr>
              <a:spLocks noChangeShapeType="1"/>
            </p:cNvSpPr>
            <p:nvPr/>
          </p:nvSpPr>
          <p:spPr bwMode="auto">
            <a:xfrm>
              <a:off x="823268" y="4489450"/>
              <a:ext cx="2736850" cy="0"/>
            </a:xfrm>
            <a:prstGeom prst="line">
              <a:avLst/>
            </a:prstGeom>
            <a:noFill/>
            <a:ln w="19050">
              <a:solidFill>
                <a:srgbClr val="000000"/>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smtClean="0">
                <a:ln>
                  <a:noFill/>
                </a:ln>
                <a:solidFill>
                  <a:srgbClr val="000000"/>
                </a:solidFill>
                <a:effectLst/>
                <a:uLnTx/>
                <a:uFillTx/>
                <a:latin typeface="Arial" charset="0"/>
                <a:cs typeface="+mn-cs"/>
              </a:endParaRPr>
            </a:p>
          </p:txBody>
        </p:sp>
        <p:sp>
          <p:nvSpPr>
            <p:cNvPr id="19" name="Line 49"/>
            <p:cNvSpPr>
              <a:spLocks noChangeShapeType="1"/>
            </p:cNvSpPr>
            <p:nvPr/>
          </p:nvSpPr>
          <p:spPr bwMode="auto">
            <a:xfrm>
              <a:off x="823268" y="3697288"/>
              <a:ext cx="2736850" cy="0"/>
            </a:xfrm>
            <a:prstGeom prst="line">
              <a:avLst/>
            </a:prstGeom>
            <a:noFill/>
            <a:ln w="19050">
              <a:solidFill>
                <a:srgbClr val="000000"/>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smtClean="0">
                <a:ln>
                  <a:noFill/>
                </a:ln>
                <a:solidFill>
                  <a:srgbClr val="000000"/>
                </a:solidFill>
                <a:effectLst/>
                <a:uLnTx/>
                <a:uFillTx/>
                <a:latin typeface="Arial" charset="0"/>
                <a:cs typeface="+mn-cs"/>
              </a:endParaRPr>
            </a:p>
          </p:txBody>
        </p:sp>
        <p:sp>
          <p:nvSpPr>
            <p:cNvPr id="20" name="Line 50"/>
            <p:cNvSpPr>
              <a:spLocks noChangeShapeType="1"/>
            </p:cNvSpPr>
            <p:nvPr/>
          </p:nvSpPr>
          <p:spPr bwMode="auto">
            <a:xfrm>
              <a:off x="823268" y="2905125"/>
              <a:ext cx="2736850" cy="0"/>
            </a:xfrm>
            <a:prstGeom prst="line">
              <a:avLst/>
            </a:prstGeom>
            <a:noFill/>
            <a:ln w="19050">
              <a:solidFill>
                <a:srgbClr val="000000"/>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smtClean="0">
                <a:ln>
                  <a:noFill/>
                </a:ln>
                <a:solidFill>
                  <a:srgbClr val="000000"/>
                </a:solidFill>
                <a:effectLst/>
                <a:uLnTx/>
                <a:uFillTx/>
                <a:latin typeface="Arial" charset="0"/>
                <a:cs typeface="+mn-cs"/>
              </a:endParaRPr>
            </a:p>
          </p:txBody>
        </p:sp>
        <p:sp>
          <p:nvSpPr>
            <p:cNvPr id="21" name="Oval 51"/>
            <p:cNvSpPr>
              <a:spLocks noChangeArrowheads="1"/>
            </p:cNvSpPr>
            <p:nvPr/>
          </p:nvSpPr>
          <p:spPr bwMode="auto">
            <a:xfrm>
              <a:off x="1399530" y="4271963"/>
              <a:ext cx="144463" cy="144462"/>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22" name="Oval 52"/>
            <p:cNvSpPr>
              <a:spLocks noChangeArrowheads="1"/>
            </p:cNvSpPr>
            <p:nvPr/>
          </p:nvSpPr>
          <p:spPr bwMode="auto">
            <a:xfrm>
              <a:off x="1110605" y="4129088"/>
              <a:ext cx="144463" cy="144462"/>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23" name="Oval 53"/>
            <p:cNvSpPr>
              <a:spLocks noChangeArrowheads="1"/>
            </p:cNvSpPr>
            <p:nvPr/>
          </p:nvSpPr>
          <p:spPr bwMode="auto">
            <a:xfrm>
              <a:off x="823268" y="4416425"/>
              <a:ext cx="144462" cy="144463"/>
            </a:xfrm>
            <a:prstGeom prst="ellipse">
              <a:avLst/>
            </a:prstGeom>
            <a:solidFill>
              <a:srgbClr val="E65526"/>
            </a:solidFill>
            <a:ln>
              <a:noFill/>
            </a:ln>
            <a:extLst>
              <a:ext uri="{91240B29-F687-4F45-9708-019B960494DF}">
                <a14:hiddenLine xmlns:a14="http://schemas.microsoft.com/office/drawing/2010/main" w="12700">
                  <a:solidFill>
                    <a:schemeClr val="tx1"/>
                  </a:solidFill>
                  <a:round/>
                  <a:headEnd type="none" w="sm" len="sm"/>
                  <a:tailEnd type="none" w="sm" len="sm"/>
                </a14:hiddenLine>
              </a:ext>
            </a:extLst>
          </p:spPr>
          <p:txBody>
            <a:bodyPr wrap="none" anchor="ctr"/>
            <a:lstStyle/>
            <a:p>
              <a:pPr algn="ctr" eaLnBrk="1" hangingPunct="1">
                <a:lnSpc>
                  <a:spcPct val="120000"/>
                </a:lnSpc>
                <a:spcBef>
                  <a:spcPct val="20000"/>
                </a:spcBef>
                <a:buClr>
                  <a:srgbClr val="000000"/>
                </a:buClr>
                <a:buFontTx/>
                <a:buChar char="•"/>
              </a:pPr>
              <a:endParaRPr lang="nl-NL" sz="2400">
                <a:solidFill>
                  <a:srgbClr val="000000"/>
                </a:solidFill>
                <a:latin typeface="Arial" charset="0"/>
                <a:cs typeface="+mn-cs"/>
              </a:endParaRPr>
            </a:p>
          </p:txBody>
        </p:sp>
        <p:sp>
          <p:nvSpPr>
            <p:cNvPr id="24" name="Rectangle 54"/>
            <p:cNvSpPr>
              <a:spLocks noChangeArrowheads="1"/>
            </p:cNvSpPr>
            <p:nvPr/>
          </p:nvSpPr>
          <p:spPr bwMode="auto">
            <a:xfrm>
              <a:off x="992631" y="1633538"/>
              <a:ext cx="2237792" cy="38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a:r>
                <a:rPr lang="nl-NL" sz="1900" dirty="0" smtClean="0">
                  <a:solidFill>
                    <a:srgbClr val="4D4E53"/>
                  </a:solidFill>
                  <a:latin typeface="Arial" charset="0"/>
                  <a:cs typeface="+mn-cs"/>
                </a:rPr>
                <a:t>Mõõtmistulemused</a:t>
              </a:r>
              <a:endParaRPr lang="nl-NL" sz="1900" dirty="0">
                <a:solidFill>
                  <a:srgbClr val="4D4E53"/>
                </a:solidFill>
                <a:latin typeface="Arial" charset="0"/>
                <a:cs typeface="+mn-cs"/>
              </a:endParaRPr>
            </a:p>
          </p:txBody>
        </p:sp>
        <p:sp>
          <p:nvSpPr>
            <p:cNvPr id="25" name="Rectangle 57"/>
            <p:cNvSpPr>
              <a:spLocks noChangeArrowheads="1"/>
            </p:cNvSpPr>
            <p:nvPr/>
          </p:nvSpPr>
          <p:spPr bwMode="auto">
            <a:xfrm>
              <a:off x="5150982" y="1347788"/>
              <a:ext cx="945772" cy="6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a:r>
                <a:rPr lang="nl-NL" sz="1900" dirty="0" smtClean="0">
                  <a:solidFill>
                    <a:srgbClr val="4D4E53"/>
                  </a:solidFill>
                  <a:latin typeface="Arial" charset="0"/>
                  <a:cs typeface="+mn-cs"/>
                </a:rPr>
                <a:t>Defekti</a:t>
              </a:r>
              <a:endParaRPr lang="nl-NL" sz="1900" dirty="0">
                <a:solidFill>
                  <a:srgbClr val="4D4E53"/>
                </a:solidFill>
                <a:latin typeface="Arial" charset="0"/>
                <a:cs typeface="+mn-cs"/>
              </a:endParaRPr>
            </a:p>
            <a:p>
              <a:pPr algn="ctr"/>
              <a:r>
                <a:rPr lang="nl-NL" sz="1900" dirty="0" smtClean="0">
                  <a:solidFill>
                    <a:srgbClr val="4D4E53"/>
                  </a:solidFill>
                  <a:latin typeface="Arial" charset="0"/>
                  <a:cs typeface="+mn-cs"/>
                </a:rPr>
                <a:t>tase</a:t>
              </a:r>
              <a:endParaRPr lang="nl-NL" sz="1900" dirty="0">
                <a:solidFill>
                  <a:srgbClr val="4D4E53"/>
                </a:solidFill>
                <a:latin typeface="Arial" charset="0"/>
                <a:cs typeface="+mn-cs"/>
              </a:endParaRPr>
            </a:p>
          </p:txBody>
        </p:sp>
        <p:sp>
          <p:nvSpPr>
            <p:cNvPr id="26" name="Rectangle 58"/>
            <p:cNvSpPr>
              <a:spLocks noChangeArrowheads="1"/>
            </p:cNvSpPr>
            <p:nvPr/>
          </p:nvSpPr>
          <p:spPr bwMode="auto">
            <a:xfrm>
              <a:off x="5141268" y="2246313"/>
              <a:ext cx="900112" cy="612775"/>
            </a:xfrm>
            <a:prstGeom prst="rect">
              <a:avLst/>
            </a:prstGeom>
            <a:gradFill rotWithShape="1">
              <a:gsLst>
                <a:gs pos="0">
                  <a:srgbClr val="00194C"/>
                </a:gs>
                <a:gs pos="80000">
                  <a:srgbClr val="002060"/>
                </a:gs>
                <a:gs pos="100000">
                  <a:srgbClr val="002060"/>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92075" tIns="46038" rIns="92075" bIns="46038">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200" b="1" i="0" u="none" strike="noStrike" kern="0" cap="none" spc="0" normalizeH="0" baseline="0" noProof="0">
                  <a:ln>
                    <a:noFill/>
                  </a:ln>
                  <a:solidFill>
                    <a:srgbClr val="FFFFFF"/>
                  </a:solidFill>
                  <a:effectLst/>
                  <a:uLnTx/>
                  <a:uFillTx/>
                  <a:latin typeface="Arial"/>
                  <a:ea typeface="+mn-ea"/>
                  <a:cs typeface="+mn-cs"/>
                </a:rPr>
                <a:t>3</a:t>
              </a:r>
            </a:p>
          </p:txBody>
        </p:sp>
        <p:sp>
          <p:nvSpPr>
            <p:cNvPr id="27" name="Rectangle 60"/>
            <p:cNvSpPr>
              <a:spLocks noChangeArrowheads="1"/>
            </p:cNvSpPr>
            <p:nvPr/>
          </p:nvSpPr>
          <p:spPr bwMode="auto">
            <a:xfrm>
              <a:off x="5141268" y="3808413"/>
              <a:ext cx="900112" cy="612775"/>
            </a:xfrm>
            <a:prstGeom prst="rect">
              <a:avLst/>
            </a:prstGeom>
            <a:gradFill rotWithShape="1">
              <a:gsLst>
                <a:gs pos="0">
                  <a:srgbClr val="00194C"/>
                </a:gs>
                <a:gs pos="80000">
                  <a:srgbClr val="002060"/>
                </a:gs>
                <a:gs pos="100000">
                  <a:srgbClr val="002060"/>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92075" tIns="46038" rIns="92075" bIns="46038">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200" b="1" i="0" u="none" strike="noStrike" kern="0" cap="none" spc="0" normalizeH="0" baseline="0" noProof="0" dirty="0">
                  <a:ln>
                    <a:noFill/>
                  </a:ln>
                  <a:solidFill>
                    <a:srgbClr val="FFFFFF"/>
                  </a:solidFill>
                  <a:effectLst/>
                  <a:uLnTx/>
                  <a:uFillTx/>
                  <a:latin typeface="Arial"/>
                  <a:ea typeface="+mn-ea"/>
                  <a:cs typeface="+mn-cs"/>
                </a:rPr>
                <a:t>1</a:t>
              </a:r>
            </a:p>
          </p:txBody>
        </p:sp>
        <p:sp>
          <p:nvSpPr>
            <p:cNvPr id="28" name="Rectangle 61"/>
            <p:cNvSpPr>
              <a:spLocks noChangeArrowheads="1"/>
            </p:cNvSpPr>
            <p:nvPr/>
          </p:nvSpPr>
          <p:spPr bwMode="auto">
            <a:xfrm>
              <a:off x="5141268" y="4584700"/>
              <a:ext cx="900112" cy="612775"/>
            </a:xfrm>
            <a:prstGeom prst="rect">
              <a:avLst/>
            </a:prstGeom>
            <a:gradFill rotWithShape="1">
              <a:gsLst>
                <a:gs pos="0">
                  <a:srgbClr val="00194C"/>
                </a:gs>
                <a:gs pos="80000">
                  <a:srgbClr val="002060"/>
                </a:gs>
                <a:gs pos="100000">
                  <a:srgbClr val="002060"/>
                </a:gs>
              </a:gsLst>
              <a:lin ang="16200000" scaled="0"/>
            </a:gradFill>
            <a:ln w="9525" cap="flat" cmpd="sng" algn="ctr">
              <a:noFill/>
              <a:prstDash val="solid"/>
              <a:headEnd/>
              <a:tailEnd/>
            </a:ln>
            <a:effectLst>
              <a:outerShdw blurRad="40000" dist="23000" dir="5400000" rotWithShape="0">
                <a:srgbClr val="000000">
                  <a:alpha val="35000"/>
                </a:srgbClr>
              </a:outerShdw>
            </a:effectLst>
          </p:spPr>
          <p:txBody>
            <a:bodyPr lIns="92075" tIns="46038" rIns="92075" bIns="46038">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200" b="1" i="0" u="none" strike="noStrike" kern="0" cap="none" spc="0" normalizeH="0" baseline="0" noProof="0">
                  <a:ln>
                    <a:noFill/>
                  </a:ln>
                  <a:solidFill>
                    <a:srgbClr val="FFFFFF"/>
                  </a:solidFill>
                  <a:effectLst/>
                  <a:uLnTx/>
                  <a:uFillTx/>
                  <a:latin typeface="Arial"/>
                  <a:ea typeface="+mn-ea"/>
                  <a:cs typeface="+mn-cs"/>
                </a:rPr>
                <a:t>0</a:t>
              </a:r>
            </a:p>
          </p:txBody>
        </p:sp>
        <p:sp>
          <p:nvSpPr>
            <p:cNvPr id="29" name="Line 62"/>
            <p:cNvSpPr>
              <a:spLocks noChangeShapeType="1"/>
            </p:cNvSpPr>
            <p:nvPr/>
          </p:nvSpPr>
          <p:spPr bwMode="auto">
            <a:xfrm flipV="1">
              <a:off x="4949180" y="2906713"/>
              <a:ext cx="4176713" cy="0"/>
            </a:xfrm>
            <a:prstGeom prst="line">
              <a:avLst/>
            </a:prstGeom>
            <a:noFill/>
            <a:ln w="19050">
              <a:solidFill>
                <a:srgbClr val="000000"/>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smtClean="0">
                <a:ln>
                  <a:noFill/>
                </a:ln>
                <a:solidFill>
                  <a:srgbClr val="000000"/>
                </a:solidFill>
                <a:effectLst/>
                <a:uLnTx/>
                <a:uFillTx/>
                <a:latin typeface="Arial" charset="0"/>
                <a:cs typeface="+mn-cs"/>
              </a:endParaRPr>
            </a:p>
          </p:txBody>
        </p:sp>
        <p:sp>
          <p:nvSpPr>
            <p:cNvPr id="30" name="Line 63"/>
            <p:cNvSpPr>
              <a:spLocks noChangeShapeType="1"/>
            </p:cNvSpPr>
            <p:nvPr/>
          </p:nvSpPr>
          <p:spPr bwMode="auto">
            <a:xfrm flipV="1">
              <a:off x="4949180" y="3698875"/>
              <a:ext cx="4176713" cy="0"/>
            </a:xfrm>
            <a:prstGeom prst="line">
              <a:avLst/>
            </a:prstGeom>
            <a:noFill/>
            <a:ln w="19050">
              <a:solidFill>
                <a:srgbClr val="000000"/>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smtClean="0">
                <a:ln>
                  <a:noFill/>
                </a:ln>
                <a:solidFill>
                  <a:srgbClr val="000000"/>
                </a:solidFill>
                <a:effectLst/>
                <a:uLnTx/>
                <a:uFillTx/>
                <a:latin typeface="Arial" charset="0"/>
                <a:cs typeface="+mn-cs"/>
              </a:endParaRPr>
            </a:p>
          </p:txBody>
        </p:sp>
        <p:sp>
          <p:nvSpPr>
            <p:cNvPr id="31" name="Line 64"/>
            <p:cNvSpPr>
              <a:spLocks noChangeShapeType="1"/>
            </p:cNvSpPr>
            <p:nvPr/>
          </p:nvSpPr>
          <p:spPr bwMode="auto">
            <a:xfrm>
              <a:off x="4949180" y="4491038"/>
              <a:ext cx="4175125" cy="0"/>
            </a:xfrm>
            <a:prstGeom prst="line">
              <a:avLst/>
            </a:prstGeom>
            <a:noFill/>
            <a:ln w="19050">
              <a:solidFill>
                <a:srgbClr val="000000"/>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smtClean="0">
                <a:ln>
                  <a:noFill/>
                </a:ln>
                <a:solidFill>
                  <a:srgbClr val="000000"/>
                </a:solidFill>
                <a:effectLst/>
                <a:uLnTx/>
                <a:uFillTx/>
                <a:latin typeface="Arial" charset="0"/>
                <a:cs typeface="+mn-cs"/>
              </a:endParaRPr>
            </a:p>
          </p:txBody>
        </p:sp>
        <p:cxnSp>
          <p:nvCxnSpPr>
            <p:cNvPr id="32" name="Straight Arrow Connector 31"/>
            <p:cNvCxnSpPr/>
            <p:nvPr/>
          </p:nvCxnSpPr>
          <p:spPr bwMode="auto">
            <a:xfrm flipV="1">
              <a:off x="683568" y="2135188"/>
              <a:ext cx="0" cy="3146425"/>
            </a:xfrm>
            <a:prstGeom prst="straightConnector1">
              <a:avLst/>
            </a:prstGeom>
            <a:noFill/>
            <a:ln w="38100" cap="flat" cmpd="sng" algn="ctr">
              <a:solidFill>
                <a:srgbClr val="000000"/>
              </a:solidFill>
              <a:prstDash val="solid"/>
              <a:tailEnd type="arrow"/>
            </a:ln>
            <a:effectLst>
              <a:outerShdw blurRad="40000" dist="23000" dir="5400000" rotWithShape="0">
                <a:srgbClr val="000000">
                  <a:alpha val="35000"/>
                </a:srgbClr>
              </a:outerShdw>
            </a:effectLst>
            <a:extLst/>
          </p:spPr>
        </p:cxnSp>
        <p:sp>
          <p:nvSpPr>
            <p:cNvPr id="33" name="Rectangle 58"/>
            <p:cNvSpPr>
              <a:spLocks noChangeArrowheads="1"/>
            </p:cNvSpPr>
            <p:nvPr/>
          </p:nvSpPr>
          <p:spPr bwMode="auto">
            <a:xfrm>
              <a:off x="5141268" y="3006725"/>
              <a:ext cx="898525" cy="612775"/>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solidFill>
                <a:srgbClr val="333399">
                  <a:shade val="95000"/>
                  <a:satMod val="105000"/>
                </a:srgbClr>
              </a:solidFill>
              <a:prstDash val="solid"/>
              <a:headEnd/>
              <a:tailEnd/>
            </a:ln>
            <a:effectLst>
              <a:outerShdw blurRad="40000" dist="23000" dir="5400000" rotWithShape="0">
                <a:srgbClr val="000000">
                  <a:alpha val="35000"/>
                </a:srgbClr>
              </a:outerShdw>
            </a:effectLst>
          </p:spPr>
          <p:txBody>
            <a:bodyPr lIns="92075" tIns="46038" rIns="92075" bIns="46038">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200" b="1" i="0" u="none" strike="noStrike" kern="0" cap="none" spc="0" normalizeH="0" baseline="0" noProof="0">
                  <a:ln>
                    <a:noFill/>
                  </a:ln>
                  <a:solidFill>
                    <a:srgbClr val="FFFFFF"/>
                  </a:solidFill>
                  <a:effectLst/>
                  <a:uLnTx/>
                  <a:uFillTx/>
                  <a:latin typeface="Arial"/>
                  <a:ea typeface="+mn-ea"/>
                  <a:cs typeface="+mn-cs"/>
                </a:rPr>
                <a:t>2</a:t>
              </a:r>
            </a:p>
          </p:txBody>
        </p:sp>
        <p:sp>
          <p:nvSpPr>
            <p:cNvPr id="34" name="Arc 70"/>
            <p:cNvSpPr>
              <a:spLocks/>
            </p:cNvSpPr>
            <p:nvPr/>
          </p:nvSpPr>
          <p:spPr bwMode="auto">
            <a:xfrm rot="20853626">
              <a:off x="3055293" y="3228975"/>
              <a:ext cx="2441575" cy="1227138"/>
            </a:xfrm>
            <a:custGeom>
              <a:avLst/>
              <a:gdLst>
                <a:gd name="T0" fmla="*/ 0 w 15247"/>
                <a:gd name="T1" fmla="*/ 0 h 21600"/>
                <a:gd name="T2" fmla="*/ 2147483647 w 15247"/>
                <a:gd name="T3" fmla="*/ 41258368 h 21600"/>
                <a:gd name="T4" fmla="*/ 0 w 15247"/>
                <a:gd name="T5" fmla="*/ 141743131 h 21600"/>
                <a:gd name="T6" fmla="*/ 0 60000 65536"/>
                <a:gd name="T7" fmla="*/ 0 60000 65536"/>
                <a:gd name="T8" fmla="*/ 0 60000 65536"/>
                <a:gd name="T9" fmla="*/ 0 w 15247"/>
                <a:gd name="T10" fmla="*/ 0 h 21600"/>
                <a:gd name="T11" fmla="*/ 15247 w 15247"/>
                <a:gd name="T12" fmla="*/ 21600 h 21600"/>
              </a:gdLst>
              <a:ahLst/>
              <a:cxnLst>
                <a:cxn ang="T6">
                  <a:pos x="T0" y="T1"/>
                </a:cxn>
                <a:cxn ang="T7">
                  <a:pos x="T2" y="T3"/>
                </a:cxn>
                <a:cxn ang="T8">
                  <a:pos x="T4" y="T5"/>
                </a:cxn>
              </a:cxnLst>
              <a:rect l="T9" t="T10" r="T11" b="T12"/>
              <a:pathLst>
                <a:path w="15247" h="21600" fill="none" extrusionOk="0">
                  <a:moveTo>
                    <a:pt x="-1" y="0"/>
                  </a:moveTo>
                  <a:cubicBezTo>
                    <a:pt x="5715" y="0"/>
                    <a:pt x="11198" y="2265"/>
                    <a:pt x="15246" y="6300"/>
                  </a:cubicBezTo>
                </a:path>
                <a:path w="15247" h="21600" stroke="0" extrusionOk="0">
                  <a:moveTo>
                    <a:pt x="-1" y="0"/>
                  </a:moveTo>
                  <a:cubicBezTo>
                    <a:pt x="5715" y="0"/>
                    <a:pt x="11198" y="2265"/>
                    <a:pt x="15246" y="6300"/>
                  </a:cubicBezTo>
                  <a:lnTo>
                    <a:pt x="0" y="21600"/>
                  </a:lnTo>
                  <a:lnTo>
                    <a:pt x="-1" y="0"/>
                  </a:lnTo>
                  <a:close/>
                </a:path>
              </a:pathLst>
            </a:custGeom>
            <a:noFill/>
            <a:ln w="38100">
              <a:solidFill>
                <a:srgbClr val="000000"/>
              </a:solidFill>
              <a:round/>
              <a:headEnd type="none" w="sm" len="sm"/>
              <a:tailEnd type="stealth" w="lg" len="lg"/>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GB" sz="4400">
                <a:solidFill>
                  <a:srgbClr val="000000"/>
                </a:solidFill>
                <a:latin typeface="Arial" charset="0"/>
                <a:cs typeface="+mn-cs"/>
              </a:endParaRPr>
            </a:p>
          </p:txBody>
        </p:sp>
      </p:grpSp>
    </p:spTree>
    <p:extLst>
      <p:ext uri="{BB962C8B-B14F-4D97-AF65-F5344CB8AC3E}">
        <p14:creationId xmlns:p14="http://schemas.microsoft.com/office/powerpoint/2010/main" val="74873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7584" y="620688"/>
            <a:ext cx="7766248" cy="1119659"/>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t-EE" dirty="0" smtClean="0"/>
              <a:t>SST   -   </a:t>
            </a:r>
            <a:r>
              <a:rPr lang="et-EE" dirty="0" smtClean="0">
                <a:hlinkClick r:id="rId2" action="ppaction://hlinkfile"/>
              </a:rPr>
              <a:t>ATLAS FO</a:t>
            </a:r>
            <a:endParaRPr lang="en-US" dirty="0"/>
          </a:p>
        </p:txBody>
      </p:sp>
      <p:sp>
        <p:nvSpPr>
          <p:cNvPr id="3" name="Content Placeholder 2"/>
          <p:cNvSpPr txBox="1">
            <a:spLocks/>
          </p:cNvSpPr>
          <p:nvPr/>
        </p:nvSpPr>
        <p:spPr>
          <a:xfrm>
            <a:off x="1259632" y="1700808"/>
            <a:ext cx="7200800" cy="2160240"/>
          </a:xfrm>
          <a:prstGeom prst="rect">
            <a:avLst/>
          </a:prstGeom>
        </p:spPr>
        <p:txBody>
          <a:bodyPr>
            <a:normAutofit fontScale="85000" lnSpcReduction="20000"/>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z="2000" dirty="0" smtClean="0"/>
              <a:t>Pakub</a:t>
            </a:r>
            <a:r>
              <a:rPr lang="en-US" sz="2000" dirty="0" smtClean="0"/>
              <a:t> </a:t>
            </a:r>
            <a:r>
              <a:rPr lang="en-US" sz="2000" dirty="0" err="1" smtClean="0"/>
              <a:t>kaalude</a:t>
            </a:r>
            <a:r>
              <a:rPr lang="en-US" sz="2000" dirty="0" smtClean="0"/>
              <a:t> </a:t>
            </a:r>
            <a:r>
              <a:rPr lang="en-US" sz="2000" dirty="0" err="1" smtClean="0"/>
              <a:t>süsteemi</a:t>
            </a:r>
            <a:r>
              <a:rPr lang="en-US" sz="2000" dirty="0" smtClean="0"/>
              <a:t>, </a:t>
            </a:r>
            <a:r>
              <a:rPr lang="en-US" sz="2000" dirty="0" err="1" smtClean="0"/>
              <a:t>koos</a:t>
            </a:r>
            <a:r>
              <a:rPr lang="en-US" sz="2000" dirty="0" smtClean="0"/>
              <a:t> </a:t>
            </a:r>
            <a:r>
              <a:rPr lang="en-US" sz="2000" dirty="0" err="1" smtClean="0"/>
              <a:t>rataste</a:t>
            </a:r>
            <a:r>
              <a:rPr lang="en-US" sz="2000" dirty="0" smtClean="0"/>
              <a:t> </a:t>
            </a:r>
            <a:r>
              <a:rPr lang="en-US" sz="2000" dirty="0" err="1" smtClean="0"/>
              <a:t>defektide</a:t>
            </a:r>
            <a:r>
              <a:rPr lang="en-US" sz="2000" dirty="0" smtClean="0"/>
              <a:t> (</a:t>
            </a:r>
            <a:r>
              <a:rPr lang="en-US" sz="2000" dirty="0" err="1" smtClean="0"/>
              <a:t>ratta</a:t>
            </a:r>
            <a:r>
              <a:rPr lang="en-US" sz="2000" dirty="0" smtClean="0"/>
              <a:t> </a:t>
            </a:r>
            <a:r>
              <a:rPr lang="en-US" sz="2000" dirty="0" err="1" smtClean="0"/>
              <a:t>kuju</a:t>
            </a:r>
            <a:r>
              <a:rPr lang="en-US" sz="2000" dirty="0" smtClean="0"/>
              <a:t> </a:t>
            </a:r>
            <a:r>
              <a:rPr lang="en-US" sz="2000" dirty="0" err="1" smtClean="0"/>
              <a:t>muutus</a:t>
            </a:r>
            <a:r>
              <a:rPr lang="en-US" sz="2000" dirty="0" smtClean="0"/>
              <a:t>) </a:t>
            </a:r>
            <a:r>
              <a:rPr lang="en-US" sz="2000" dirty="0" err="1" smtClean="0"/>
              <a:t>tuvastamise</a:t>
            </a:r>
            <a:r>
              <a:rPr lang="en-US" sz="2000" dirty="0" smtClean="0"/>
              <a:t> </a:t>
            </a:r>
            <a:r>
              <a:rPr lang="en-US" sz="2000" dirty="0" err="1" smtClean="0"/>
              <a:t>süsteemiga</a:t>
            </a:r>
            <a:r>
              <a:rPr lang="en-US" sz="2000" dirty="0" smtClean="0"/>
              <a:t>.</a:t>
            </a:r>
          </a:p>
          <a:p>
            <a:r>
              <a:rPr lang="en-US" sz="2000" dirty="0" err="1" smtClean="0"/>
              <a:t>Pakub</a:t>
            </a:r>
            <a:r>
              <a:rPr lang="en-US" sz="2000" dirty="0" smtClean="0"/>
              <a:t> </a:t>
            </a:r>
            <a:r>
              <a:rPr lang="en-US" sz="2000" dirty="0" err="1" smtClean="0"/>
              <a:t>nii</a:t>
            </a:r>
            <a:r>
              <a:rPr lang="en-US" sz="2000" dirty="0" smtClean="0"/>
              <a:t> </a:t>
            </a:r>
            <a:r>
              <a:rPr lang="en-US" sz="2000" dirty="0" err="1" smtClean="0"/>
              <a:t>statsionaarseid</a:t>
            </a:r>
            <a:r>
              <a:rPr lang="en-US" sz="2000" dirty="0" smtClean="0"/>
              <a:t> </a:t>
            </a:r>
            <a:r>
              <a:rPr lang="en-US" sz="2000" dirty="0" err="1" smtClean="0"/>
              <a:t>kui</a:t>
            </a:r>
            <a:r>
              <a:rPr lang="en-US" sz="2000" dirty="0" smtClean="0"/>
              <a:t> </a:t>
            </a:r>
            <a:r>
              <a:rPr lang="en-US" sz="2000" dirty="0" err="1" smtClean="0"/>
              <a:t>ka</a:t>
            </a:r>
            <a:r>
              <a:rPr lang="en-US" sz="2000" dirty="0" smtClean="0"/>
              <a:t> </a:t>
            </a:r>
            <a:r>
              <a:rPr lang="en-US" sz="2000" dirty="0" err="1" smtClean="0"/>
              <a:t>mobiilseid</a:t>
            </a:r>
            <a:r>
              <a:rPr lang="en-US" sz="2000" dirty="0" smtClean="0"/>
              <a:t> </a:t>
            </a:r>
            <a:r>
              <a:rPr lang="en-US" sz="2000" dirty="0" err="1" smtClean="0"/>
              <a:t>lahendusi</a:t>
            </a:r>
            <a:r>
              <a:rPr lang="en-US" sz="2000" dirty="0" smtClean="0"/>
              <a:t> (Atlas FO). </a:t>
            </a:r>
          </a:p>
          <a:p>
            <a:r>
              <a:rPr lang="en-US" sz="2000" dirty="0" err="1" smtClean="0"/>
              <a:t>Olenevalt</a:t>
            </a:r>
            <a:r>
              <a:rPr lang="en-US" sz="2000" dirty="0" smtClean="0"/>
              <a:t> </a:t>
            </a:r>
            <a:r>
              <a:rPr lang="en-US" sz="2000" dirty="0" err="1" smtClean="0"/>
              <a:t>soetatavast</a:t>
            </a:r>
            <a:r>
              <a:rPr lang="en-US" sz="2000" dirty="0" smtClean="0"/>
              <a:t> </a:t>
            </a:r>
            <a:r>
              <a:rPr lang="en-US" sz="2000" dirty="0" err="1" smtClean="0"/>
              <a:t>arhidektuurist</a:t>
            </a:r>
            <a:r>
              <a:rPr lang="en-US" sz="2000" dirty="0" smtClean="0"/>
              <a:t> on </a:t>
            </a:r>
            <a:r>
              <a:rPr lang="en-US" sz="2000" dirty="0" err="1" smtClean="0"/>
              <a:t>võimalik</a:t>
            </a:r>
            <a:r>
              <a:rPr lang="en-US" sz="2000" dirty="0" smtClean="0"/>
              <a:t> </a:t>
            </a:r>
            <a:r>
              <a:rPr lang="en-US" sz="2000" dirty="0" err="1" smtClean="0"/>
              <a:t>süsteemiga</a:t>
            </a:r>
            <a:r>
              <a:rPr lang="en-US" sz="2000" dirty="0" smtClean="0"/>
              <a:t> </a:t>
            </a:r>
            <a:r>
              <a:rPr lang="en-US" sz="2000" dirty="0" err="1" smtClean="0"/>
              <a:t>liita</a:t>
            </a:r>
            <a:r>
              <a:rPr lang="en-US" sz="2000" dirty="0" smtClean="0"/>
              <a:t>: </a:t>
            </a:r>
          </a:p>
          <a:p>
            <a:pPr lvl="1">
              <a:buFont typeface="Wingdings" panose="05000000000000000000" pitchFamily="2" charset="2"/>
              <a:buChar char="ü"/>
            </a:pPr>
            <a:r>
              <a:rPr lang="en-US" sz="2000" dirty="0" err="1" smtClean="0"/>
              <a:t>rööbastelt</a:t>
            </a:r>
            <a:r>
              <a:rPr lang="en-US" sz="2000" dirty="0" smtClean="0"/>
              <a:t> </a:t>
            </a:r>
            <a:r>
              <a:rPr lang="en-US" sz="2000" dirty="0" err="1" smtClean="0"/>
              <a:t>mahajooksu</a:t>
            </a:r>
            <a:r>
              <a:rPr lang="en-US" sz="2000" dirty="0" smtClean="0"/>
              <a:t> </a:t>
            </a:r>
            <a:r>
              <a:rPr lang="en-US" sz="2000" dirty="0" err="1" smtClean="0"/>
              <a:t>tuvastamine</a:t>
            </a:r>
            <a:endParaRPr lang="et-EE" sz="2000" dirty="0" smtClean="0"/>
          </a:p>
          <a:p>
            <a:pPr lvl="1">
              <a:buFont typeface="Wingdings" panose="05000000000000000000" pitchFamily="2" charset="2"/>
              <a:buChar char="ü"/>
            </a:pPr>
            <a:r>
              <a:rPr lang="en-US" sz="2000" dirty="0" err="1" smtClean="0"/>
              <a:t>ebastabiilse</a:t>
            </a:r>
            <a:r>
              <a:rPr lang="en-US" sz="2000" dirty="0" smtClean="0"/>
              <a:t> </a:t>
            </a:r>
            <a:r>
              <a:rPr lang="en-US" sz="2000" dirty="0" err="1" smtClean="0"/>
              <a:t>sõiduki</a:t>
            </a:r>
            <a:r>
              <a:rPr lang="en-US" sz="2000" dirty="0" smtClean="0"/>
              <a:t> </a:t>
            </a:r>
            <a:r>
              <a:rPr lang="en-US" sz="2000" dirty="0" err="1" smtClean="0"/>
              <a:t>kulgemisprotsess</a:t>
            </a:r>
            <a:r>
              <a:rPr lang="en-US" sz="2000" dirty="0" smtClean="0"/>
              <a:t> (</a:t>
            </a:r>
            <a:r>
              <a:rPr lang="en-US" sz="2000" dirty="0" err="1" smtClean="0"/>
              <a:t>horisontaalsete</a:t>
            </a:r>
            <a:r>
              <a:rPr lang="en-US" sz="2000" dirty="0" smtClean="0"/>
              <a:t> ja </a:t>
            </a:r>
            <a:r>
              <a:rPr lang="en-US" sz="2000" dirty="0" err="1" smtClean="0"/>
              <a:t>vertikaalsete</a:t>
            </a:r>
            <a:r>
              <a:rPr lang="en-US" sz="2000" dirty="0" smtClean="0"/>
              <a:t> </a:t>
            </a:r>
            <a:r>
              <a:rPr lang="en-US" sz="2000" dirty="0" err="1" smtClean="0"/>
              <a:t>jõudude</a:t>
            </a:r>
            <a:r>
              <a:rPr lang="en-US" sz="2000" dirty="0" smtClean="0"/>
              <a:t> </a:t>
            </a:r>
            <a:r>
              <a:rPr lang="en-US" sz="2000" dirty="0" err="1" smtClean="0"/>
              <a:t>kontroll</a:t>
            </a:r>
            <a:r>
              <a:rPr lang="en-US" sz="2000" dirty="0" smtClean="0"/>
              <a:t>)</a:t>
            </a:r>
            <a:endParaRPr lang="et-EE" sz="2000" dirty="0" smtClean="0"/>
          </a:p>
          <a:p>
            <a:pPr lvl="1">
              <a:buFont typeface="Wingdings" panose="05000000000000000000" pitchFamily="2" charset="2"/>
              <a:buChar char="ü"/>
            </a:pPr>
            <a:r>
              <a:rPr lang="en-US" sz="2000" dirty="0" err="1" smtClean="0"/>
              <a:t>raudtee-lugeja</a:t>
            </a:r>
            <a:r>
              <a:rPr lang="en-US" sz="2000" dirty="0" smtClean="0"/>
              <a:t>/</a:t>
            </a:r>
            <a:r>
              <a:rPr lang="en-US" sz="2000" dirty="0" err="1" smtClean="0"/>
              <a:t>märgiselugeja</a:t>
            </a:r>
            <a:r>
              <a:rPr lang="en-US" sz="2000" dirty="0" smtClean="0"/>
              <a:t> (rail/Tag-reader) </a:t>
            </a:r>
            <a:endParaRPr lang="en-US" sz="2000" dirty="0"/>
          </a:p>
        </p:txBody>
      </p:sp>
      <p:pic>
        <p:nvPicPr>
          <p:cNvPr id="4" name="Picture 3"/>
          <p:cNvPicPr>
            <a:picLocks noChangeAspect="1"/>
          </p:cNvPicPr>
          <p:nvPr/>
        </p:nvPicPr>
        <p:blipFill>
          <a:blip r:embed="rId3"/>
          <a:stretch>
            <a:fillRect/>
          </a:stretch>
        </p:blipFill>
        <p:spPr>
          <a:xfrm>
            <a:off x="2411760" y="3789040"/>
            <a:ext cx="4625741" cy="2842506"/>
          </a:xfrm>
          <a:prstGeom prst="rect">
            <a:avLst/>
          </a:prstGeom>
        </p:spPr>
      </p:pic>
    </p:spTree>
    <p:extLst>
      <p:ext uri="{BB962C8B-B14F-4D97-AF65-F5344CB8AC3E}">
        <p14:creationId xmlns:p14="http://schemas.microsoft.com/office/powerpoint/2010/main" val="153973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3997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1"/>
          <p:cNvSpPr>
            <a:spLocks noGrp="1"/>
          </p:cNvSpPr>
          <p:nvPr>
            <p:ph type="title"/>
          </p:nvPr>
        </p:nvSpPr>
        <p:spPr/>
        <p:txBody>
          <a:bodyPr/>
          <a:lstStyle/>
          <a:p>
            <a:r>
              <a:rPr lang="et-EE" altLang="en-US" sz="2400" dirty="0" smtClean="0"/>
              <a:t>ARGOS</a:t>
            </a:r>
            <a:endParaRPr lang="en-US" altLang="en-US" sz="2400" dirty="0" smtClean="0"/>
          </a:p>
        </p:txBody>
      </p:sp>
      <p:sp>
        <p:nvSpPr>
          <p:cNvPr id="3" name="Content Placeholder 2"/>
          <p:cNvSpPr>
            <a:spLocks noGrp="1"/>
          </p:cNvSpPr>
          <p:nvPr>
            <p:ph idx="1"/>
          </p:nvPr>
        </p:nvSpPr>
        <p:spPr>
          <a:xfrm>
            <a:off x="457200" y="1600200"/>
            <a:ext cx="4835525" cy="4708525"/>
          </a:xfrm>
        </p:spPr>
        <p:txBody>
          <a:bodyPr>
            <a:normAutofit fontScale="70000" lnSpcReduction="20000"/>
          </a:bodyPr>
          <a:lstStyle/>
          <a:p>
            <a:pPr>
              <a:defRPr/>
            </a:pPr>
            <a:r>
              <a:rPr lang="et-EE" sz="2900" dirty="0">
                <a:solidFill>
                  <a:srgbClr val="FF0000"/>
                </a:solidFill>
                <a:hlinkClick r:id="rId3" action="ppaction://hlinkfile"/>
              </a:rPr>
              <a:t>DYNAMIC WEIGHER </a:t>
            </a:r>
            <a:endParaRPr lang="et-EE" sz="2900" dirty="0">
              <a:solidFill>
                <a:srgbClr val="FF0000"/>
              </a:solidFill>
            </a:endParaRPr>
          </a:p>
          <a:p>
            <a:pPr>
              <a:defRPr/>
            </a:pPr>
            <a:r>
              <a:rPr lang="et-EE" sz="2900" dirty="0">
                <a:solidFill>
                  <a:srgbClr val="FF0000"/>
                </a:solidFill>
                <a:hlinkClick r:id="rId4" action="ppaction://hlinkfile"/>
              </a:rPr>
              <a:t>WHEEL SHAPE </a:t>
            </a:r>
            <a:r>
              <a:rPr lang="et-EE" sz="2900" dirty="0" smtClean="0">
                <a:solidFill>
                  <a:srgbClr val="FF0000"/>
                </a:solidFill>
                <a:hlinkClick r:id="rId4" action="ppaction://hlinkfile"/>
              </a:rPr>
              <a:t>IRREGULARITIES</a:t>
            </a:r>
            <a:endParaRPr lang="et-EE" sz="2900" dirty="0" smtClean="0">
              <a:solidFill>
                <a:srgbClr val="FF0000"/>
              </a:solidFill>
            </a:endParaRPr>
          </a:p>
          <a:p>
            <a:pPr>
              <a:defRPr/>
            </a:pPr>
            <a:r>
              <a:rPr lang="et-EE" sz="2900" dirty="0" smtClean="0">
                <a:solidFill>
                  <a:srgbClr val="FF0000"/>
                </a:solidFill>
                <a:hlinkClick r:id="rId5" action="ppaction://hlinkfile"/>
              </a:rPr>
              <a:t>RUNNING BEHAVIOR</a:t>
            </a:r>
            <a:endParaRPr lang="et-EE" sz="2900" dirty="0">
              <a:solidFill>
                <a:srgbClr val="FF0000"/>
              </a:solidFill>
            </a:endParaRPr>
          </a:p>
          <a:p>
            <a:pPr>
              <a:defRPr/>
            </a:pPr>
            <a:r>
              <a:rPr lang="et-EE" sz="2900" dirty="0">
                <a:solidFill>
                  <a:srgbClr val="FF0000"/>
                </a:solidFill>
                <a:hlinkClick r:id="rId6" action="ppaction://hlinkfile"/>
              </a:rPr>
              <a:t>RAIL-READER</a:t>
            </a:r>
            <a:endParaRPr lang="et-EE" sz="2900" dirty="0">
              <a:solidFill>
                <a:srgbClr val="FF0000"/>
              </a:solidFill>
            </a:endParaRPr>
          </a:p>
          <a:p>
            <a:pPr>
              <a:defRPr/>
            </a:pPr>
            <a:endParaRPr lang="et-EE" sz="2900" dirty="0" smtClean="0"/>
          </a:p>
          <a:p>
            <a:pPr>
              <a:defRPr/>
            </a:pPr>
            <a:r>
              <a:rPr lang="en-US" sz="2900" dirty="0"/>
              <a:t>Argos® records roundness deviations in the circumference with peak precision (typical recognition rate &gt; 98 %). Damage-relevant influences are directly measured with Argos® (typical accuracy &gt; 99 %).</a:t>
            </a:r>
          </a:p>
          <a:p>
            <a:pPr>
              <a:defRPr/>
            </a:pPr>
            <a:r>
              <a:rPr lang="en-US" sz="2900" dirty="0"/>
              <a:t>The typical types of deviation are classified and quantified (flat spots, </a:t>
            </a:r>
            <a:r>
              <a:rPr lang="en-US" sz="2900" dirty="0" err="1"/>
              <a:t>polygonization</a:t>
            </a:r>
            <a:r>
              <a:rPr lang="en-US" sz="2900" dirty="0"/>
              <a:t>, </a:t>
            </a:r>
            <a:r>
              <a:rPr lang="en-US" sz="2900" dirty="0" err="1"/>
              <a:t>ovality</a:t>
            </a:r>
            <a:r>
              <a:rPr lang="en-US" sz="2900" dirty="0"/>
              <a:t> and eccentricity). Tracking the course of damage can be used to optimally plan maintenance work on the wheel sets.</a:t>
            </a:r>
          </a:p>
          <a:p>
            <a:pPr>
              <a:defRPr/>
            </a:pPr>
            <a:endParaRPr lang="en-US" dirty="0"/>
          </a:p>
        </p:txBody>
      </p:sp>
      <p:pic>
        <p:nvPicPr>
          <p:cNvPr id="5939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1566863"/>
            <a:ext cx="376396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9394"/>
                                        </p:tgtEl>
                                        <p:attrNameLst>
                                          <p:attrName>style.visibility</p:attrName>
                                        </p:attrNameLst>
                                      </p:cBhvr>
                                      <p:to>
                                        <p:strVal val="visible"/>
                                      </p:to>
                                    </p:set>
                                    <p:animEffect transition="in" filter="fade">
                                      <p:cBhvr>
                                        <p:cTn id="11" dur="500"/>
                                        <p:tgtEl>
                                          <p:spTgt spid="5939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1" dur="500"/>
                                        <p:tgtEl>
                                          <p:spTgt spid="3">
                                            <p:txEl>
                                              <p:pRg st="6" end="6"/>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9397"/>
                                        </p:tgtEl>
                                        <p:attrNameLst>
                                          <p:attrName>style.visibility</p:attrName>
                                        </p:attrNameLst>
                                      </p:cBhvr>
                                      <p:to>
                                        <p:strVal val="visible"/>
                                      </p:to>
                                    </p:set>
                                    <p:animEffect transition="in" filter="randombar(horizontal)">
                                      <p:cBhvr>
                                        <p:cTn id="44" dur="50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78"/>
            <a:ext cx="9144000" cy="6750844"/>
          </a:xfrm>
          <a:prstGeom prst="rect">
            <a:avLst/>
          </a:prstGeom>
        </p:spPr>
      </p:pic>
    </p:spTree>
    <p:extLst>
      <p:ext uri="{BB962C8B-B14F-4D97-AF65-F5344CB8AC3E}">
        <p14:creationId xmlns:p14="http://schemas.microsoft.com/office/powerpoint/2010/main" val="307506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1484784"/>
            <a:ext cx="6408712" cy="3158557"/>
          </a:xfrm>
          <a:prstGeom prst="rect">
            <a:avLst/>
          </a:prstGeom>
        </p:spPr>
        <p:txBody>
          <a:bodyPr wrap="square">
            <a:spAutoFit/>
          </a:bodyPr>
          <a:lstStyle/>
          <a:p>
            <a:pPr>
              <a:lnSpc>
                <a:spcPct val="107000"/>
              </a:lnSpc>
              <a:spcAft>
                <a:spcPts val="800"/>
              </a:spcAft>
            </a:pPr>
            <a:r>
              <a:rPr lang="en-US" dirty="0" err="1" smtClean="0">
                <a:latin typeface="Calibri" panose="020F0502020204030204" pitchFamily="34" charset="0"/>
                <a:ea typeface="Calibri" panose="020F0502020204030204" pitchFamily="34" charset="0"/>
                <a:cs typeface="Times New Roman" panose="02020603050405020304" pitchFamily="18" charset="0"/>
              </a:rPr>
              <a:t>Kokkuvõtvalt</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kui</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kasutaksime</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rataste</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defekti</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kontrollisüsteeme</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nagu</a:t>
            </a:r>
            <a:r>
              <a:rPr lang="en-US" dirty="0" smtClean="0">
                <a:latin typeface="Calibri" panose="020F0502020204030204" pitchFamily="34" charset="0"/>
                <a:ea typeface="Calibri" panose="020F0502020204030204" pitchFamily="34" charset="0"/>
                <a:cs typeface="Times New Roman" panose="02020603050405020304" pitchFamily="18" charset="0"/>
              </a:rPr>
              <a:t> Argos, </a:t>
            </a:r>
            <a:r>
              <a:rPr lang="en-US" dirty="0" err="1" smtClean="0">
                <a:latin typeface="Calibri" panose="020F0502020204030204" pitchFamily="34" charset="0"/>
                <a:ea typeface="Calibri" panose="020F0502020204030204" pitchFamily="34" charset="0"/>
                <a:cs typeface="Times New Roman" panose="02020603050405020304" pitchFamily="18" charset="0"/>
              </a:rPr>
              <a:t>Tamptron</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Schenck</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suudaksime</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mõõta</a:t>
            </a:r>
            <a:r>
              <a:rPr lang="et-EE"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t-EE" dirty="0">
                <a:latin typeface="Calibri" panose="020F0502020204030204" pitchFamily="34" charset="0"/>
                <a:ea typeface="Calibri" panose="020F0502020204030204" pitchFamily="34" charset="0"/>
                <a:cs typeface="Times New Roman" panose="02020603050405020304" pitchFamily="18" charset="0"/>
              </a:rPr>
              <a:t>Rattadefektide mõõtmine ning avastamine (rattakant ehk rattalohk</a:t>
            </a:r>
            <a:r>
              <a:rPr lang="fi-FI"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t-EE" dirty="0">
                <a:latin typeface="Calibri" panose="020F0502020204030204" pitchFamily="34" charset="0"/>
                <a:ea typeface="Calibri" panose="020F0502020204030204" pitchFamily="34" charset="0"/>
                <a:cs typeface="Times New Roman" panose="02020603050405020304" pitchFamily="18" charset="0"/>
              </a:rPr>
              <a:t>Polügonaalse (hulknurkse) ratta mõõtmine ning avastamine (</a:t>
            </a:r>
            <a:r>
              <a:rPr lang="fi-FI" dirty="0">
                <a:latin typeface="Calibri" panose="020F0502020204030204" pitchFamily="34" charset="0"/>
                <a:ea typeface="Calibri" panose="020F0502020204030204" pitchFamily="34" charset="0"/>
                <a:cs typeface="Times New Roman" panose="02020603050405020304" pitchFamily="18" charset="0"/>
              </a:rPr>
              <a:t>varajane ebakorrapärasuste tuvastamine mõõtes kuju</a:t>
            </a:r>
            <a:r>
              <a:rPr lang="et-EE"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t-EE" dirty="0">
                <a:latin typeface="Calibri" panose="020F0502020204030204" pitchFamily="34" charset="0"/>
                <a:ea typeface="Calibri" panose="020F0502020204030204" pitchFamily="34" charset="0"/>
                <a:cs typeface="Times New Roman" panose="02020603050405020304" pitchFamily="18" charset="0"/>
              </a:rPr>
              <a:t>Kaal (mass) ratta, telje, vankri, vaguni kohta (rattakoormused/teljekoormused)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t-EE" dirty="0">
                <a:latin typeface="Calibri" panose="020F0502020204030204" pitchFamily="34" charset="0"/>
                <a:ea typeface="Calibri" panose="020F0502020204030204" pitchFamily="34" charset="0"/>
                <a:cs typeface="Times New Roman" panose="02020603050405020304" pitchFamily="18" charset="0"/>
              </a:rPr>
              <a:t>Külgmine ratta jõud; nihke jõud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t-EE" dirty="0">
                <a:latin typeface="Calibri" panose="020F0502020204030204" pitchFamily="34" charset="0"/>
                <a:ea typeface="Calibri" panose="020F0502020204030204" pitchFamily="34" charset="0"/>
                <a:cs typeface="Times New Roman" panose="02020603050405020304" pitchFamily="18" charset="0"/>
              </a:rPr>
              <a:t>Tasakaalustamata koorem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411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dirty="0" err="1" smtClean="0"/>
              <a:t>Ratta</a:t>
            </a:r>
            <a:r>
              <a:rPr lang="en-US" altLang="en-US" sz="2400" dirty="0" smtClean="0"/>
              <a:t> </a:t>
            </a:r>
            <a:r>
              <a:rPr lang="en-US" altLang="en-US" sz="2400" dirty="0" err="1" smtClean="0"/>
              <a:t>geomeetria</a:t>
            </a:r>
            <a:r>
              <a:rPr lang="en-US" altLang="en-US" sz="2400" dirty="0" smtClean="0"/>
              <a:t> </a:t>
            </a:r>
            <a:r>
              <a:rPr lang="en-US" altLang="en-US" sz="2400" dirty="0" err="1" smtClean="0"/>
              <a:t>kontrollsüsteem</a:t>
            </a:r>
            <a:endParaRPr lang="en-US" altLang="en-US" sz="2400" dirty="0" smtClean="0"/>
          </a:p>
        </p:txBody>
      </p:sp>
      <p:sp>
        <p:nvSpPr>
          <p:cNvPr id="3" name="Content Placeholder 2"/>
          <p:cNvSpPr>
            <a:spLocks noGrp="1"/>
          </p:cNvSpPr>
          <p:nvPr>
            <p:ph idx="1"/>
          </p:nvPr>
        </p:nvSpPr>
        <p:spPr>
          <a:xfrm>
            <a:off x="735013" y="1125538"/>
            <a:ext cx="7673975" cy="3262312"/>
          </a:xfrm>
        </p:spPr>
        <p:txBody>
          <a:bodyPr/>
          <a:lstStyle/>
          <a:p>
            <a:r>
              <a:rPr lang="en-US" altLang="en-US" sz="2000" dirty="0" err="1" smtClean="0"/>
              <a:t>Süsteem</a:t>
            </a:r>
            <a:r>
              <a:rPr lang="en-US" altLang="en-US" sz="2000" dirty="0" smtClean="0"/>
              <a:t>, </a:t>
            </a:r>
            <a:r>
              <a:rPr lang="en-US" altLang="en-US" sz="2000" dirty="0" err="1" smtClean="0"/>
              <a:t>mis</a:t>
            </a:r>
            <a:r>
              <a:rPr lang="en-US" altLang="en-US" sz="2000" dirty="0" smtClean="0"/>
              <a:t> </a:t>
            </a:r>
            <a:r>
              <a:rPr lang="en-US" altLang="en-US" sz="2000" dirty="0" err="1" smtClean="0"/>
              <a:t>kasutab</a:t>
            </a:r>
            <a:r>
              <a:rPr lang="en-US" altLang="en-US" sz="2000" dirty="0" smtClean="0"/>
              <a:t> </a:t>
            </a:r>
            <a:r>
              <a:rPr lang="en-US" altLang="en-US" sz="2000" dirty="0" err="1" smtClean="0"/>
              <a:t>lasereid</a:t>
            </a:r>
            <a:r>
              <a:rPr lang="en-US" altLang="en-US" sz="2000" dirty="0" smtClean="0"/>
              <a:t> </a:t>
            </a:r>
            <a:r>
              <a:rPr lang="en-US" altLang="en-US" sz="2000" dirty="0" err="1" smtClean="0"/>
              <a:t>ning</a:t>
            </a:r>
            <a:r>
              <a:rPr lang="en-US" altLang="en-US" sz="2000" dirty="0" smtClean="0"/>
              <a:t> </a:t>
            </a:r>
            <a:r>
              <a:rPr lang="en-US" altLang="en-US" sz="2000" dirty="0" err="1" smtClean="0"/>
              <a:t>kaameraid</a:t>
            </a:r>
            <a:r>
              <a:rPr lang="en-US" altLang="en-US" sz="2000" dirty="0" smtClean="0"/>
              <a:t> </a:t>
            </a:r>
            <a:r>
              <a:rPr lang="en-US" altLang="en-US" sz="2000" dirty="0" err="1" smtClean="0"/>
              <a:t>edastamaks</a:t>
            </a:r>
            <a:r>
              <a:rPr lang="en-US" altLang="en-US" sz="2000" dirty="0" smtClean="0"/>
              <a:t> </a:t>
            </a:r>
            <a:r>
              <a:rPr lang="en-US" altLang="en-US" sz="2000" dirty="0" err="1" smtClean="0"/>
              <a:t>järgenevat</a:t>
            </a:r>
            <a:r>
              <a:rPr lang="en-US" altLang="en-US" sz="2000" dirty="0" smtClean="0"/>
              <a:t> </a:t>
            </a:r>
            <a:r>
              <a:rPr lang="en-US" altLang="en-US" sz="2000" dirty="0" err="1" smtClean="0"/>
              <a:t>ratta</a:t>
            </a:r>
            <a:r>
              <a:rPr lang="en-US" altLang="en-US" sz="2000" dirty="0" smtClean="0"/>
              <a:t> </a:t>
            </a:r>
            <a:r>
              <a:rPr lang="en-US" altLang="en-US" sz="2000" dirty="0" err="1" smtClean="0"/>
              <a:t>profiili</a:t>
            </a:r>
            <a:r>
              <a:rPr lang="en-US" altLang="en-US" sz="2000" dirty="0" smtClean="0"/>
              <a:t> </a:t>
            </a:r>
            <a:r>
              <a:rPr lang="en-US" altLang="en-US" sz="2000" dirty="0" err="1" smtClean="0"/>
              <a:t>pilti</a:t>
            </a:r>
            <a:r>
              <a:rPr lang="en-US" altLang="en-US" sz="2000" dirty="0" smtClean="0"/>
              <a:t>:</a:t>
            </a:r>
            <a:endParaRPr lang="et-EE" altLang="en-US" sz="2000" dirty="0" smtClean="0"/>
          </a:p>
          <a:p>
            <a:endParaRPr lang="en-US" altLang="en-US" dirty="0" smtClean="0"/>
          </a:p>
        </p:txBody>
      </p:sp>
      <p:pic>
        <p:nvPicPr>
          <p:cNvPr id="57348" name="Picture 2" descr="image00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259013"/>
            <a:ext cx="4968875"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7348"/>
                                        </p:tgtEl>
                                        <p:attrNameLst>
                                          <p:attrName>style.visibility</p:attrName>
                                        </p:attrNameLst>
                                      </p:cBhvr>
                                      <p:to>
                                        <p:strVal val="visible"/>
                                      </p:to>
                                    </p:set>
                                    <p:animEffect transition="in" filter="circle(in)">
                                      <p:cBhvr>
                                        <p:cTn id="15" dur="2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7904" y="620688"/>
            <a:ext cx="4773001" cy="3019934"/>
          </a:xfrm>
          <a:prstGeom prst="rect">
            <a:avLst/>
          </a:prstGeom>
        </p:spPr>
      </p:pic>
      <p:pic>
        <p:nvPicPr>
          <p:cNvPr id="4" name="Picture 3"/>
          <p:cNvPicPr>
            <a:picLocks noChangeAspect="1"/>
          </p:cNvPicPr>
          <p:nvPr/>
        </p:nvPicPr>
        <p:blipFill>
          <a:blip r:embed="rId3"/>
          <a:stretch>
            <a:fillRect/>
          </a:stretch>
        </p:blipFill>
        <p:spPr>
          <a:xfrm>
            <a:off x="4211960" y="3789040"/>
            <a:ext cx="3715200" cy="2631934"/>
          </a:xfrm>
          <a:prstGeom prst="rect">
            <a:avLst/>
          </a:prstGeom>
        </p:spPr>
      </p:pic>
      <p:sp>
        <p:nvSpPr>
          <p:cNvPr id="5" name="TextBox 4"/>
          <p:cNvSpPr txBox="1"/>
          <p:nvPr/>
        </p:nvSpPr>
        <p:spPr>
          <a:xfrm>
            <a:off x="2699792" y="116632"/>
            <a:ext cx="4158511" cy="461665"/>
          </a:xfrm>
          <a:prstGeom prst="rect">
            <a:avLst/>
          </a:prstGeom>
          <a:noFill/>
        </p:spPr>
        <p:txBody>
          <a:bodyPr wrap="none" rtlCol="0">
            <a:spAutoFit/>
          </a:bodyPr>
          <a:lstStyle/>
          <a:p>
            <a:r>
              <a:rPr lang="en-US" sz="2400" dirty="0" err="1" smtClean="0"/>
              <a:t>Profiili</a:t>
            </a:r>
            <a:r>
              <a:rPr lang="en-US" sz="2400" dirty="0" smtClean="0"/>
              <a:t> </a:t>
            </a:r>
            <a:r>
              <a:rPr lang="en-US" sz="2400" dirty="0" err="1" smtClean="0"/>
              <a:t>valideerimise</a:t>
            </a:r>
            <a:r>
              <a:rPr lang="en-US" sz="2400" dirty="0" smtClean="0"/>
              <a:t> </a:t>
            </a:r>
            <a:r>
              <a:rPr lang="en-US" sz="2400" dirty="0" err="1" smtClean="0"/>
              <a:t>süsteem</a:t>
            </a:r>
            <a:endParaRPr lang="en-US" sz="2400" dirty="0"/>
          </a:p>
        </p:txBody>
      </p:sp>
      <p:sp>
        <p:nvSpPr>
          <p:cNvPr id="6" name="TextBox 5"/>
          <p:cNvSpPr txBox="1"/>
          <p:nvPr/>
        </p:nvSpPr>
        <p:spPr>
          <a:xfrm>
            <a:off x="683568" y="1340768"/>
            <a:ext cx="2736304" cy="3785652"/>
          </a:xfrm>
          <a:prstGeom prst="rect">
            <a:avLst/>
          </a:prstGeom>
          <a:noFill/>
        </p:spPr>
        <p:txBody>
          <a:bodyPr wrap="square" rtlCol="0">
            <a:spAutoFit/>
          </a:bodyPr>
          <a:lstStyle/>
          <a:p>
            <a:r>
              <a:rPr lang="en-US" sz="2000" dirty="0" err="1" smtClean="0"/>
              <a:t>Välja</a:t>
            </a:r>
            <a:r>
              <a:rPr lang="en-US" sz="2000" dirty="0" smtClean="0"/>
              <a:t> </a:t>
            </a:r>
            <a:r>
              <a:rPr lang="en-US" sz="2000" dirty="0" err="1" smtClean="0"/>
              <a:t>töötatud</a:t>
            </a:r>
            <a:r>
              <a:rPr lang="en-US" sz="2000" dirty="0" smtClean="0"/>
              <a:t> </a:t>
            </a:r>
            <a:r>
              <a:rPr lang="en-US" sz="2000" dirty="0" err="1" smtClean="0"/>
              <a:t>mõõtmaks</a:t>
            </a:r>
            <a:r>
              <a:rPr lang="en-US" sz="2000" dirty="0" smtClean="0"/>
              <a:t> </a:t>
            </a:r>
            <a:r>
              <a:rPr lang="en-US" sz="2000" dirty="0" err="1" smtClean="0"/>
              <a:t>rongikoosseisu</a:t>
            </a:r>
            <a:r>
              <a:rPr lang="en-US" sz="2000" dirty="0" smtClean="0"/>
              <a:t> </a:t>
            </a:r>
            <a:r>
              <a:rPr lang="en-US" sz="2000" dirty="0" err="1" smtClean="0"/>
              <a:t>väljaulatuvaid</a:t>
            </a:r>
            <a:r>
              <a:rPr lang="en-US" sz="2000" dirty="0" smtClean="0"/>
              <a:t> </a:t>
            </a:r>
            <a:r>
              <a:rPr lang="en-US" sz="2000" dirty="0" err="1" smtClean="0"/>
              <a:t>detaile</a:t>
            </a:r>
            <a:r>
              <a:rPr lang="en-US" sz="2000" dirty="0" smtClean="0"/>
              <a:t>, </a:t>
            </a:r>
            <a:r>
              <a:rPr lang="en-US" sz="2000" dirty="0" err="1" smtClean="0"/>
              <a:t>hoidmaks</a:t>
            </a:r>
            <a:r>
              <a:rPr lang="en-US" sz="2000" dirty="0" smtClean="0"/>
              <a:t> </a:t>
            </a:r>
            <a:r>
              <a:rPr lang="en-US" sz="2000" dirty="0" err="1" smtClean="0"/>
              <a:t>ära</a:t>
            </a:r>
            <a:r>
              <a:rPr lang="en-US" sz="2000" dirty="0" smtClean="0"/>
              <a:t> </a:t>
            </a:r>
            <a:r>
              <a:rPr lang="en-US" sz="2000" dirty="0" err="1" smtClean="0"/>
              <a:t>õnnetusi</a:t>
            </a:r>
            <a:r>
              <a:rPr lang="en-US" sz="2000" dirty="0" smtClean="0"/>
              <a:t>, </a:t>
            </a:r>
            <a:r>
              <a:rPr lang="en-US" sz="2000" dirty="0" err="1" smtClean="0"/>
              <a:t>k.a</a:t>
            </a:r>
            <a:r>
              <a:rPr lang="en-US" sz="2000" dirty="0" smtClean="0"/>
              <a:t>. </a:t>
            </a:r>
            <a:r>
              <a:rPr lang="en-US" sz="2000" dirty="0" err="1" smtClean="0"/>
              <a:t>infrastruktuuri</a:t>
            </a:r>
            <a:r>
              <a:rPr lang="en-US" sz="2000" dirty="0" smtClean="0"/>
              <a:t> </a:t>
            </a:r>
            <a:r>
              <a:rPr lang="en-US" sz="2000" dirty="0" err="1" smtClean="0"/>
              <a:t>kahjustumist</a:t>
            </a:r>
            <a:r>
              <a:rPr lang="en-US" sz="2000" dirty="0" smtClean="0"/>
              <a:t>.</a:t>
            </a:r>
          </a:p>
          <a:p>
            <a:r>
              <a:rPr lang="en-US" sz="2000" dirty="0" err="1" smtClean="0"/>
              <a:t>Süsteem</a:t>
            </a:r>
            <a:r>
              <a:rPr lang="en-US" sz="2000" dirty="0" smtClean="0"/>
              <a:t> </a:t>
            </a:r>
            <a:r>
              <a:rPr lang="en-US" sz="2000" dirty="0" err="1" smtClean="0"/>
              <a:t>kasutab</a:t>
            </a:r>
            <a:r>
              <a:rPr lang="en-US" sz="2000" dirty="0" smtClean="0"/>
              <a:t> laser-</a:t>
            </a:r>
            <a:r>
              <a:rPr lang="en-US" sz="2000" dirty="0" err="1" smtClean="0"/>
              <a:t>skannereid</a:t>
            </a:r>
            <a:r>
              <a:rPr lang="en-US" sz="2000" dirty="0" smtClean="0"/>
              <a:t>, </a:t>
            </a:r>
            <a:r>
              <a:rPr lang="en-US" sz="2000" dirty="0" err="1" smtClean="0"/>
              <a:t>mis</a:t>
            </a:r>
            <a:r>
              <a:rPr lang="en-US" sz="2000" dirty="0" smtClean="0"/>
              <a:t> </a:t>
            </a:r>
            <a:r>
              <a:rPr lang="en-US" sz="2000" dirty="0" err="1" smtClean="0"/>
              <a:t>võimaldab</a:t>
            </a:r>
            <a:r>
              <a:rPr lang="en-US" sz="2000" dirty="0" smtClean="0"/>
              <a:t> </a:t>
            </a:r>
            <a:r>
              <a:rPr lang="en-US" sz="2000" dirty="0" err="1" smtClean="0"/>
              <a:t>luua</a:t>
            </a:r>
            <a:r>
              <a:rPr lang="en-US" sz="2000" dirty="0" smtClean="0"/>
              <a:t> 3D </a:t>
            </a:r>
            <a:r>
              <a:rPr lang="en-US" sz="2000" dirty="0" err="1" smtClean="0"/>
              <a:t>vaate</a:t>
            </a:r>
            <a:r>
              <a:rPr lang="en-US" sz="2000" dirty="0" smtClean="0"/>
              <a:t> </a:t>
            </a:r>
            <a:r>
              <a:rPr lang="en-US" sz="2000" dirty="0" err="1" smtClean="0"/>
              <a:t>rongist</a:t>
            </a:r>
            <a:r>
              <a:rPr lang="en-US" sz="2000" dirty="0" smtClean="0"/>
              <a:t>.</a:t>
            </a:r>
            <a:endParaRPr lang="en-US" sz="2000" dirty="0"/>
          </a:p>
        </p:txBody>
      </p:sp>
    </p:spTree>
    <p:extLst>
      <p:ext uri="{BB962C8B-B14F-4D97-AF65-F5344CB8AC3E}">
        <p14:creationId xmlns:p14="http://schemas.microsoft.com/office/powerpoint/2010/main" val="22912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t-EE" altLang="en-US" dirty="0" smtClean="0"/>
              <a:t>Miks ja kuidas?</a:t>
            </a:r>
            <a:endParaRPr lang="en-US" altLang="en-US" dirty="0" smtClean="0"/>
          </a:p>
        </p:txBody>
      </p:sp>
      <p:sp>
        <p:nvSpPr>
          <p:cNvPr id="17411" name="Content Placeholder 2"/>
          <p:cNvSpPr>
            <a:spLocks noGrp="1"/>
          </p:cNvSpPr>
          <p:nvPr>
            <p:ph idx="1"/>
          </p:nvPr>
        </p:nvSpPr>
        <p:spPr/>
        <p:txBody>
          <a:bodyPr/>
          <a:lstStyle/>
          <a:p>
            <a:r>
              <a:rPr lang="et-EE" altLang="en-US" sz="1200" dirty="0" smtClean="0"/>
              <a:t>Raudteesektoris on raudtee veeremi elemendid (laagrid, pidurid ja veeremi rattad) äärmiselt olulised ning et tagada ohutus raudtee liikluses, tuleb neid elemente pidevalt jälgida/kontrollida. </a:t>
            </a:r>
          </a:p>
          <a:p>
            <a:r>
              <a:rPr lang="et-EE" altLang="en-US" sz="1200" dirty="0" smtClean="0"/>
              <a:t>Hotbox süsteeme kasutatakse ennetamaks ning vältimaks õnnetusi (rattatelje murdumine, rööbasteelt mahaminek, tulekahju ning muud võimalikud kahjud) mille võivad põhjustada ülekuumenenud laagrid, rattad.</a:t>
            </a:r>
          </a:p>
          <a:p>
            <a:r>
              <a:rPr lang="et-EE" altLang="en-US" sz="1200" dirty="0" smtClean="0"/>
              <a:t>Mõõteinstrumendid on võimelised mõõtma pinnalt eralduvat kiirgust kontaktivabalt. Ülekuumenemiste tuvastamise infrapuna skannerid ehk detektorid on väga kiire mõõtmisega kiirgustermomeetrid mis on spetsiaalselt välja töötatud äärmuslikuks kasutamiseks raudtee sektoris. Et saavutada kiire ja kontaktivaba temperatuuride mõõtmine vahemikus 0°C kuni 650°C, kasutatakse spetsiaalseid infrapuna andureid, mis konverteerivad sihtmärgi soojuskiirguse elektrilisteks signaalideks. </a:t>
            </a:r>
          </a:p>
          <a:p>
            <a:r>
              <a:rPr lang="et-EE" altLang="en-US" sz="1200" dirty="0" smtClean="0"/>
              <a:t>Ülekuumenemiste tuvastamise seade (FUES EPOS moodul firmalt Progress Rail) lubab monitoorida ning tuvastada soojust eelnimetatud elementidel. Moodul, mis kasutab määratud mõõtealas ülekuumenemiste tuvastamiseks infrapuna tehnoloogiat, on paigaldatud metallist liipri sisse.</a:t>
            </a:r>
          </a:p>
          <a:p>
            <a:r>
              <a:rPr lang="et-EE" altLang="en-US" sz="1200" dirty="0" smtClean="0"/>
              <a:t>Kontaktivaba temperatuuri mõõtmise aluseks on fakt, et iga objekt mille temperatuur on üle absoluutse nullpunkti 0K (-273.15°) kiirgab elektromagneetilist kiirgust vastavalt oma soojuse olekule. Kiirguse intensiivsus ja lainepikkus kus kiirguse intensiivsus on maksimaalne, sõltub vastava objekti temperatuurist. Eralduvale energiahulgale avaldavad mõju ka kiirguri pinna olemus ja omadused. </a:t>
            </a:r>
          </a:p>
          <a:p>
            <a:r>
              <a:rPr lang="et-EE" altLang="en-US" sz="1200" dirty="0" smtClean="0"/>
              <a:t>Ainult kõrgematel temperatuuridel (&gt;500°C) eraldub kiirgus nähtava valgusena. Temperatuuri avastamine ülekuumenemise detektorite poolt toimub keskmises infrapuna piirkonnas (lainepikkus 3 µ ... 6 µm).</a:t>
            </a:r>
          </a:p>
          <a:p>
            <a:endParaRPr lang="et-EE" altLang="en-US" sz="1200" dirty="0" smtClean="0"/>
          </a:p>
          <a:p>
            <a:endParaRPr lang="et-EE" altLang="en-US" sz="1200" dirty="0" smtClean="0"/>
          </a:p>
          <a:p>
            <a:endParaRPr lang="et-EE" altLang="en-US" sz="12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randombar(horizontal)">
                                      <p:cBhvr>
                                        <p:cTn id="12" dur="500"/>
                                        <p:tgtEl>
                                          <p:spTgt spid="17411">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Effect transition="in" filter="randombar(horizontal)">
                                      <p:cBhvr>
                                        <p:cTn id="15" dur="500"/>
                                        <p:tgtEl>
                                          <p:spTgt spid="17411">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7411">
                                            <p:txEl>
                                              <p:pRg st="2" end="2"/>
                                            </p:txEl>
                                          </p:spTgt>
                                        </p:tgtEl>
                                        <p:attrNameLst>
                                          <p:attrName>style.visibility</p:attrName>
                                        </p:attrNameLst>
                                      </p:cBhvr>
                                      <p:to>
                                        <p:strVal val="visible"/>
                                      </p:to>
                                    </p:set>
                                    <p:animEffect transition="in" filter="randombar(horizontal)">
                                      <p:cBhvr>
                                        <p:cTn id="18" dur="500"/>
                                        <p:tgtEl>
                                          <p:spTgt spid="17411">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Effect transition="in" filter="randombar(horizontal)">
                                      <p:cBhvr>
                                        <p:cTn id="21" dur="500"/>
                                        <p:tgtEl>
                                          <p:spTgt spid="17411">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7411">
                                            <p:txEl>
                                              <p:pRg st="4" end="4"/>
                                            </p:txEl>
                                          </p:spTgt>
                                        </p:tgtEl>
                                        <p:attrNameLst>
                                          <p:attrName>style.visibility</p:attrName>
                                        </p:attrNameLst>
                                      </p:cBhvr>
                                      <p:to>
                                        <p:strVal val="visible"/>
                                      </p:to>
                                    </p:set>
                                    <p:animEffect transition="in" filter="randombar(horizontal)">
                                      <p:cBhvr>
                                        <p:cTn id="24" dur="500"/>
                                        <p:tgtEl>
                                          <p:spTgt spid="17411">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7411">
                                            <p:txEl>
                                              <p:pRg st="5" end="5"/>
                                            </p:txEl>
                                          </p:spTgt>
                                        </p:tgtEl>
                                        <p:attrNameLst>
                                          <p:attrName>style.visibility</p:attrName>
                                        </p:attrNameLst>
                                      </p:cBhvr>
                                      <p:to>
                                        <p:strVal val="visible"/>
                                      </p:to>
                                    </p:set>
                                    <p:animEffect transition="in" filter="randombar(horizontal)">
                                      <p:cBhvr>
                                        <p:cTn id="27" dur="5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539552" y="476672"/>
            <a:ext cx="7992888" cy="1944216"/>
          </a:xfrm>
          <a:prstGeom prst="rect">
            <a:avLst/>
          </a:prstGeom>
        </p:spPr>
        <p:txBody>
          <a:bodyPr wrap="square">
            <a:spAutoFit/>
          </a:bodyPr>
          <a:lstStyle/>
          <a:p>
            <a:pPr>
              <a:lnSpc>
                <a:spcPct val="107000"/>
              </a:lnSpc>
              <a:spcAft>
                <a:spcPts val="800"/>
              </a:spcAft>
            </a:pPr>
            <a:r>
              <a:rPr lang="en-US" sz="2400" b="1" dirty="0" err="1">
                <a:latin typeface="Calibri" panose="020F0502020204030204" pitchFamily="34" charset="0"/>
                <a:ea typeface="Calibri" panose="020F0502020204030204" pitchFamily="34" charset="0"/>
                <a:cs typeface="Times New Roman" panose="02020603050405020304" pitchFamily="18" charset="0"/>
              </a:rPr>
              <a:t>Rongide</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latin typeface="Calibri" panose="020F0502020204030204" pitchFamily="34" charset="0"/>
                <a:ea typeface="Calibri" panose="020F0502020204030204" pitchFamily="34" charset="0"/>
                <a:cs typeface="Times New Roman" panose="02020603050405020304" pitchFamily="18" charset="0"/>
              </a:rPr>
              <a:t>numbriline</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latin typeface="Calibri" panose="020F0502020204030204" pitchFamily="34" charset="0"/>
                <a:ea typeface="Calibri" panose="020F0502020204030204" pitchFamily="34" charset="0"/>
                <a:cs typeface="Times New Roman" panose="02020603050405020304" pitchFamily="18" charset="0"/>
              </a:rPr>
              <a:t>tuvastussüsteem</a:t>
            </a:r>
            <a:r>
              <a:rPr lang="en-US" sz="2400" b="1" dirty="0">
                <a:latin typeface="Calibri" panose="020F0502020204030204" pitchFamily="34" charset="0"/>
                <a:ea typeface="Calibri" panose="020F0502020204030204" pitchFamily="34" charset="0"/>
                <a:cs typeface="Times New Roman" panose="02020603050405020304" pitchFamily="18" charset="0"/>
              </a:rPr>
              <a:t> RFID (Radio Frequency Identification)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Automaatne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andmekogumine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annab</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usaldusväärset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teavet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reaalajas</a:t>
            </a:r>
            <a:r>
              <a:rPr lang="en-US" dirty="0">
                <a:latin typeface="Calibri" panose="020F0502020204030204" pitchFamily="34" charset="0"/>
                <a:ea typeface="Calibri" panose="020F0502020204030204" pitchFamily="34" charset="0"/>
                <a:cs typeface="Times New Roman" panose="02020603050405020304" pitchFamily="18" charset="0"/>
              </a:rPr>
              <a:t>. RFID </a:t>
            </a:r>
            <a:r>
              <a:rPr lang="en-US" dirty="0" err="1">
                <a:latin typeface="Calibri" panose="020F0502020204030204" pitchFamily="34" charset="0"/>
                <a:ea typeface="Calibri" panose="020F0502020204030204" pitchFamily="34" charset="0"/>
                <a:cs typeface="Times New Roman" panose="02020603050405020304" pitchFamily="18" charset="0"/>
              </a:rPr>
              <a:t>süsteem</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pakub</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tõhusat</a:t>
            </a:r>
            <a:r>
              <a:rPr lang="en-US" dirty="0">
                <a:latin typeface="Calibri" panose="020F0502020204030204" pitchFamily="34" charset="0"/>
                <a:ea typeface="Calibri" panose="020F0502020204030204" pitchFamily="34" charset="0"/>
                <a:cs typeface="Times New Roman" panose="02020603050405020304" pitchFamily="18" charset="0"/>
              </a:rPr>
              <a:t> ja </a:t>
            </a:r>
            <a:r>
              <a:rPr lang="en-US" dirty="0" err="1">
                <a:latin typeface="Calibri" panose="020F0502020204030204" pitchFamily="34" charset="0"/>
                <a:ea typeface="Calibri" panose="020F0502020204030204" pitchFamily="34" charset="0"/>
                <a:cs typeface="Times New Roman" panose="02020603050405020304" pitchFamily="18" charset="0"/>
              </a:rPr>
              <a:t>täielikult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automatiseeritud</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vedurite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raudtee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autode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vagunite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jälgimist</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52"/>
          <p:cNvSpPr/>
          <p:nvPr/>
        </p:nvSpPr>
        <p:spPr>
          <a:xfrm>
            <a:off x="683568" y="2420888"/>
            <a:ext cx="7632848" cy="2496196"/>
          </a:xfrm>
          <a:prstGeom prst="rect">
            <a:avLst/>
          </a:prstGeom>
        </p:spPr>
        <p:txBody>
          <a:bodyPr wrap="square">
            <a:spAutoFit/>
          </a:bodyPr>
          <a:lstStyle/>
          <a:p>
            <a:pPr>
              <a:lnSpc>
                <a:spcPct val="107000"/>
              </a:lnSpc>
              <a:spcAft>
                <a:spcPts val="0"/>
              </a:spcAft>
            </a:pPr>
            <a:r>
              <a:rPr lang="en-US" b="1" i="1" dirty="0">
                <a:solidFill>
                  <a:srgbClr val="000000"/>
                </a:solidFill>
                <a:latin typeface="Lucida Sans Unicode" panose="020B0602030504020204" pitchFamily="34" charset="0"/>
                <a:ea typeface="Times New Roman" panose="02020603050405020304" pitchFamily="18" charset="0"/>
                <a:cs typeface="Times New Roman" panose="02020603050405020304" pitchFamily="18" charset="0"/>
              </a:rPr>
              <a:t>Radio Frequency Identification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US" b="1" i="1" dirty="0">
                <a:solidFill>
                  <a:srgbClr val="000000"/>
                </a:solidFill>
                <a:latin typeface="Lucida Sans Unicode" panose="020B0602030504020204" pitchFamily="34" charset="0"/>
                <a:ea typeface="Times New Roman" panose="02020603050405020304" pitchFamily="18" charset="0"/>
                <a:cs typeface="Times New Roman" panose="02020603050405020304" pitchFamily="18" charset="0"/>
              </a:rPr>
              <a:t>Any method of identifying unique items using radio waves. Typically, a reader (also called an interrogator) communicates with a transponder, which holds digital information in a microchip. But there are </a:t>
            </a:r>
            <a:r>
              <a:rPr lang="en-US" b="1" i="1" dirty="0" err="1">
                <a:solidFill>
                  <a:srgbClr val="000000"/>
                </a:solidFill>
                <a:latin typeface="Lucida Sans Unicode" panose="020B0602030504020204" pitchFamily="34" charset="0"/>
                <a:ea typeface="Times New Roman" panose="02020603050405020304" pitchFamily="18" charset="0"/>
                <a:cs typeface="Times New Roman" panose="02020603050405020304" pitchFamily="18" charset="0"/>
              </a:rPr>
              <a:t>chipless</a:t>
            </a:r>
            <a:r>
              <a:rPr lang="en-US" b="1" i="1" dirty="0">
                <a:solidFill>
                  <a:srgbClr val="000000"/>
                </a:solidFill>
                <a:latin typeface="Lucida Sans Unicode" panose="020B0602030504020204" pitchFamily="34" charset="0"/>
                <a:ea typeface="Times New Roman" panose="02020603050405020304" pitchFamily="18" charset="0"/>
                <a:cs typeface="Times New Roman" panose="02020603050405020304" pitchFamily="18" charset="0"/>
              </a:rPr>
              <a:t> forms of RFID tags that use material to reflect back a portion of the radio waves beamed at them</a:t>
            </a:r>
            <a:r>
              <a:rPr lang="en-US" i="1" dirty="0">
                <a:solidFill>
                  <a:srgbClr val="000000"/>
                </a:solidFill>
                <a:latin typeface="Lucida Sans Unicode" panose="020B0602030504020204" pitchFamily="34"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67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80">
                                          <p:stCondLst>
                                            <p:cond delay="0"/>
                                          </p:stCondLst>
                                        </p:cTn>
                                        <p:tgtEl>
                                          <p:spTgt spid="52"/>
                                        </p:tgtEl>
                                      </p:cBhvr>
                                    </p:animEffect>
                                    <p:anim calcmode="lin" valueType="num">
                                      <p:cBhvr>
                                        <p:cTn id="8"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3" dur="26">
                                          <p:stCondLst>
                                            <p:cond delay="650"/>
                                          </p:stCondLst>
                                        </p:cTn>
                                        <p:tgtEl>
                                          <p:spTgt spid="52"/>
                                        </p:tgtEl>
                                      </p:cBhvr>
                                      <p:to x="100000" y="60000"/>
                                    </p:animScale>
                                    <p:animScale>
                                      <p:cBhvr>
                                        <p:cTn id="14" dur="166" decel="50000">
                                          <p:stCondLst>
                                            <p:cond delay="676"/>
                                          </p:stCondLst>
                                        </p:cTn>
                                        <p:tgtEl>
                                          <p:spTgt spid="52"/>
                                        </p:tgtEl>
                                      </p:cBhvr>
                                      <p:to x="100000" y="100000"/>
                                    </p:animScale>
                                    <p:animScale>
                                      <p:cBhvr>
                                        <p:cTn id="15" dur="26">
                                          <p:stCondLst>
                                            <p:cond delay="1312"/>
                                          </p:stCondLst>
                                        </p:cTn>
                                        <p:tgtEl>
                                          <p:spTgt spid="52"/>
                                        </p:tgtEl>
                                      </p:cBhvr>
                                      <p:to x="100000" y="80000"/>
                                    </p:animScale>
                                    <p:animScale>
                                      <p:cBhvr>
                                        <p:cTn id="16" dur="166" decel="50000">
                                          <p:stCondLst>
                                            <p:cond delay="1338"/>
                                          </p:stCondLst>
                                        </p:cTn>
                                        <p:tgtEl>
                                          <p:spTgt spid="52"/>
                                        </p:tgtEl>
                                      </p:cBhvr>
                                      <p:to x="100000" y="100000"/>
                                    </p:animScale>
                                    <p:animScale>
                                      <p:cBhvr>
                                        <p:cTn id="17" dur="26">
                                          <p:stCondLst>
                                            <p:cond delay="1642"/>
                                          </p:stCondLst>
                                        </p:cTn>
                                        <p:tgtEl>
                                          <p:spTgt spid="52"/>
                                        </p:tgtEl>
                                      </p:cBhvr>
                                      <p:to x="100000" y="90000"/>
                                    </p:animScale>
                                    <p:animScale>
                                      <p:cBhvr>
                                        <p:cTn id="18" dur="166" decel="50000">
                                          <p:stCondLst>
                                            <p:cond delay="1668"/>
                                          </p:stCondLst>
                                        </p:cTn>
                                        <p:tgtEl>
                                          <p:spTgt spid="52"/>
                                        </p:tgtEl>
                                      </p:cBhvr>
                                      <p:to x="100000" y="100000"/>
                                    </p:animScale>
                                    <p:animScale>
                                      <p:cBhvr>
                                        <p:cTn id="19" dur="26">
                                          <p:stCondLst>
                                            <p:cond delay="1808"/>
                                          </p:stCondLst>
                                        </p:cTn>
                                        <p:tgtEl>
                                          <p:spTgt spid="52"/>
                                        </p:tgtEl>
                                      </p:cBhvr>
                                      <p:to x="100000" y="95000"/>
                                    </p:animScale>
                                    <p:animScale>
                                      <p:cBhvr>
                                        <p:cTn id="20" dur="166" decel="50000">
                                          <p:stCondLst>
                                            <p:cond delay="1834"/>
                                          </p:stCondLst>
                                        </p:cTn>
                                        <p:tgtEl>
                                          <p:spTgt spid="5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down)">
                                      <p:cBhvr>
                                        <p:cTn id="25" dur="580">
                                          <p:stCondLst>
                                            <p:cond delay="0"/>
                                          </p:stCondLst>
                                        </p:cTn>
                                        <p:tgtEl>
                                          <p:spTgt spid="53"/>
                                        </p:tgtEl>
                                      </p:cBhvr>
                                    </p:animEffect>
                                    <p:anim calcmode="lin" valueType="num">
                                      <p:cBhvr>
                                        <p:cTn id="2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1" dur="26">
                                          <p:stCondLst>
                                            <p:cond delay="650"/>
                                          </p:stCondLst>
                                        </p:cTn>
                                        <p:tgtEl>
                                          <p:spTgt spid="53"/>
                                        </p:tgtEl>
                                      </p:cBhvr>
                                      <p:to x="100000" y="60000"/>
                                    </p:animScale>
                                    <p:animScale>
                                      <p:cBhvr>
                                        <p:cTn id="32" dur="166" decel="50000">
                                          <p:stCondLst>
                                            <p:cond delay="676"/>
                                          </p:stCondLst>
                                        </p:cTn>
                                        <p:tgtEl>
                                          <p:spTgt spid="53"/>
                                        </p:tgtEl>
                                      </p:cBhvr>
                                      <p:to x="100000" y="100000"/>
                                    </p:animScale>
                                    <p:animScale>
                                      <p:cBhvr>
                                        <p:cTn id="33" dur="26">
                                          <p:stCondLst>
                                            <p:cond delay="1312"/>
                                          </p:stCondLst>
                                        </p:cTn>
                                        <p:tgtEl>
                                          <p:spTgt spid="53"/>
                                        </p:tgtEl>
                                      </p:cBhvr>
                                      <p:to x="100000" y="80000"/>
                                    </p:animScale>
                                    <p:animScale>
                                      <p:cBhvr>
                                        <p:cTn id="34" dur="166" decel="50000">
                                          <p:stCondLst>
                                            <p:cond delay="1338"/>
                                          </p:stCondLst>
                                        </p:cTn>
                                        <p:tgtEl>
                                          <p:spTgt spid="53"/>
                                        </p:tgtEl>
                                      </p:cBhvr>
                                      <p:to x="100000" y="100000"/>
                                    </p:animScale>
                                    <p:animScale>
                                      <p:cBhvr>
                                        <p:cTn id="35" dur="26">
                                          <p:stCondLst>
                                            <p:cond delay="1642"/>
                                          </p:stCondLst>
                                        </p:cTn>
                                        <p:tgtEl>
                                          <p:spTgt spid="53"/>
                                        </p:tgtEl>
                                      </p:cBhvr>
                                      <p:to x="100000" y="90000"/>
                                    </p:animScale>
                                    <p:animScale>
                                      <p:cBhvr>
                                        <p:cTn id="36" dur="166" decel="50000">
                                          <p:stCondLst>
                                            <p:cond delay="1668"/>
                                          </p:stCondLst>
                                        </p:cTn>
                                        <p:tgtEl>
                                          <p:spTgt spid="53"/>
                                        </p:tgtEl>
                                      </p:cBhvr>
                                      <p:to x="100000" y="100000"/>
                                    </p:animScale>
                                    <p:animScale>
                                      <p:cBhvr>
                                        <p:cTn id="37" dur="26">
                                          <p:stCondLst>
                                            <p:cond delay="1808"/>
                                          </p:stCondLst>
                                        </p:cTn>
                                        <p:tgtEl>
                                          <p:spTgt spid="53"/>
                                        </p:tgtEl>
                                      </p:cBhvr>
                                      <p:to x="100000" y="95000"/>
                                    </p:animScale>
                                    <p:animScale>
                                      <p:cBhvr>
                                        <p:cTn id="38"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04664"/>
            <a:ext cx="8784976" cy="5232202"/>
          </a:xfrm>
          <a:prstGeom prst="rect">
            <a:avLst/>
          </a:prstGeom>
        </p:spPr>
        <p:txBody>
          <a:bodyPr wrap="square">
            <a:spAutoFit/>
          </a:bodyPr>
          <a:lstStyle/>
          <a:p>
            <a:pPr algn="ctr"/>
            <a:r>
              <a:rPr lang="en-US" sz="2800" dirty="0" err="1"/>
              <a:t>Pantograafi</a:t>
            </a:r>
            <a:r>
              <a:rPr lang="en-US" sz="2800" dirty="0"/>
              <a:t> </a:t>
            </a:r>
            <a:r>
              <a:rPr lang="en-US" sz="2800" dirty="0" err="1"/>
              <a:t>kaamerasüsteem</a:t>
            </a:r>
            <a:r>
              <a:rPr lang="en-US" sz="2800" dirty="0"/>
              <a:t>. </a:t>
            </a:r>
            <a:endParaRPr lang="en-US" sz="2800" dirty="0" smtClean="0"/>
          </a:p>
          <a:p>
            <a:endParaRPr lang="en-US" dirty="0" smtClean="0"/>
          </a:p>
          <a:p>
            <a:endParaRPr lang="en-US" dirty="0"/>
          </a:p>
          <a:p>
            <a:r>
              <a:rPr lang="en-US" dirty="0" err="1" smtClean="0"/>
              <a:t>Elektrifitseeritud</a:t>
            </a:r>
            <a:r>
              <a:rPr lang="en-US" dirty="0" smtClean="0"/>
              <a:t> </a:t>
            </a:r>
            <a:r>
              <a:rPr lang="en-US" dirty="0" err="1"/>
              <a:t>raudteel</a:t>
            </a:r>
            <a:r>
              <a:rPr lang="en-US" dirty="0"/>
              <a:t> </a:t>
            </a:r>
            <a:r>
              <a:rPr lang="en-US" dirty="0" err="1"/>
              <a:t>tiheda</a:t>
            </a:r>
            <a:r>
              <a:rPr lang="en-US" dirty="0"/>
              <a:t> </a:t>
            </a:r>
            <a:r>
              <a:rPr lang="en-US" dirty="0" err="1"/>
              <a:t>rongiliiklusega</a:t>
            </a:r>
            <a:r>
              <a:rPr lang="en-US" dirty="0"/>
              <a:t> </a:t>
            </a:r>
            <a:r>
              <a:rPr lang="en-US" dirty="0" err="1"/>
              <a:t>lõikudel</a:t>
            </a:r>
            <a:r>
              <a:rPr lang="en-US" dirty="0"/>
              <a:t> (</a:t>
            </a:r>
            <a:r>
              <a:rPr lang="en-US" dirty="0" err="1"/>
              <a:t>kus</a:t>
            </a:r>
            <a:r>
              <a:rPr lang="en-US" dirty="0"/>
              <a:t> </a:t>
            </a:r>
            <a:r>
              <a:rPr lang="en-US" dirty="0" err="1"/>
              <a:t>elektrirongid</a:t>
            </a:r>
            <a:r>
              <a:rPr lang="en-US" dirty="0"/>
              <a:t> </a:t>
            </a:r>
            <a:r>
              <a:rPr lang="en-US" dirty="0" err="1"/>
              <a:t>saavad</a:t>
            </a:r>
            <a:r>
              <a:rPr lang="en-US" dirty="0"/>
              <a:t> </a:t>
            </a:r>
            <a:r>
              <a:rPr lang="en-US" dirty="0" err="1"/>
              <a:t>elektrivoolu</a:t>
            </a:r>
            <a:r>
              <a:rPr lang="en-US" dirty="0"/>
              <a:t> </a:t>
            </a:r>
            <a:r>
              <a:rPr lang="en-US" dirty="0" err="1"/>
              <a:t>kontaktliinilt</a:t>
            </a:r>
            <a:r>
              <a:rPr lang="en-US" dirty="0"/>
              <a:t> </a:t>
            </a:r>
            <a:r>
              <a:rPr lang="en-US" dirty="0" err="1" smtClean="0"/>
              <a:t>vooluvõtturite</a:t>
            </a:r>
            <a:r>
              <a:rPr lang="en-US" dirty="0" smtClean="0"/>
              <a:t> </a:t>
            </a:r>
            <a:r>
              <a:rPr lang="en-US" dirty="0" err="1"/>
              <a:t>abil</a:t>
            </a:r>
            <a:r>
              <a:rPr lang="en-US" dirty="0"/>
              <a:t>), </a:t>
            </a:r>
            <a:r>
              <a:rPr lang="en-US" dirty="0" err="1" smtClean="0"/>
              <a:t>peaksid</a:t>
            </a:r>
            <a:r>
              <a:rPr lang="en-US" dirty="0" smtClean="0"/>
              <a:t> </a:t>
            </a:r>
            <a:r>
              <a:rPr lang="en-US" dirty="0" err="1" smtClean="0"/>
              <a:t>paiknema</a:t>
            </a:r>
            <a:r>
              <a:rPr lang="en-US" dirty="0" smtClean="0"/>
              <a:t> </a:t>
            </a:r>
            <a:r>
              <a:rPr lang="en-US" dirty="0" err="1" smtClean="0"/>
              <a:t>automaatsed</a:t>
            </a:r>
            <a:r>
              <a:rPr lang="en-US" dirty="0" smtClean="0"/>
              <a:t> </a:t>
            </a:r>
            <a:r>
              <a:rPr lang="en-US" dirty="0" err="1"/>
              <a:t>pantograafi</a:t>
            </a:r>
            <a:r>
              <a:rPr lang="en-US" dirty="0"/>
              <a:t> </a:t>
            </a:r>
            <a:r>
              <a:rPr lang="en-US" dirty="0" err="1" smtClean="0"/>
              <a:t>seiresüsteemid</a:t>
            </a:r>
            <a:r>
              <a:rPr lang="en-US" dirty="0" smtClean="0"/>
              <a:t> (</a:t>
            </a:r>
            <a:r>
              <a:rPr lang="en-US" dirty="0" err="1" smtClean="0"/>
              <a:t>kontrollib</a:t>
            </a:r>
            <a:r>
              <a:rPr lang="en-US" dirty="0" smtClean="0"/>
              <a:t> </a:t>
            </a:r>
            <a:r>
              <a:rPr lang="en-US" dirty="0" err="1" smtClean="0"/>
              <a:t>süsiniku</a:t>
            </a:r>
            <a:r>
              <a:rPr lang="en-US" dirty="0" smtClean="0"/>
              <a:t> </a:t>
            </a:r>
            <a:r>
              <a:rPr lang="en-US" dirty="0" err="1" smtClean="0"/>
              <a:t>riba</a:t>
            </a:r>
            <a:r>
              <a:rPr lang="en-US" dirty="0" smtClean="0"/>
              <a:t> </a:t>
            </a:r>
            <a:r>
              <a:rPr lang="en-US" dirty="0" err="1" smtClean="0"/>
              <a:t>terviklikust</a:t>
            </a:r>
            <a:r>
              <a:rPr lang="en-US" dirty="0" smtClean="0"/>
              <a:t>).</a:t>
            </a:r>
          </a:p>
          <a:p>
            <a:endParaRPr lang="en-US" dirty="0"/>
          </a:p>
          <a:p>
            <a:r>
              <a:rPr lang="en-US" dirty="0" err="1" smtClean="0"/>
              <a:t>Levinud</a:t>
            </a:r>
            <a:r>
              <a:rPr lang="en-US" dirty="0" smtClean="0"/>
              <a:t> </a:t>
            </a:r>
            <a:r>
              <a:rPr lang="en-US" dirty="0"/>
              <a:t>on </a:t>
            </a:r>
            <a:r>
              <a:rPr lang="en-US" dirty="0" err="1"/>
              <a:t>probleem</a:t>
            </a:r>
            <a:r>
              <a:rPr lang="en-US" dirty="0"/>
              <a:t> </a:t>
            </a:r>
            <a:r>
              <a:rPr lang="en-US" dirty="0" err="1"/>
              <a:t>kus</a:t>
            </a:r>
            <a:r>
              <a:rPr lang="en-US" dirty="0"/>
              <a:t> </a:t>
            </a:r>
            <a:r>
              <a:rPr lang="en-US" dirty="0" err="1"/>
              <a:t>vooluvõtturi</a:t>
            </a:r>
            <a:r>
              <a:rPr lang="en-US" dirty="0"/>
              <a:t> </a:t>
            </a:r>
            <a:r>
              <a:rPr lang="en-US" dirty="0" err="1"/>
              <a:t>ühendid</a:t>
            </a:r>
            <a:r>
              <a:rPr lang="en-US" dirty="0"/>
              <a:t> on </a:t>
            </a:r>
            <a:r>
              <a:rPr lang="en-US" dirty="0" err="1"/>
              <a:t>liigselt</a:t>
            </a:r>
            <a:r>
              <a:rPr lang="en-US" dirty="0"/>
              <a:t> </a:t>
            </a:r>
            <a:r>
              <a:rPr lang="en-US" dirty="0" err="1"/>
              <a:t>kulunud</a:t>
            </a:r>
            <a:r>
              <a:rPr lang="en-US" dirty="0"/>
              <a:t> </a:t>
            </a:r>
            <a:r>
              <a:rPr lang="en-US" dirty="0" err="1"/>
              <a:t>või</a:t>
            </a:r>
            <a:r>
              <a:rPr lang="en-US" dirty="0"/>
              <a:t> </a:t>
            </a:r>
            <a:r>
              <a:rPr lang="en-US" dirty="0" err="1"/>
              <a:t>kahjustunud</a:t>
            </a:r>
            <a:r>
              <a:rPr lang="en-US" dirty="0"/>
              <a:t>. </a:t>
            </a:r>
            <a:r>
              <a:rPr lang="en-US" dirty="0" err="1"/>
              <a:t>Võivad</a:t>
            </a:r>
            <a:r>
              <a:rPr lang="en-US" dirty="0"/>
              <a:t> </a:t>
            </a:r>
            <a:r>
              <a:rPr lang="en-US" dirty="0" err="1"/>
              <a:t>tekkida</a:t>
            </a:r>
            <a:r>
              <a:rPr lang="en-US" dirty="0"/>
              <a:t> </a:t>
            </a:r>
            <a:r>
              <a:rPr lang="en-US" dirty="0" err="1"/>
              <a:t>katastroofilised</a:t>
            </a:r>
            <a:r>
              <a:rPr lang="en-US" dirty="0"/>
              <a:t> </a:t>
            </a:r>
            <a:r>
              <a:rPr lang="en-US" dirty="0" err="1"/>
              <a:t>tulemused</a:t>
            </a:r>
            <a:r>
              <a:rPr lang="en-US" dirty="0"/>
              <a:t>, </a:t>
            </a:r>
            <a:r>
              <a:rPr lang="en-US" dirty="0" err="1" smtClean="0"/>
              <a:t>kus</a:t>
            </a:r>
            <a:r>
              <a:rPr lang="en-US" dirty="0" smtClean="0"/>
              <a:t> </a:t>
            </a:r>
            <a:r>
              <a:rPr lang="en-US" dirty="0" err="1" smtClean="0"/>
              <a:t>suure</a:t>
            </a:r>
            <a:r>
              <a:rPr lang="en-US" dirty="0" smtClean="0"/>
              <a:t> </a:t>
            </a:r>
            <a:r>
              <a:rPr lang="en-US" dirty="0" err="1"/>
              <a:t>kiirusega</a:t>
            </a:r>
            <a:r>
              <a:rPr lang="en-US" dirty="0"/>
              <a:t> </a:t>
            </a:r>
            <a:r>
              <a:rPr lang="en-US" dirty="0" err="1"/>
              <a:t>liikuv</a:t>
            </a:r>
            <a:r>
              <a:rPr lang="en-US" dirty="0"/>
              <a:t> </a:t>
            </a:r>
            <a:r>
              <a:rPr lang="en-US" dirty="0" err="1"/>
              <a:t>elektrirongi</a:t>
            </a:r>
            <a:r>
              <a:rPr lang="en-US" dirty="0"/>
              <a:t> </a:t>
            </a:r>
            <a:r>
              <a:rPr lang="en-US" dirty="0" err="1"/>
              <a:t>pantograafi</a:t>
            </a:r>
            <a:r>
              <a:rPr lang="en-US" dirty="0"/>
              <a:t> </a:t>
            </a:r>
            <a:r>
              <a:rPr lang="en-US" dirty="0" err="1"/>
              <a:t>kahjustunud</a:t>
            </a:r>
            <a:r>
              <a:rPr lang="en-US" dirty="0"/>
              <a:t> </a:t>
            </a:r>
            <a:r>
              <a:rPr lang="en-US" dirty="0" err="1" smtClean="0"/>
              <a:t>süsiniku</a:t>
            </a:r>
            <a:r>
              <a:rPr lang="en-US" dirty="0" smtClean="0"/>
              <a:t> </a:t>
            </a:r>
            <a:r>
              <a:rPr lang="en-US" dirty="0" err="1"/>
              <a:t>riba</a:t>
            </a:r>
            <a:r>
              <a:rPr lang="en-US" dirty="0"/>
              <a:t> </a:t>
            </a:r>
            <a:r>
              <a:rPr lang="en-US" dirty="0" err="1"/>
              <a:t>takerdub</a:t>
            </a:r>
            <a:r>
              <a:rPr lang="en-US" dirty="0"/>
              <a:t> </a:t>
            </a:r>
            <a:r>
              <a:rPr lang="en-US" dirty="0" err="1"/>
              <a:t>elektriliini</a:t>
            </a:r>
            <a:r>
              <a:rPr lang="en-US" dirty="0"/>
              <a:t>. Kuna </a:t>
            </a:r>
            <a:r>
              <a:rPr lang="en-US" dirty="0" err="1"/>
              <a:t>elektriliinid</a:t>
            </a:r>
            <a:r>
              <a:rPr lang="en-US" dirty="0"/>
              <a:t> </a:t>
            </a:r>
            <a:r>
              <a:rPr lang="en-US" dirty="0" err="1"/>
              <a:t>võivad</a:t>
            </a:r>
            <a:r>
              <a:rPr lang="en-US" dirty="0"/>
              <a:t> </a:t>
            </a:r>
            <a:r>
              <a:rPr lang="en-US" dirty="0" err="1"/>
              <a:t>saada</a:t>
            </a:r>
            <a:r>
              <a:rPr lang="en-US" dirty="0"/>
              <a:t> </a:t>
            </a:r>
            <a:r>
              <a:rPr lang="en-US" dirty="0" err="1"/>
              <a:t>kahjustatud</a:t>
            </a:r>
            <a:r>
              <a:rPr lang="en-US" dirty="0"/>
              <a:t> </a:t>
            </a:r>
            <a:r>
              <a:rPr lang="en-US" dirty="0" err="1"/>
              <a:t>mitmesaja</a:t>
            </a:r>
            <a:r>
              <a:rPr lang="en-US" dirty="0"/>
              <a:t> </a:t>
            </a:r>
            <a:r>
              <a:rPr lang="en-US" dirty="0" err="1"/>
              <a:t>meetri</a:t>
            </a:r>
            <a:r>
              <a:rPr lang="en-US" dirty="0"/>
              <a:t> </a:t>
            </a:r>
            <a:r>
              <a:rPr lang="en-US" dirty="0" err="1"/>
              <a:t>ulatuses</a:t>
            </a:r>
            <a:r>
              <a:rPr lang="en-US" dirty="0"/>
              <a:t> </a:t>
            </a:r>
            <a:r>
              <a:rPr lang="en-US" dirty="0" err="1"/>
              <a:t>ning</a:t>
            </a:r>
            <a:r>
              <a:rPr lang="en-US" dirty="0"/>
              <a:t> </a:t>
            </a:r>
            <a:r>
              <a:rPr lang="en-US" dirty="0" err="1"/>
              <a:t>kulutused</a:t>
            </a:r>
            <a:r>
              <a:rPr lang="en-US" dirty="0"/>
              <a:t> </a:t>
            </a:r>
            <a:r>
              <a:rPr lang="en-US" dirty="0" err="1" smtClean="0"/>
              <a:t>kahjude</a:t>
            </a:r>
            <a:r>
              <a:rPr lang="en-US" dirty="0" smtClean="0"/>
              <a:t> </a:t>
            </a:r>
            <a:r>
              <a:rPr lang="en-US" dirty="0" err="1" smtClean="0"/>
              <a:t>likvideerimiseks</a:t>
            </a:r>
            <a:r>
              <a:rPr lang="en-US" dirty="0" smtClean="0"/>
              <a:t> </a:t>
            </a:r>
            <a:r>
              <a:rPr lang="en-US" dirty="0"/>
              <a:t>on </a:t>
            </a:r>
            <a:r>
              <a:rPr lang="en-US" dirty="0" err="1"/>
              <a:t>suured</a:t>
            </a:r>
            <a:r>
              <a:rPr lang="en-US" dirty="0"/>
              <a:t>, </a:t>
            </a:r>
            <a:r>
              <a:rPr lang="en-US" dirty="0" smtClean="0"/>
              <a:t>on </a:t>
            </a:r>
            <a:r>
              <a:rPr lang="en-US" dirty="0" err="1" smtClean="0"/>
              <a:t>oluline</a:t>
            </a:r>
            <a:r>
              <a:rPr lang="en-US" dirty="0" smtClean="0"/>
              <a:t> </a:t>
            </a:r>
            <a:r>
              <a:rPr lang="en-US" dirty="0" err="1" smtClean="0"/>
              <a:t>osa</a:t>
            </a:r>
            <a:r>
              <a:rPr lang="en-US" dirty="0" smtClean="0"/>
              <a:t> </a:t>
            </a:r>
            <a:r>
              <a:rPr lang="en-US" dirty="0" err="1" smtClean="0"/>
              <a:t>ennetaval</a:t>
            </a:r>
            <a:r>
              <a:rPr lang="en-US" dirty="0" smtClean="0"/>
              <a:t> </a:t>
            </a:r>
            <a:r>
              <a:rPr lang="en-US" dirty="0" err="1" smtClean="0"/>
              <a:t>kontrollil</a:t>
            </a:r>
            <a:r>
              <a:rPr lang="en-US" dirty="0" smtClean="0"/>
              <a:t>. </a:t>
            </a:r>
            <a:endParaRPr lang="en-US" dirty="0"/>
          </a:p>
          <a:p>
            <a:endParaRPr lang="en-US" dirty="0" smtClean="0"/>
          </a:p>
          <a:p>
            <a:r>
              <a:rPr lang="en-US" dirty="0" err="1" smtClean="0"/>
              <a:t>Voolukollektori</a:t>
            </a:r>
            <a:r>
              <a:rPr lang="en-US" dirty="0" smtClean="0"/>
              <a:t> </a:t>
            </a:r>
            <a:r>
              <a:rPr lang="en-US" dirty="0" err="1"/>
              <a:t>kontroll</a:t>
            </a:r>
            <a:r>
              <a:rPr lang="en-US" dirty="0"/>
              <a:t> </a:t>
            </a:r>
            <a:r>
              <a:rPr lang="en-US" dirty="0" err="1"/>
              <a:t>toimub</a:t>
            </a:r>
            <a:r>
              <a:rPr lang="en-US" dirty="0"/>
              <a:t> </a:t>
            </a:r>
            <a:r>
              <a:rPr lang="en-US" dirty="0" err="1"/>
              <a:t>liikuva</a:t>
            </a:r>
            <a:r>
              <a:rPr lang="en-US" dirty="0"/>
              <a:t> </a:t>
            </a:r>
            <a:r>
              <a:rPr lang="en-US" dirty="0" err="1"/>
              <a:t>veeremiga</a:t>
            </a:r>
            <a:r>
              <a:rPr lang="en-US" dirty="0"/>
              <a:t> (</a:t>
            </a:r>
            <a:r>
              <a:rPr lang="en-US" dirty="0" err="1"/>
              <a:t>võimaldab</a:t>
            </a:r>
            <a:r>
              <a:rPr lang="en-US" dirty="0"/>
              <a:t> </a:t>
            </a:r>
            <a:r>
              <a:rPr lang="en-US" dirty="0" err="1"/>
              <a:t>täiskiirusel</a:t>
            </a:r>
            <a:r>
              <a:rPr lang="en-US" dirty="0"/>
              <a:t> </a:t>
            </a:r>
            <a:r>
              <a:rPr lang="en-US" dirty="0" err="1"/>
              <a:t>järelvalvet</a:t>
            </a:r>
            <a:r>
              <a:rPr lang="en-US" dirty="0"/>
              <a:t>, </a:t>
            </a:r>
            <a:r>
              <a:rPr lang="en-US" dirty="0" err="1"/>
              <a:t>kuni</a:t>
            </a:r>
            <a:r>
              <a:rPr lang="en-US" dirty="0"/>
              <a:t> 250 km/h), </a:t>
            </a:r>
            <a:r>
              <a:rPr lang="en-US" dirty="0" err="1"/>
              <a:t>katkestamata</a:t>
            </a:r>
            <a:r>
              <a:rPr lang="en-US" dirty="0"/>
              <a:t> </a:t>
            </a:r>
            <a:r>
              <a:rPr lang="en-US" dirty="0" err="1"/>
              <a:t>liiklust</a:t>
            </a:r>
            <a:r>
              <a:rPr lang="en-US" dirty="0"/>
              <a:t>. </a:t>
            </a:r>
          </a:p>
          <a:p>
            <a:endParaRPr lang="en-US" dirty="0" smtClean="0"/>
          </a:p>
          <a:p>
            <a:r>
              <a:rPr lang="en-US" dirty="0" err="1" smtClean="0"/>
              <a:t>Vastav</a:t>
            </a:r>
            <a:r>
              <a:rPr lang="en-US" dirty="0" smtClean="0"/>
              <a:t> </a:t>
            </a:r>
            <a:r>
              <a:rPr lang="en-US" dirty="0" err="1" smtClean="0"/>
              <a:t>seiresüsteem</a:t>
            </a:r>
            <a:r>
              <a:rPr lang="en-US" dirty="0" smtClean="0"/>
              <a:t> (</a:t>
            </a:r>
            <a:r>
              <a:rPr lang="en-US" dirty="0" err="1" smtClean="0"/>
              <a:t>õhuliinide</a:t>
            </a:r>
            <a:r>
              <a:rPr lang="en-US" dirty="0" smtClean="0"/>
              <a:t> </a:t>
            </a:r>
            <a:r>
              <a:rPr lang="en-US" dirty="0" err="1"/>
              <a:t>terviklikuse</a:t>
            </a:r>
            <a:r>
              <a:rPr lang="en-US" dirty="0"/>
              <a:t> </a:t>
            </a:r>
            <a:r>
              <a:rPr lang="en-US" dirty="0" err="1"/>
              <a:t>tagamine</a:t>
            </a:r>
            <a:r>
              <a:rPr lang="en-US" dirty="0"/>
              <a:t>, </a:t>
            </a:r>
            <a:r>
              <a:rPr lang="en-US" dirty="0" err="1"/>
              <a:t>võimalike</a:t>
            </a:r>
            <a:r>
              <a:rPr lang="en-US" dirty="0"/>
              <a:t> </a:t>
            </a:r>
            <a:r>
              <a:rPr lang="en-US" dirty="0" err="1"/>
              <a:t>probleemide</a:t>
            </a:r>
            <a:r>
              <a:rPr lang="en-US" dirty="0"/>
              <a:t> </a:t>
            </a:r>
            <a:r>
              <a:rPr lang="en-US" dirty="0" err="1"/>
              <a:t>ennetamine</a:t>
            </a:r>
            <a:r>
              <a:rPr lang="en-US" dirty="0" smtClean="0"/>
              <a:t>) on </a:t>
            </a:r>
            <a:r>
              <a:rPr lang="en-US" dirty="0" err="1"/>
              <a:t>kasutusel</a:t>
            </a:r>
            <a:r>
              <a:rPr lang="en-US" dirty="0"/>
              <a:t> </a:t>
            </a:r>
            <a:r>
              <a:rPr lang="en-US" dirty="0" err="1"/>
              <a:t>kõikides</a:t>
            </a:r>
            <a:r>
              <a:rPr lang="en-US" dirty="0"/>
              <a:t> </a:t>
            </a:r>
            <a:r>
              <a:rPr lang="en-US" dirty="0" err="1"/>
              <a:t>lähiriikides</a:t>
            </a:r>
            <a:r>
              <a:rPr lang="en-US" dirty="0"/>
              <a:t>, </a:t>
            </a:r>
            <a:r>
              <a:rPr lang="en-US" dirty="0" err="1"/>
              <a:t>kus</a:t>
            </a:r>
            <a:r>
              <a:rPr lang="en-US" dirty="0"/>
              <a:t> </a:t>
            </a:r>
            <a:r>
              <a:rPr lang="en-US" dirty="0" err="1"/>
              <a:t>asub</a:t>
            </a:r>
            <a:r>
              <a:rPr lang="en-US" dirty="0"/>
              <a:t> </a:t>
            </a:r>
            <a:r>
              <a:rPr lang="en-US" dirty="0" err="1"/>
              <a:t>elektrifitseeritud</a:t>
            </a:r>
            <a:r>
              <a:rPr lang="en-US" dirty="0"/>
              <a:t> </a:t>
            </a:r>
            <a:r>
              <a:rPr lang="en-US" dirty="0" err="1"/>
              <a:t>raudtee</a:t>
            </a:r>
            <a:r>
              <a:rPr lang="en-US" dirty="0"/>
              <a:t>. </a:t>
            </a:r>
          </a:p>
        </p:txBody>
      </p:sp>
    </p:spTree>
    <p:extLst>
      <p:ext uri="{BB962C8B-B14F-4D97-AF65-F5344CB8AC3E}">
        <p14:creationId xmlns:p14="http://schemas.microsoft.com/office/powerpoint/2010/main" val="383039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67944" y="3068960"/>
            <a:ext cx="4902001" cy="3679534"/>
          </a:xfrm>
          <a:prstGeom prst="rect">
            <a:avLst/>
          </a:prstGeom>
        </p:spPr>
      </p:pic>
      <p:pic>
        <p:nvPicPr>
          <p:cNvPr id="2" name="Picture 1"/>
          <p:cNvPicPr>
            <a:picLocks noChangeAspect="1"/>
          </p:cNvPicPr>
          <p:nvPr/>
        </p:nvPicPr>
        <p:blipFill>
          <a:blip r:embed="rId3"/>
          <a:stretch>
            <a:fillRect/>
          </a:stretch>
        </p:blipFill>
        <p:spPr>
          <a:xfrm>
            <a:off x="179512" y="116632"/>
            <a:ext cx="4902001" cy="3679534"/>
          </a:xfrm>
          <a:prstGeom prst="rect">
            <a:avLst/>
          </a:prstGeom>
        </p:spPr>
      </p:pic>
    </p:spTree>
    <p:extLst>
      <p:ext uri="{BB962C8B-B14F-4D97-AF65-F5344CB8AC3E}">
        <p14:creationId xmlns:p14="http://schemas.microsoft.com/office/powerpoint/2010/main" val="280887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6632"/>
            <a:ext cx="4064000" cy="304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717032"/>
            <a:ext cx="4064000" cy="304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3717032"/>
            <a:ext cx="4064000" cy="304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16632"/>
            <a:ext cx="4064000" cy="3048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776" y="1916832"/>
            <a:ext cx="4064000" cy="3048000"/>
          </a:xfrm>
          <a:prstGeom prst="rect">
            <a:avLst/>
          </a:prstGeom>
        </p:spPr>
      </p:pic>
    </p:spTree>
    <p:extLst>
      <p:ext uri="{BB962C8B-B14F-4D97-AF65-F5344CB8AC3E}">
        <p14:creationId xmlns:p14="http://schemas.microsoft.com/office/powerpoint/2010/main" val="34470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5" descr="100-0010_IM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80513" cy="6884988"/>
          </a:xfrm>
        </p:spPr>
      </p:pic>
      <p:sp>
        <p:nvSpPr>
          <p:cNvPr id="62467" name="WordArt 6"/>
          <p:cNvSpPr>
            <a:spLocks noChangeArrowheads="1" noChangeShapeType="1" noTextEdit="1"/>
          </p:cNvSpPr>
          <p:nvPr/>
        </p:nvSpPr>
        <p:spPr bwMode="auto">
          <a:xfrm>
            <a:off x="1835150" y="4365625"/>
            <a:ext cx="573405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Tänan tähelepanu eest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1000" fill="hold"/>
                                        <p:tgtEl>
                                          <p:spTgt spid="62466"/>
                                        </p:tgtEl>
                                        <p:attrNameLst>
                                          <p:attrName>ppt_w</p:attrName>
                                        </p:attrNameLst>
                                      </p:cBhvr>
                                      <p:tavLst>
                                        <p:tav tm="0">
                                          <p:val>
                                            <p:fltVal val="0"/>
                                          </p:val>
                                        </p:tav>
                                        <p:tav tm="100000">
                                          <p:val>
                                            <p:strVal val="#ppt_w"/>
                                          </p:val>
                                        </p:tav>
                                      </p:tavLst>
                                    </p:anim>
                                    <p:anim calcmode="lin" valueType="num">
                                      <p:cBhvr>
                                        <p:cTn id="8" dur="1000" fill="hold"/>
                                        <p:tgtEl>
                                          <p:spTgt spid="62466"/>
                                        </p:tgtEl>
                                        <p:attrNameLst>
                                          <p:attrName>ppt_h</p:attrName>
                                        </p:attrNameLst>
                                      </p:cBhvr>
                                      <p:tavLst>
                                        <p:tav tm="0">
                                          <p:val>
                                            <p:fltVal val="0"/>
                                          </p:val>
                                        </p:tav>
                                        <p:tav tm="100000">
                                          <p:val>
                                            <p:strVal val="#ppt_h"/>
                                          </p:val>
                                        </p:tav>
                                      </p:tavLst>
                                    </p:anim>
                                    <p:anim calcmode="lin" valueType="num">
                                      <p:cBhvr>
                                        <p:cTn id="9" dur="1000" fill="hold"/>
                                        <p:tgtEl>
                                          <p:spTgt spid="62466"/>
                                        </p:tgtEl>
                                        <p:attrNameLst>
                                          <p:attrName>style.rotation</p:attrName>
                                        </p:attrNameLst>
                                      </p:cBhvr>
                                      <p:tavLst>
                                        <p:tav tm="0">
                                          <p:val>
                                            <p:fltVal val="90"/>
                                          </p:val>
                                        </p:tav>
                                        <p:tav tm="100000">
                                          <p:val>
                                            <p:fltVal val="0"/>
                                          </p:val>
                                        </p:tav>
                                      </p:tavLst>
                                    </p:anim>
                                    <p:animEffect transition="in" filter="fade">
                                      <p:cBhvr>
                                        <p:cTn id="10" dur="1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E:\Seitenkipper-Ua4201-Drehgeste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692150"/>
            <a:ext cx="86899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1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63" y="188913"/>
            <a:ext cx="55784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p:cNvSpPr txBox="1">
            <a:spLocks noChangeArrowheads="1"/>
          </p:cNvSpPr>
          <p:nvPr/>
        </p:nvSpPr>
        <p:spPr bwMode="auto">
          <a:xfrm>
            <a:off x="1331913" y="4221163"/>
            <a:ext cx="61198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t-EE" altLang="en-US" sz="1200"/>
              <a:t>(1)   mõõteliiper</a:t>
            </a:r>
            <a:endParaRPr lang="en-US" altLang="en-US" sz="1200"/>
          </a:p>
          <a:p>
            <a:pPr>
              <a:spcBef>
                <a:spcPct val="0"/>
              </a:spcBef>
              <a:buFontTx/>
              <a:buNone/>
            </a:pPr>
            <a:r>
              <a:rPr lang="et-EE" altLang="en-US" sz="1200"/>
              <a:t>(2)   voolu ning andmeedastuse kaablid</a:t>
            </a:r>
            <a:endParaRPr lang="en-US" altLang="en-US" sz="1200"/>
          </a:p>
          <a:p>
            <a:pPr>
              <a:spcBef>
                <a:spcPct val="0"/>
              </a:spcBef>
              <a:buFontTx/>
              <a:buNone/>
            </a:pPr>
            <a:r>
              <a:rPr lang="et-EE" altLang="en-US" sz="1200"/>
              <a:t>(3)   rattaandurite ühenduskaablid</a:t>
            </a:r>
            <a:endParaRPr lang="en-US" altLang="en-US" sz="1200"/>
          </a:p>
          <a:p>
            <a:pPr>
              <a:spcBef>
                <a:spcPct val="0"/>
              </a:spcBef>
              <a:buFontTx/>
              <a:buNone/>
            </a:pPr>
            <a:r>
              <a:rPr lang="et-EE" altLang="en-US" sz="1200"/>
              <a:t>(4)   juhtseade (tööstuslik seadmekapp)	</a:t>
            </a:r>
            <a:endParaRPr lang="en-US" altLang="en-US" sz="1200"/>
          </a:p>
          <a:p>
            <a:pPr>
              <a:spcBef>
                <a:spcPct val="0"/>
              </a:spcBef>
              <a:buFontTx/>
              <a:buNone/>
            </a:pPr>
            <a:r>
              <a:rPr lang="et-EE" altLang="en-US" sz="1200"/>
              <a:t>(5)   väline võrk (ühendus haldustarkvaraga RAD)</a:t>
            </a:r>
            <a:endParaRPr lang="en-US" altLang="en-US" sz="1200"/>
          </a:p>
          <a:p>
            <a:pPr>
              <a:spcBef>
                <a:spcPct val="0"/>
              </a:spcBef>
              <a:buFontTx/>
              <a:buNone/>
            </a:pPr>
            <a:r>
              <a:rPr lang="et-EE" altLang="en-US" sz="1200"/>
              <a:t>(RR, MK, GR)   rattaandurid (demo süsteemis puuduvad)</a:t>
            </a:r>
            <a:endParaRPr lang="en-US" altLang="en-US" sz="1200"/>
          </a:p>
          <a:p>
            <a:pPr>
              <a:spcBef>
                <a:spcPct val="0"/>
              </a:spcBef>
              <a:buFontTx/>
              <a:buNone/>
            </a:pPr>
            <a:r>
              <a:rPr lang="et-EE" altLang="en-US" sz="1200"/>
              <a:t>(HBD, HWD)   mõõtemoodulid</a:t>
            </a:r>
            <a:endParaRPr lang="en-US" altLang="en-US" sz="1200"/>
          </a:p>
          <a:p>
            <a:pPr lvl="3">
              <a:spcBef>
                <a:spcPct val="0"/>
              </a:spcBef>
              <a:buFontTx/>
              <a:buNone/>
            </a:pPr>
            <a:r>
              <a:rPr lang="et-EE" altLang="en-US" sz="1200"/>
              <a:t>HBD – (hot box detection system) ülekuumenenud teljelaagrite tuvastamise seade</a:t>
            </a:r>
            <a:endParaRPr lang="en-US" altLang="en-US" sz="1200"/>
          </a:p>
          <a:p>
            <a:pPr lvl="3">
              <a:spcBef>
                <a:spcPct val="0"/>
              </a:spcBef>
              <a:buFontTx/>
              <a:buNone/>
            </a:pPr>
            <a:r>
              <a:rPr lang="et-EE" altLang="en-US" sz="1200"/>
              <a:t>HWD – (Hot wheel / brake detection system) ülekuumenenud rataste ja piduriketaste tuvastamise seade</a:t>
            </a:r>
            <a:endParaRPr lang="en-US" altLang="en-US" sz="1200"/>
          </a:p>
          <a:p>
            <a:pPr>
              <a:spcBef>
                <a:spcPct val="0"/>
              </a:spcBef>
              <a:buFontTx/>
              <a:buNone/>
            </a:pPr>
            <a:endParaRPr lang="en-US" altLang="en-US" sz="1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8" y="2997200"/>
            <a:ext cx="486092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76250"/>
            <a:ext cx="557847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11894</TotalTime>
  <Words>2351</Words>
  <Application>Microsoft Office PowerPoint</Application>
  <PresentationFormat>On-screen Show (4:3)</PresentationFormat>
  <Paragraphs>548</Paragraphs>
  <Slides>64</Slides>
  <Notes>1</Notes>
  <HiddenSlides>41</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77" baseType="lpstr">
      <vt:lpstr>Arial</vt:lpstr>
      <vt:lpstr>Arial Black</vt:lpstr>
      <vt:lpstr>Calibri</vt:lpstr>
      <vt:lpstr>Calibri Light</vt:lpstr>
      <vt:lpstr>Frutiger LT 65 Bold</vt:lpstr>
      <vt:lpstr>Lucida Sans Unicode</vt:lpstr>
      <vt:lpstr>Symbol</vt:lpstr>
      <vt:lpstr>Times New Roman</vt:lpstr>
      <vt:lpstr>Verdana</vt:lpstr>
      <vt:lpstr>Wingdings</vt:lpstr>
      <vt:lpstr>Default Design</vt:lpstr>
      <vt:lpstr>Office Theme</vt:lpstr>
      <vt:lpstr>Picture</vt:lpstr>
      <vt:lpstr>PowerPoint Presentation</vt:lpstr>
      <vt:lpstr>PowerPoint Presentation</vt:lpstr>
      <vt:lpstr>PowerPoint Presentation</vt:lpstr>
      <vt:lpstr>HOTBOX</vt:lpstr>
      <vt:lpstr>PowerPoint Presentation</vt:lpstr>
      <vt:lpstr>Miks ja kuidas?</vt:lpstr>
      <vt:lpstr>PowerPoint Presentation</vt:lpstr>
      <vt:lpstr>PowerPoint Presentation</vt:lpstr>
      <vt:lpstr>PowerPoint Presentation</vt:lpstr>
      <vt:lpstr>PowerPoint Presentation</vt:lpstr>
      <vt:lpstr>PowerPoint Presentation</vt:lpstr>
      <vt:lpstr>PowerPoint Presentation</vt:lpstr>
      <vt:lpstr>Tööpõhimõte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Paigaldatud mõõteliiper</vt:lpstr>
      <vt:lpstr>Arhidektuur</vt:lpstr>
      <vt:lpstr>PowerPoint Presentation</vt:lpstr>
      <vt:lpstr>FID konfiguratsioon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HOTBOX  kuni 31.12.2015</vt:lpstr>
      <vt:lpstr>PowerPoint Presentation</vt:lpstr>
      <vt:lpstr>PowerPoint Presentation</vt:lpstr>
      <vt:lpstr>PowerPoint Presentation</vt:lpstr>
      <vt:lpstr>Mõned pildid...</vt:lpstr>
      <vt:lpstr>PowerPoint Presentation</vt:lpstr>
      <vt:lpstr>PowerPoint Presentation</vt:lpstr>
      <vt:lpstr>PowerPoint Presentation</vt:lpstr>
      <vt:lpstr>Defektse ratta kontroll ja rööpale mõjuvad jõud</vt:lpstr>
      <vt:lpstr>RATTA LÖÖKKOORMUSE AVASTAMINE</vt:lpstr>
      <vt:lpstr>MIDA PAKUTAKSE...</vt:lpstr>
      <vt:lpstr>PowerPoint Presentation</vt:lpstr>
      <vt:lpstr>Atlas FO (SST)</vt:lpstr>
      <vt:lpstr>PowerPoint Presentation</vt:lpstr>
      <vt:lpstr>PowerPoint Presentation</vt:lpstr>
      <vt:lpstr>PowerPoint Presentation</vt:lpstr>
      <vt:lpstr>PowerPoint Presentation</vt:lpstr>
      <vt:lpstr>PowerPoint Presentation</vt:lpstr>
      <vt:lpstr>ARGOS</vt:lpstr>
      <vt:lpstr>PowerPoint Presentation</vt:lpstr>
      <vt:lpstr>PowerPoint Presentation</vt:lpstr>
      <vt:lpstr>Ratta geomeetria kontrollsüsteem</vt:lpstr>
      <vt:lpstr>PowerPoint Presentation</vt:lpstr>
      <vt:lpstr>PowerPoint Presentation</vt:lpstr>
      <vt:lpstr>PowerPoint Presentation</vt:lpstr>
      <vt:lpstr>PowerPoint Presentation</vt:lpstr>
      <vt:lpstr>PowerPoint Presentation</vt:lpstr>
      <vt:lpstr>PowerPoint Presentation</vt:lpstr>
    </vt:vector>
  </TitlesOfParts>
  <Company>EVR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HOTBOX</dc:title>
  <dc:creator>Priit Jogi</dc:creator>
  <cp:lastModifiedBy>Viive Kirsipuu</cp:lastModifiedBy>
  <cp:revision>108</cp:revision>
  <dcterms:created xsi:type="dcterms:W3CDTF">2010-05-07T06:24:34Z</dcterms:created>
  <dcterms:modified xsi:type="dcterms:W3CDTF">2016-03-07T16:34:21Z</dcterms:modified>
</cp:coreProperties>
</file>