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325" r:id="rId3"/>
    <p:sldId id="319" r:id="rId4"/>
    <p:sldId id="328" r:id="rId5"/>
    <p:sldId id="331" r:id="rId6"/>
    <p:sldId id="330" r:id="rId7"/>
    <p:sldId id="329" r:id="rId8"/>
    <p:sldId id="327" r:id="rId9"/>
    <p:sldId id="340" r:id="rId10"/>
    <p:sldId id="326" r:id="rId11"/>
    <p:sldId id="332" r:id="rId12"/>
    <p:sldId id="333" r:id="rId13"/>
    <p:sldId id="334" r:id="rId14"/>
    <p:sldId id="335" r:id="rId15"/>
    <p:sldId id="336" r:id="rId16"/>
    <p:sldId id="338" r:id="rId17"/>
    <p:sldId id="337" r:id="rId18"/>
    <p:sldId id="345" r:id="rId19"/>
    <p:sldId id="341" r:id="rId20"/>
    <p:sldId id="344" r:id="rId21"/>
    <p:sldId id="346" r:id="rId22"/>
    <p:sldId id="343" r:id="rId23"/>
    <p:sldId id="342" r:id="rId24"/>
    <p:sldId id="352" r:id="rId25"/>
    <p:sldId id="351" r:id="rId26"/>
    <p:sldId id="357" r:id="rId27"/>
    <p:sldId id="350" r:id="rId28"/>
    <p:sldId id="349" r:id="rId29"/>
    <p:sldId id="361" r:id="rId30"/>
    <p:sldId id="348" r:id="rId31"/>
    <p:sldId id="347" r:id="rId32"/>
    <p:sldId id="359" r:id="rId33"/>
    <p:sldId id="339" r:id="rId34"/>
    <p:sldId id="358" r:id="rId35"/>
    <p:sldId id="31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ikejaotis" id="{9BAD4845-FD56-45EC-8953-41F806DA9E1F}">
          <p14:sldIdLst>
            <p14:sldId id="256"/>
          </p14:sldIdLst>
        </p14:section>
        <p14:section name="Pealkirjata jaotis" id="{0D6F6971-B9C3-4FB6-BB22-1C5A4965A4A9}">
          <p14:sldIdLst>
            <p14:sldId id="325"/>
            <p14:sldId id="319"/>
            <p14:sldId id="328"/>
            <p14:sldId id="331"/>
            <p14:sldId id="330"/>
            <p14:sldId id="329"/>
            <p14:sldId id="327"/>
            <p14:sldId id="340"/>
            <p14:sldId id="326"/>
            <p14:sldId id="332"/>
            <p14:sldId id="333"/>
            <p14:sldId id="334"/>
            <p14:sldId id="335"/>
            <p14:sldId id="336"/>
            <p14:sldId id="338"/>
            <p14:sldId id="337"/>
            <p14:sldId id="345"/>
            <p14:sldId id="341"/>
            <p14:sldId id="344"/>
            <p14:sldId id="346"/>
            <p14:sldId id="343"/>
            <p14:sldId id="342"/>
            <p14:sldId id="352"/>
            <p14:sldId id="351"/>
            <p14:sldId id="357"/>
            <p14:sldId id="350"/>
            <p14:sldId id="349"/>
            <p14:sldId id="361"/>
            <p14:sldId id="348"/>
            <p14:sldId id="347"/>
            <p14:sldId id="359"/>
            <p14:sldId id="339"/>
            <p14:sldId id="358"/>
            <p14:sldId id="31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4F4570-6E62-E051-A77C-FAEF06BBCB51}" name="Vahur Värk" initials="VV" userId="S-1-5-21-1594990119-2071544366-3177643286-110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14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eskmine laad 2 – rõh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4" autoAdjust="0"/>
    <p:restoredTop sz="79186" autoAdjust="0"/>
  </p:normalViewPr>
  <p:slideViewPr>
    <p:cSldViewPr snapToGrid="0">
      <p:cViewPr varScale="1">
        <p:scale>
          <a:sx n="58" d="100"/>
          <a:sy n="58" d="100"/>
        </p:scale>
        <p:origin x="58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Kuupäeva kohatäid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F8E3D9-B9F4-41B8-9050-25407C93BD30}" type="datetimeFigureOut">
              <a:rPr lang="en-US" smtClean="0"/>
              <a:t>11/11/2024</a:t>
            </a:fld>
            <a:endParaRPr lang="en-US"/>
          </a:p>
        </p:txBody>
      </p:sp>
      <p:sp>
        <p:nvSpPr>
          <p:cNvPr id="4" name="Slaidi pildi kohatä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ärkmete kohatäid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6" name="Jaluse kohatäid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idinumbri kohatä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C494A7-5A69-4213-B6D7-1AB2E3039B9C}" type="slidenum">
              <a:rPr lang="en-US" smtClean="0"/>
              <a:t>‹#›</a:t>
            </a:fld>
            <a:endParaRPr lang="en-US"/>
          </a:p>
        </p:txBody>
      </p:sp>
    </p:spTree>
    <p:extLst>
      <p:ext uri="{BB962C8B-B14F-4D97-AF65-F5344CB8AC3E}">
        <p14:creationId xmlns:p14="http://schemas.microsoft.com/office/powerpoint/2010/main" val="2595382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61C494A7-5A69-4213-B6D7-1AB2E3039B9C}" type="slidenum">
              <a:rPr lang="en-US" smtClean="0"/>
              <a:t>7</a:t>
            </a:fld>
            <a:endParaRPr lang="en-US"/>
          </a:p>
        </p:txBody>
      </p:sp>
    </p:spTree>
    <p:extLst>
      <p:ext uri="{BB962C8B-B14F-4D97-AF65-F5344CB8AC3E}">
        <p14:creationId xmlns:p14="http://schemas.microsoft.com/office/powerpoint/2010/main" val="3502111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61C494A7-5A69-4213-B6D7-1AB2E3039B9C}" type="slidenum">
              <a:rPr lang="en-US" smtClean="0"/>
              <a:t>18</a:t>
            </a:fld>
            <a:endParaRPr lang="en-US"/>
          </a:p>
        </p:txBody>
      </p:sp>
    </p:spTree>
    <p:extLst>
      <p:ext uri="{BB962C8B-B14F-4D97-AF65-F5344CB8AC3E}">
        <p14:creationId xmlns:p14="http://schemas.microsoft.com/office/powerpoint/2010/main" val="1555963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61C494A7-5A69-4213-B6D7-1AB2E3039B9C}" type="slidenum">
              <a:rPr lang="en-US" smtClean="0"/>
              <a:t>19</a:t>
            </a:fld>
            <a:endParaRPr lang="en-US"/>
          </a:p>
        </p:txBody>
      </p:sp>
    </p:spTree>
    <p:extLst>
      <p:ext uri="{BB962C8B-B14F-4D97-AF65-F5344CB8AC3E}">
        <p14:creationId xmlns:p14="http://schemas.microsoft.com/office/powerpoint/2010/main" val="3372452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61C494A7-5A69-4213-B6D7-1AB2E3039B9C}" type="slidenum">
              <a:rPr lang="en-US" smtClean="0"/>
              <a:t>20</a:t>
            </a:fld>
            <a:endParaRPr lang="en-US"/>
          </a:p>
        </p:txBody>
      </p:sp>
    </p:spTree>
    <p:extLst>
      <p:ext uri="{BB962C8B-B14F-4D97-AF65-F5344CB8AC3E}">
        <p14:creationId xmlns:p14="http://schemas.microsoft.com/office/powerpoint/2010/main" val="2462706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61C494A7-5A69-4213-B6D7-1AB2E3039B9C}" type="slidenum">
              <a:rPr lang="en-US" smtClean="0"/>
              <a:t>21</a:t>
            </a:fld>
            <a:endParaRPr lang="en-US"/>
          </a:p>
        </p:txBody>
      </p:sp>
    </p:spTree>
    <p:extLst>
      <p:ext uri="{BB962C8B-B14F-4D97-AF65-F5344CB8AC3E}">
        <p14:creationId xmlns:p14="http://schemas.microsoft.com/office/powerpoint/2010/main" val="1186661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61C494A7-5A69-4213-B6D7-1AB2E3039B9C}" type="slidenum">
              <a:rPr lang="en-US" smtClean="0"/>
              <a:t>22</a:t>
            </a:fld>
            <a:endParaRPr lang="en-US"/>
          </a:p>
        </p:txBody>
      </p:sp>
    </p:spTree>
    <p:extLst>
      <p:ext uri="{BB962C8B-B14F-4D97-AF65-F5344CB8AC3E}">
        <p14:creationId xmlns:p14="http://schemas.microsoft.com/office/powerpoint/2010/main" val="3388983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61C494A7-5A69-4213-B6D7-1AB2E3039B9C}" type="slidenum">
              <a:rPr lang="en-US" smtClean="0"/>
              <a:t>23</a:t>
            </a:fld>
            <a:endParaRPr lang="en-US"/>
          </a:p>
        </p:txBody>
      </p:sp>
    </p:spTree>
    <p:extLst>
      <p:ext uri="{BB962C8B-B14F-4D97-AF65-F5344CB8AC3E}">
        <p14:creationId xmlns:p14="http://schemas.microsoft.com/office/powerpoint/2010/main" val="2541899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61C494A7-5A69-4213-B6D7-1AB2E3039B9C}" type="slidenum">
              <a:rPr lang="en-US" smtClean="0"/>
              <a:t>24</a:t>
            </a:fld>
            <a:endParaRPr lang="en-US"/>
          </a:p>
        </p:txBody>
      </p:sp>
    </p:spTree>
    <p:extLst>
      <p:ext uri="{BB962C8B-B14F-4D97-AF65-F5344CB8AC3E}">
        <p14:creationId xmlns:p14="http://schemas.microsoft.com/office/powerpoint/2010/main" val="381645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61C494A7-5A69-4213-B6D7-1AB2E3039B9C}" type="slidenum">
              <a:rPr lang="en-US" smtClean="0"/>
              <a:t>25</a:t>
            </a:fld>
            <a:endParaRPr lang="en-US"/>
          </a:p>
        </p:txBody>
      </p:sp>
    </p:spTree>
    <p:extLst>
      <p:ext uri="{BB962C8B-B14F-4D97-AF65-F5344CB8AC3E}">
        <p14:creationId xmlns:p14="http://schemas.microsoft.com/office/powerpoint/2010/main" val="1873653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61C494A7-5A69-4213-B6D7-1AB2E3039B9C}" type="slidenum">
              <a:rPr lang="en-US" smtClean="0"/>
              <a:t>26</a:t>
            </a:fld>
            <a:endParaRPr lang="en-US"/>
          </a:p>
        </p:txBody>
      </p:sp>
    </p:spTree>
    <p:extLst>
      <p:ext uri="{BB962C8B-B14F-4D97-AF65-F5344CB8AC3E}">
        <p14:creationId xmlns:p14="http://schemas.microsoft.com/office/powerpoint/2010/main" val="37271002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61C494A7-5A69-4213-B6D7-1AB2E3039B9C}" type="slidenum">
              <a:rPr lang="en-US" smtClean="0"/>
              <a:t>27</a:t>
            </a:fld>
            <a:endParaRPr lang="en-US"/>
          </a:p>
        </p:txBody>
      </p:sp>
    </p:spTree>
    <p:extLst>
      <p:ext uri="{BB962C8B-B14F-4D97-AF65-F5344CB8AC3E}">
        <p14:creationId xmlns:p14="http://schemas.microsoft.com/office/powerpoint/2010/main" val="1102820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61C494A7-5A69-4213-B6D7-1AB2E3039B9C}" type="slidenum">
              <a:rPr lang="en-US" smtClean="0"/>
              <a:t>10</a:t>
            </a:fld>
            <a:endParaRPr lang="en-US"/>
          </a:p>
        </p:txBody>
      </p:sp>
    </p:spTree>
    <p:extLst>
      <p:ext uri="{BB962C8B-B14F-4D97-AF65-F5344CB8AC3E}">
        <p14:creationId xmlns:p14="http://schemas.microsoft.com/office/powerpoint/2010/main" val="3304077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61C494A7-5A69-4213-B6D7-1AB2E3039B9C}" type="slidenum">
              <a:rPr lang="en-US" smtClean="0"/>
              <a:t>28</a:t>
            </a:fld>
            <a:endParaRPr lang="en-US"/>
          </a:p>
        </p:txBody>
      </p:sp>
    </p:spTree>
    <p:extLst>
      <p:ext uri="{BB962C8B-B14F-4D97-AF65-F5344CB8AC3E}">
        <p14:creationId xmlns:p14="http://schemas.microsoft.com/office/powerpoint/2010/main" val="3277375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61C494A7-5A69-4213-B6D7-1AB2E3039B9C}" type="slidenum">
              <a:rPr lang="en-US" smtClean="0"/>
              <a:t>29</a:t>
            </a:fld>
            <a:endParaRPr lang="en-US"/>
          </a:p>
        </p:txBody>
      </p:sp>
    </p:spTree>
    <p:extLst>
      <p:ext uri="{BB962C8B-B14F-4D97-AF65-F5344CB8AC3E}">
        <p14:creationId xmlns:p14="http://schemas.microsoft.com/office/powerpoint/2010/main" val="39652716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61C494A7-5A69-4213-B6D7-1AB2E3039B9C}" type="slidenum">
              <a:rPr lang="en-US" smtClean="0"/>
              <a:t>30</a:t>
            </a:fld>
            <a:endParaRPr lang="en-US"/>
          </a:p>
        </p:txBody>
      </p:sp>
    </p:spTree>
    <p:extLst>
      <p:ext uri="{BB962C8B-B14F-4D97-AF65-F5344CB8AC3E}">
        <p14:creationId xmlns:p14="http://schemas.microsoft.com/office/powerpoint/2010/main" val="13816063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61C494A7-5A69-4213-B6D7-1AB2E3039B9C}" type="slidenum">
              <a:rPr lang="en-US" smtClean="0"/>
              <a:t>31</a:t>
            </a:fld>
            <a:endParaRPr lang="en-US"/>
          </a:p>
        </p:txBody>
      </p:sp>
    </p:spTree>
    <p:extLst>
      <p:ext uri="{BB962C8B-B14F-4D97-AF65-F5344CB8AC3E}">
        <p14:creationId xmlns:p14="http://schemas.microsoft.com/office/powerpoint/2010/main" val="8487897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61C494A7-5A69-4213-B6D7-1AB2E3039B9C}" type="slidenum">
              <a:rPr lang="en-US" smtClean="0"/>
              <a:t>32</a:t>
            </a:fld>
            <a:endParaRPr lang="en-US"/>
          </a:p>
        </p:txBody>
      </p:sp>
    </p:spTree>
    <p:extLst>
      <p:ext uri="{BB962C8B-B14F-4D97-AF65-F5344CB8AC3E}">
        <p14:creationId xmlns:p14="http://schemas.microsoft.com/office/powerpoint/2010/main" val="15400527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61C494A7-5A69-4213-B6D7-1AB2E3039B9C}" type="slidenum">
              <a:rPr lang="en-US" smtClean="0"/>
              <a:t>33</a:t>
            </a:fld>
            <a:endParaRPr lang="en-US"/>
          </a:p>
        </p:txBody>
      </p:sp>
    </p:spTree>
    <p:extLst>
      <p:ext uri="{BB962C8B-B14F-4D97-AF65-F5344CB8AC3E}">
        <p14:creationId xmlns:p14="http://schemas.microsoft.com/office/powerpoint/2010/main" val="18311325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61C494A7-5A69-4213-B6D7-1AB2E3039B9C}" type="slidenum">
              <a:rPr lang="en-US" smtClean="0"/>
              <a:t>34</a:t>
            </a:fld>
            <a:endParaRPr lang="en-US"/>
          </a:p>
        </p:txBody>
      </p:sp>
    </p:spTree>
    <p:extLst>
      <p:ext uri="{BB962C8B-B14F-4D97-AF65-F5344CB8AC3E}">
        <p14:creationId xmlns:p14="http://schemas.microsoft.com/office/powerpoint/2010/main" val="602974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61C494A7-5A69-4213-B6D7-1AB2E3039B9C}" type="slidenum">
              <a:rPr lang="en-US" smtClean="0"/>
              <a:t>11</a:t>
            </a:fld>
            <a:endParaRPr lang="en-US"/>
          </a:p>
        </p:txBody>
      </p:sp>
    </p:spTree>
    <p:extLst>
      <p:ext uri="{BB962C8B-B14F-4D97-AF65-F5344CB8AC3E}">
        <p14:creationId xmlns:p14="http://schemas.microsoft.com/office/powerpoint/2010/main" val="68327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61C494A7-5A69-4213-B6D7-1AB2E3039B9C}" type="slidenum">
              <a:rPr lang="en-US" smtClean="0"/>
              <a:t>12</a:t>
            </a:fld>
            <a:endParaRPr lang="en-US"/>
          </a:p>
        </p:txBody>
      </p:sp>
    </p:spTree>
    <p:extLst>
      <p:ext uri="{BB962C8B-B14F-4D97-AF65-F5344CB8AC3E}">
        <p14:creationId xmlns:p14="http://schemas.microsoft.com/office/powerpoint/2010/main" val="404315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61C494A7-5A69-4213-B6D7-1AB2E3039B9C}" type="slidenum">
              <a:rPr lang="en-US" smtClean="0"/>
              <a:t>13</a:t>
            </a:fld>
            <a:endParaRPr lang="en-US"/>
          </a:p>
        </p:txBody>
      </p:sp>
    </p:spTree>
    <p:extLst>
      <p:ext uri="{BB962C8B-B14F-4D97-AF65-F5344CB8AC3E}">
        <p14:creationId xmlns:p14="http://schemas.microsoft.com/office/powerpoint/2010/main" val="489052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61C494A7-5A69-4213-B6D7-1AB2E3039B9C}" type="slidenum">
              <a:rPr lang="en-US" smtClean="0"/>
              <a:t>14</a:t>
            </a:fld>
            <a:endParaRPr lang="en-US"/>
          </a:p>
        </p:txBody>
      </p:sp>
    </p:spTree>
    <p:extLst>
      <p:ext uri="{BB962C8B-B14F-4D97-AF65-F5344CB8AC3E}">
        <p14:creationId xmlns:p14="http://schemas.microsoft.com/office/powerpoint/2010/main" val="2884879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61C494A7-5A69-4213-B6D7-1AB2E3039B9C}" type="slidenum">
              <a:rPr lang="en-US" smtClean="0"/>
              <a:t>15</a:t>
            </a:fld>
            <a:endParaRPr lang="en-US"/>
          </a:p>
        </p:txBody>
      </p:sp>
    </p:spTree>
    <p:extLst>
      <p:ext uri="{BB962C8B-B14F-4D97-AF65-F5344CB8AC3E}">
        <p14:creationId xmlns:p14="http://schemas.microsoft.com/office/powerpoint/2010/main" val="3231645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61C494A7-5A69-4213-B6D7-1AB2E3039B9C}" type="slidenum">
              <a:rPr lang="en-US" smtClean="0"/>
              <a:t>16</a:t>
            </a:fld>
            <a:endParaRPr lang="en-US"/>
          </a:p>
        </p:txBody>
      </p:sp>
    </p:spTree>
    <p:extLst>
      <p:ext uri="{BB962C8B-B14F-4D97-AF65-F5344CB8AC3E}">
        <p14:creationId xmlns:p14="http://schemas.microsoft.com/office/powerpoint/2010/main" val="1486504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61C494A7-5A69-4213-B6D7-1AB2E3039B9C}" type="slidenum">
              <a:rPr lang="en-US" smtClean="0"/>
              <a:t>17</a:t>
            </a:fld>
            <a:endParaRPr lang="en-US"/>
          </a:p>
        </p:txBody>
      </p:sp>
    </p:spTree>
    <p:extLst>
      <p:ext uri="{BB962C8B-B14F-4D97-AF65-F5344CB8AC3E}">
        <p14:creationId xmlns:p14="http://schemas.microsoft.com/office/powerpoint/2010/main" val="39795060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itelslaid">
    <p:spTree>
      <p:nvGrpSpPr>
        <p:cNvPr id="1" name=""/>
        <p:cNvGrpSpPr/>
        <p:nvPr/>
      </p:nvGrpSpPr>
      <p:grpSpPr>
        <a:xfrm>
          <a:off x="0" y="0"/>
          <a:ext cx="0" cy="0"/>
          <a:chOff x="0" y="0"/>
          <a:chExt cx="0" cy="0"/>
        </a:xfrm>
      </p:grpSpPr>
      <p:sp>
        <p:nvSpPr>
          <p:cNvPr id="10" name="Rechthoek 6">
            <a:extLst>
              <a:ext uri="{FF2B5EF4-FFF2-40B4-BE49-F238E27FC236}">
                <a16:creationId xmlns:a16="http://schemas.microsoft.com/office/drawing/2014/main" id="{5AA4FBB1-5506-27E4-A9BD-12B7DE750747}"/>
              </a:ext>
            </a:extLst>
          </p:cNvPr>
          <p:cNvSpPr>
            <a:spLocks noGrp="1" noRot="1" noMove="1" noResize="1" noEditPoints="1" noAdjustHandles="1" noChangeArrowheads="1" noChangeShapeType="1"/>
          </p:cNvSpPr>
          <p:nvPr userDrawn="1"/>
        </p:nvSpPr>
        <p:spPr>
          <a:xfrm>
            <a:off x="-21646" y="3504401"/>
            <a:ext cx="12353924" cy="45719"/>
          </a:xfrm>
          <a:prstGeom prst="rect">
            <a:avLst/>
          </a:prstGeom>
          <a:solidFill>
            <a:srgbClr val="29AB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Pealkiri 1">
            <a:extLst>
              <a:ext uri="{FF2B5EF4-FFF2-40B4-BE49-F238E27FC236}">
                <a16:creationId xmlns:a16="http://schemas.microsoft.com/office/drawing/2014/main" id="{99582804-93D3-5131-3FD5-577B69746DA4}"/>
              </a:ext>
            </a:extLst>
          </p:cNvPr>
          <p:cNvSpPr>
            <a:spLocks noGrp="1"/>
          </p:cNvSpPr>
          <p:nvPr>
            <p:ph type="ctrTitle"/>
          </p:nvPr>
        </p:nvSpPr>
        <p:spPr>
          <a:xfrm>
            <a:off x="5081451" y="965999"/>
            <a:ext cx="6096000" cy="2387600"/>
          </a:xfrm>
        </p:spPr>
        <p:txBody>
          <a:bodyPr anchor="b"/>
          <a:lstStyle>
            <a:lvl1pPr algn="ctr">
              <a:defRPr sz="6000">
                <a:solidFill>
                  <a:srgbClr val="1B1464"/>
                </a:solidFill>
              </a:defRPr>
            </a:lvl1pPr>
          </a:lstStyle>
          <a:p>
            <a:r>
              <a:rPr lang="et-EE" dirty="0"/>
              <a:t>Klõpsake juhteksemplari pealkirja laadi redigeerimiseks</a:t>
            </a:r>
            <a:endParaRPr lang="en-US" dirty="0"/>
          </a:p>
        </p:txBody>
      </p:sp>
      <p:pic>
        <p:nvPicPr>
          <p:cNvPr id="7" name="Pilt 6">
            <a:extLst>
              <a:ext uri="{FF2B5EF4-FFF2-40B4-BE49-F238E27FC236}">
                <a16:creationId xmlns:a16="http://schemas.microsoft.com/office/drawing/2014/main" id="{4A48FFAE-B35C-FD38-6EDE-76D5AD1EC726}"/>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0"/>
            <a:ext cx="4572000" cy="6858000"/>
          </a:xfrm>
          <a:prstGeom prst="rect">
            <a:avLst/>
          </a:prstGeom>
        </p:spPr>
      </p:pic>
      <p:pic>
        <p:nvPicPr>
          <p:cNvPr id="8" name="Afbeelding 9" descr="Afbeelding met tekst, Graphics, Lettertype, logo&#10;&#10;Automatisch gegenereerde beschrijving">
            <a:extLst>
              <a:ext uri="{FF2B5EF4-FFF2-40B4-BE49-F238E27FC236}">
                <a16:creationId xmlns:a16="http://schemas.microsoft.com/office/drawing/2014/main" id="{E75985B0-69D0-3CE2-70BA-0F0E90A157BA}"/>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726066" y="1772254"/>
            <a:ext cx="2817233" cy="2817233"/>
          </a:xfrm>
          <a:prstGeom prst="rect">
            <a:avLst/>
          </a:prstGeom>
        </p:spPr>
      </p:pic>
      <p:pic>
        <p:nvPicPr>
          <p:cNvPr id="9" name="Afbeelding 11">
            <a:extLst>
              <a:ext uri="{FF2B5EF4-FFF2-40B4-BE49-F238E27FC236}">
                <a16:creationId xmlns:a16="http://schemas.microsoft.com/office/drawing/2014/main" id="{3AFC13EF-87F6-FD85-378B-506D356C5456}"/>
              </a:ext>
            </a:extLst>
          </p:cNvPr>
          <p:cNvPicPr>
            <a:picLocks noGrp="1" noRot="1" noChangeAspect="1" noMove="1" noResize="1" noEditPoints="1" noAdjustHandles="1" noChangeArrowheads="1" noChangeShapeType="1" noCrop="1"/>
          </p:cNvPicPr>
          <p:nvPr userDrawn="1"/>
        </p:nvPicPr>
        <p:blipFill>
          <a:blip r:embed="rId4"/>
          <a:stretch>
            <a:fillRect/>
          </a:stretch>
        </p:blipFill>
        <p:spPr>
          <a:xfrm>
            <a:off x="5253689" y="3549411"/>
            <a:ext cx="6375254" cy="3227120"/>
          </a:xfrm>
          <a:prstGeom prst="rect">
            <a:avLst/>
          </a:prstGeom>
        </p:spPr>
      </p:pic>
    </p:spTree>
    <p:extLst>
      <p:ext uri="{BB962C8B-B14F-4D97-AF65-F5344CB8AC3E}">
        <p14:creationId xmlns:p14="http://schemas.microsoft.com/office/powerpoint/2010/main" val="2661168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F3E6FE74-76CE-7205-C80A-16C6B8BBFD19}"/>
              </a:ext>
            </a:extLst>
          </p:cNvPr>
          <p:cNvSpPr>
            <a:spLocks noGrp="1"/>
          </p:cNvSpPr>
          <p:nvPr>
            <p:ph type="title"/>
          </p:nvPr>
        </p:nvSpPr>
        <p:spPr/>
        <p:txBody>
          <a:bodyPr/>
          <a:lstStyle/>
          <a:p>
            <a:r>
              <a:rPr lang="et-EE"/>
              <a:t>Klõpsake juhteksemplari pealkirja laadi redigeerimiseks</a:t>
            </a:r>
            <a:endParaRPr lang="en-US"/>
          </a:p>
        </p:txBody>
      </p:sp>
      <p:sp>
        <p:nvSpPr>
          <p:cNvPr id="3" name="Vertikaalteksti kohatäide 2">
            <a:extLst>
              <a:ext uri="{FF2B5EF4-FFF2-40B4-BE49-F238E27FC236}">
                <a16:creationId xmlns:a16="http://schemas.microsoft.com/office/drawing/2014/main" id="{5BFFAC9D-03D3-D50F-4593-A63F1E1CB90B}"/>
              </a:ext>
            </a:extLst>
          </p:cNvPr>
          <p:cNvSpPr>
            <a:spLocks noGrp="1"/>
          </p:cNvSpPr>
          <p:nvPr>
            <p:ph type="body" orient="vert" idx="1"/>
          </p:nvPr>
        </p:nvSpPr>
        <p:spPr/>
        <p:txBody>
          <a:bodyPr vert="eaVert"/>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4" name="Kuupäeva kohatäide 3">
            <a:extLst>
              <a:ext uri="{FF2B5EF4-FFF2-40B4-BE49-F238E27FC236}">
                <a16:creationId xmlns:a16="http://schemas.microsoft.com/office/drawing/2014/main" id="{20990359-452B-0EA8-BCF4-C161B831EA5D}"/>
              </a:ext>
            </a:extLst>
          </p:cNvPr>
          <p:cNvSpPr>
            <a:spLocks noGrp="1"/>
          </p:cNvSpPr>
          <p:nvPr>
            <p:ph type="dt" sz="half" idx="10"/>
          </p:nvPr>
        </p:nvSpPr>
        <p:spPr/>
        <p:txBody>
          <a:bodyPr/>
          <a:lstStyle/>
          <a:p>
            <a:fld id="{E34578CA-E2A7-486A-9962-21921D17257B}" type="datetimeFigureOut">
              <a:rPr lang="en-US" smtClean="0"/>
              <a:t>11/11/2024</a:t>
            </a:fld>
            <a:endParaRPr lang="en-US"/>
          </a:p>
        </p:txBody>
      </p:sp>
      <p:sp>
        <p:nvSpPr>
          <p:cNvPr id="5" name="Jaluse kohatäide 4">
            <a:extLst>
              <a:ext uri="{FF2B5EF4-FFF2-40B4-BE49-F238E27FC236}">
                <a16:creationId xmlns:a16="http://schemas.microsoft.com/office/drawing/2014/main" id="{2D54F2A6-AF10-1284-20BF-46DB01E7540B}"/>
              </a:ext>
            </a:extLst>
          </p:cNvPr>
          <p:cNvSpPr>
            <a:spLocks noGrp="1"/>
          </p:cNvSpPr>
          <p:nvPr>
            <p:ph type="ftr" sz="quarter" idx="11"/>
          </p:nvPr>
        </p:nvSpPr>
        <p:spPr/>
        <p:txBody>
          <a:bodyPr/>
          <a:lstStyle/>
          <a:p>
            <a:endParaRPr lang="en-US"/>
          </a:p>
        </p:txBody>
      </p:sp>
      <p:sp>
        <p:nvSpPr>
          <p:cNvPr id="6" name="Slaidinumbri kohatäide 5">
            <a:extLst>
              <a:ext uri="{FF2B5EF4-FFF2-40B4-BE49-F238E27FC236}">
                <a16:creationId xmlns:a16="http://schemas.microsoft.com/office/drawing/2014/main" id="{225BB77A-EB9C-9011-016E-20FA48F625F9}"/>
              </a:ext>
            </a:extLst>
          </p:cNvPr>
          <p:cNvSpPr>
            <a:spLocks noGrp="1"/>
          </p:cNvSpPr>
          <p:nvPr>
            <p:ph type="sldNum" sz="quarter" idx="12"/>
          </p:nvPr>
        </p:nvSpPr>
        <p:spPr/>
        <p:txBody>
          <a:bodyPr/>
          <a:lstStyle/>
          <a:p>
            <a:fld id="{163F45F2-9BBF-44CE-B127-3DEF04303735}" type="slidenum">
              <a:rPr lang="en-US" smtClean="0"/>
              <a:t>‹#›</a:t>
            </a:fld>
            <a:endParaRPr lang="en-US"/>
          </a:p>
        </p:txBody>
      </p:sp>
    </p:spTree>
    <p:extLst>
      <p:ext uri="{BB962C8B-B14F-4D97-AF65-F5344CB8AC3E}">
        <p14:creationId xmlns:p14="http://schemas.microsoft.com/office/powerpoint/2010/main" val="1737778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kaaltiitel 1">
            <a:extLst>
              <a:ext uri="{FF2B5EF4-FFF2-40B4-BE49-F238E27FC236}">
                <a16:creationId xmlns:a16="http://schemas.microsoft.com/office/drawing/2014/main" id="{CF3640C7-65D3-ACE0-CE83-37E555D46253}"/>
              </a:ext>
            </a:extLst>
          </p:cNvPr>
          <p:cNvSpPr>
            <a:spLocks noGrp="1"/>
          </p:cNvSpPr>
          <p:nvPr>
            <p:ph type="title" orient="vert"/>
          </p:nvPr>
        </p:nvSpPr>
        <p:spPr>
          <a:xfrm>
            <a:off x="8724900" y="365125"/>
            <a:ext cx="2628900" cy="5811838"/>
          </a:xfrm>
        </p:spPr>
        <p:txBody>
          <a:bodyPr vert="eaVert"/>
          <a:lstStyle/>
          <a:p>
            <a:r>
              <a:rPr lang="et-EE"/>
              <a:t>Klõpsake juhteksemplari pealkirja laadi redigeerimiseks</a:t>
            </a:r>
            <a:endParaRPr lang="en-US"/>
          </a:p>
        </p:txBody>
      </p:sp>
      <p:sp>
        <p:nvSpPr>
          <p:cNvPr id="3" name="Vertikaalteksti kohatäide 2">
            <a:extLst>
              <a:ext uri="{FF2B5EF4-FFF2-40B4-BE49-F238E27FC236}">
                <a16:creationId xmlns:a16="http://schemas.microsoft.com/office/drawing/2014/main" id="{F5784C3F-089D-18EE-54F5-6D20EA6A1A1E}"/>
              </a:ext>
            </a:extLst>
          </p:cNvPr>
          <p:cNvSpPr>
            <a:spLocks noGrp="1"/>
          </p:cNvSpPr>
          <p:nvPr>
            <p:ph type="body" orient="vert" idx="1"/>
          </p:nvPr>
        </p:nvSpPr>
        <p:spPr>
          <a:xfrm>
            <a:off x="838200" y="365125"/>
            <a:ext cx="7734300" cy="5811838"/>
          </a:xfrm>
        </p:spPr>
        <p:txBody>
          <a:bodyPr vert="eaVert"/>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4" name="Kuupäeva kohatäide 3">
            <a:extLst>
              <a:ext uri="{FF2B5EF4-FFF2-40B4-BE49-F238E27FC236}">
                <a16:creationId xmlns:a16="http://schemas.microsoft.com/office/drawing/2014/main" id="{108B0330-6BDA-1196-B811-916C89D610B5}"/>
              </a:ext>
            </a:extLst>
          </p:cNvPr>
          <p:cNvSpPr>
            <a:spLocks noGrp="1"/>
          </p:cNvSpPr>
          <p:nvPr>
            <p:ph type="dt" sz="half" idx="10"/>
          </p:nvPr>
        </p:nvSpPr>
        <p:spPr/>
        <p:txBody>
          <a:bodyPr/>
          <a:lstStyle/>
          <a:p>
            <a:fld id="{E34578CA-E2A7-486A-9962-21921D17257B}" type="datetimeFigureOut">
              <a:rPr lang="en-US" smtClean="0"/>
              <a:t>11/11/2024</a:t>
            </a:fld>
            <a:endParaRPr lang="en-US"/>
          </a:p>
        </p:txBody>
      </p:sp>
      <p:sp>
        <p:nvSpPr>
          <p:cNvPr id="5" name="Jaluse kohatäide 4">
            <a:extLst>
              <a:ext uri="{FF2B5EF4-FFF2-40B4-BE49-F238E27FC236}">
                <a16:creationId xmlns:a16="http://schemas.microsoft.com/office/drawing/2014/main" id="{DD43B0F0-7EA5-85E9-BC6B-FAD40FC79AB9}"/>
              </a:ext>
            </a:extLst>
          </p:cNvPr>
          <p:cNvSpPr>
            <a:spLocks noGrp="1"/>
          </p:cNvSpPr>
          <p:nvPr>
            <p:ph type="ftr" sz="quarter" idx="11"/>
          </p:nvPr>
        </p:nvSpPr>
        <p:spPr/>
        <p:txBody>
          <a:bodyPr/>
          <a:lstStyle/>
          <a:p>
            <a:endParaRPr lang="en-US"/>
          </a:p>
        </p:txBody>
      </p:sp>
      <p:sp>
        <p:nvSpPr>
          <p:cNvPr id="6" name="Slaidinumbri kohatäide 5">
            <a:extLst>
              <a:ext uri="{FF2B5EF4-FFF2-40B4-BE49-F238E27FC236}">
                <a16:creationId xmlns:a16="http://schemas.microsoft.com/office/drawing/2014/main" id="{D527A8FE-A9FB-89ED-DA59-96A42F912F8B}"/>
              </a:ext>
            </a:extLst>
          </p:cNvPr>
          <p:cNvSpPr>
            <a:spLocks noGrp="1"/>
          </p:cNvSpPr>
          <p:nvPr>
            <p:ph type="sldNum" sz="quarter" idx="12"/>
          </p:nvPr>
        </p:nvSpPr>
        <p:spPr/>
        <p:txBody>
          <a:bodyPr/>
          <a:lstStyle/>
          <a:p>
            <a:fld id="{163F45F2-9BBF-44CE-B127-3DEF04303735}" type="slidenum">
              <a:rPr lang="en-US" smtClean="0"/>
              <a:t>‹#›</a:t>
            </a:fld>
            <a:endParaRPr lang="en-US"/>
          </a:p>
        </p:txBody>
      </p:sp>
    </p:spTree>
    <p:extLst>
      <p:ext uri="{BB962C8B-B14F-4D97-AF65-F5344CB8AC3E}">
        <p14:creationId xmlns:p14="http://schemas.microsoft.com/office/powerpoint/2010/main" val="1603407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59354-0C8E-394C-FC3E-9B172479F4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EACDE9-8F39-8581-3A28-308BFD7FEA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18ADF4-0758-F473-FE47-86C6D4470FF4}"/>
              </a:ext>
            </a:extLst>
          </p:cNvPr>
          <p:cNvSpPr>
            <a:spLocks noGrp="1"/>
          </p:cNvSpPr>
          <p:nvPr>
            <p:ph type="dt" sz="half" idx="10"/>
          </p:nvPr>
        </p:nvSpPr>
        <p:spPr/>
        <p:txBody>
          <a:bodyPr/>
          <a:lstStyle/>
          <a:p>
            <a:fld id="{AE2C03C6-53EE-4114-9B62-B653D014FEB1}" type="datetimeFigureOut">
              <a:rPr lang="en-US" smtClean="0"/>
              <a:t>11/11/2024</a:t>
            </a:fld>
            <a:endParaRPr lang="en-US"/>
          </a:p>
        </p:txBody>
      </p:sp>
      <p:sp>
        <p:nvSpPr>
          <p:cNvPr id="5" name="Footer Placeholder 4">
            <a:extLst>
              <a:ext uri="{FF2B5EF4-FFF2-40B4-BE49-F238E27FC236}">
                <a16:creationId xmlns:a16="http://schemas.microsoft.com/office/drawing/2014/main" id="{B806DA9B-6181-9CC1-8466-41053DA4E7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14B3E7-A416-00A3-0C76-7B753F82C95B}"/>
              </a:ext>
            </a:extLst>
          </p:cNvPr>
          <p:cNvSpPr>
            <a:spLocks noGrp="1"/>
          </p:cNvSpPr>
          <p:nvPr>
            <p:ph type="sldNum" sz="quarter" idx="12"/>
          </p:nvPr>
        </p:nvSpPr>
        <p:spPr/>
        <p:txBody>
          <a:bodyPr/>
          <a:lstStyle/>
          <a:p>
            <a:fld id="{5D36D108-AD15-48DF-988B-545B3A6F74E0}" type="slidenum">
              <a:rPr lang="en-US" smtClean="0"/>
              <a:t>‹#›</a:t>
            </a:fld>
            <a:endParaRPr lang="en-US"/>
          </a:p>
        </p:txBody>
      </p:sp>
    </p:spTree>
    <p:extLst>
      <p:ext uri="{BB962C8B-B14F-4D97-AF65-F5344CB8AC3E}">
        <p14:creationId xmlns:p14="http://schemas.microsoft.com/office/powerpoint/2010/main" val="2589394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ealkiri ja sisu">
    <p:spTree>
      <p:nvGrpSpPr>
        <p:cNvPr id="1" name=""/>
        <p:cNvGrpSpPr/>
        <p:nvPr/>
      </p:nvGrpSpPr>
      <p:grpSpPr>
        <a:xfrm>
          <a:off x="0" y="0"/>
          <a:ext cx="0" cy="0"/>
          <a:chOff x="0" y="0"/>
          <a:chExt cx="0" cy="0"/>
        </a:xfrm>
      </p:grpSpPr>
      <p:pic>
        <p:nvPicPr>
          <p:cNvPr id="12" name="Pilt 11">
            <a:extLst>
              <a:ext uri="{FF2B5EF4-FFF2-40B4-BE49-F238E27FC236}">
                <a16:creationId xmlns:a16="http://schemas.microsoft.com/office/drawing/2014/main" id="{DFA90E0D-63B0-D385-F90D-BA4BC8415AFB}"/>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8763000" y="3292475"/>
            <a:ext cx="6858000" cy="6858000"/>
          </a:xfrm>
          <a:prstGeom prst="rect">
            <a:avLst/>
          </a:prstGeom>
        </p:spPr>
      </p:pic>
      <p:pic>
        <p:nvPicPr>
          <p:cNvPr id="11" name="Pilt 10">
            <a:extLst>
              <a:ext uri="{FF2B5EF4-FFF2-40B4-BE49-F238E27FC236}">
                <a16:creationId xmlns:a16="http://schemas.microsoft.com/office/drawing/2014/main" id="{13D858C2-BB30-7A0C-0EFB-D4F0C2EB3C5E}"/>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a:off x="-1531176" y="-2499415"/>
            <a:ext cx="4013118" cy="4257572"/>
          </a:xfrm>
          <a:prstGeom prst="rect">
            <a:avLst/>
          </a:prstGeom>
        </p:spPr>
      </p:pic>
      <p:pic>
        <p:nvPicPr>
          <p:cNvPr id="10" name="Pilt 9">
            <a:extLst>
              <a:ext uri="{FF2B5EF4-FFF2-40B4-BE49-F238E27FC236}">
                <a16:creationId xmlns:a16="http://schemas.microsoft.com/office/drawing/2014/main" id="{A8BD7C0B-856D-069F-108C-20E2C0096FBF}"/>
              </a:ext>
            </a:extLst>
          </p:cNvPr>
          <p:cNvPicPr>
            <a:picLocks noGrp="1" noRot="1" noChangeAspect="1" noMove="1" noResize="1" noEditPoints="1" noAdjustHandles="1" noChangeArrowheads="1" noChangeShapeType="1" noCrop="1"/>
          </p:cNvPicPr>
          <p:nvPr userDrawn="1"/>
        </p:nvPicPr>
        <p:blipFill>
          <a:blip r:embed="rId4"/>
          <a:stretch>
            <a:fillRect/>
          </a:stretch>
        </p:blipFill>
        <p:spPr>
          <a:xfrm>
            <a:off x="10862957" y="0"/>
            <a:ext cx="1329043" cy="1329043"/>
          </a:xfrm>
          <a:prstGeom prst="rect">
            <a:avLst/>
          </a:prstGeom>
        </p:spPr>
      </p:pic>
      <p:sp>
        <p:nvSpPr>
          <p:cNvPr id="3" name="Sisu kohatäide 2">
            <a:extLst>
              <a:ext uri="{FF2B5EF4-FFF2-40B4-BE49-F238E27FC236}">
                <a16:creationId xmlns:a16="http://schemas.microsoft.com/office/drawing/2014/main" id="{8AB012C8-AFDF-8B76-8144-D3E7F9DC0A4E}"/>
              </a:ext>
            </a:extLst>
          </p:cNvPr>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t-EE" dirty="0"/>
              <a:t>Klõpsake juhteksemplari tekstilaadide redigeerimiseks</a:t>
            </a:r>
          </a:p>
          <a:p>
            <a:pPr lvl="1"/>
            <a:r>
              <a:rPr lang="et-EE" dirty="0"/>
              <a:t>Teine tase</a:t>
            </a:r>
          </a:p>
          <a:p>
            <a:pPr lvl="2"/>
            <a:r>
              <a:rPr lang="et-EE" dirty="0"/>
              <a:t>Kolmas tase</a:t>
            </a:r>
          </a:p>
          <a:p>
            <a:pPr lvl="3"/>
            <a:r>
              <a:rPr lang="et-EE" dirty="0"/>
              <a:t>Neljas tase</a:t>
            </a:r>
          </a:p>
          <a:p>
            <a:pPr lvl="4"/>
            <a:r>
              <a:rPr lang="et-EE" dirty="0"/>
              <a:t>Viies tase</a:t>
            </a:r>
            <a:endParaRPr lang="en-US" dirty="0"/>
          </a:p>
        </p:txBody>
      </p:sp>
      <p:sp>
        <p:nvSpPr>
          <p:cNvPr id="4" name="Kuupäeva kohatäide 3">
            <a:extLst>
              <a:ext uri="{FF2B5EF4-FFF2-40B4-BE49-F238E27FC236}">
                <a16:creationId xmlns:a16="http://schemas.microsoft.com/office/drawing/2014/main" id="{B93C5F24-15AE-80E4-057C-9209E32EF09D}"/>
              </a:ext>
            </a:extLst>
          </p:cNvPr>
          <p:cNvSpPr>
            <a:spLocks noGrp="1"/>
          </p:cNvSpPr>
          <p:nvPr>
            <p:ph type="dt" sz="half" idx="10"/>
          </p:nvPr>
        </p:nvSpPr>
        <p:spPr/>
        <p:txBody>
          <a:bodyPr/>
          <a:lstStyle/>
          <a:p>
            <a:fld id="{E34578CA-E2A7-486A-9962-21921D17257B}" type="datetimeFigureOut">
              <a:rPr lang="en-US" smtClean="0"/>
              <a:t>11/11/2024</a:t>
            </a:fld>
            <a:endParaRPr lang="en-US"/>
          </a:p>
        </p:txBody>
      </p:sp>
      <p:sp>
        <p:nvSpPr>
          <p:cNvPr id="5" name="Jaluse kohatäide 4">
            <a:extLst>
              <a:ext uri="{FF2B5EF4-FFF2-40B4-BE49-F238E27FC236}">
                <a16:creationId xmlns:a16="http://schemas.microsoft.com/office/drawing/2014/main" id="{7BF49D09-E76F-F14D-C984-A2E6114C4DDC}"/>
              </a:ext>
            </a:extLst>
          </p:cNvPr>
          <p:cNvSpPr>
            <a:spLocks noGrp="1"/>
          </p:cNvSpPr>
          <p:nvPr>
            <p:ph type="ftr" sz="quarter" idx="11"/>
          </p:nvPr>
        </p:nvSpPr>
        <p:spPr/>
        <p:txBody>
          <a:bodyPr/>
          <a:lstStyle/>
          <a:p>
            <a:endParaRPr lang="en-US"/>
          </a:p>
        </p:txBody>
      </p:sp>
      <p:sp>
        <p:nvSpPr>
          <p:cNvPr id="6" name="Slaidinumbri kohatäide 5">
            <a:extLst>
              <a:ext uri="{FF2B5EF4-FFF2-40B4-BE49-F238E27FC236}">
                <a16:creationId xmlns:a16="http://schemas.microsoft.com/office/drawing/2014/main" id="{D8B8A501-85D3-E34D-7B09-DF373B2E0A60}"/>
              </a:ext>
            </a:extLst>
          </p:cNvPr>
          <p:cNvSpPr>
            <a:spLocks noGrp="1"/>
          </p:cNvSpPr>
          <p:nvPr>
            <p:ph type="sldNum" sz="quarter" idx="12"/>
          </p:nvPr>
        </p:nvSpPr>
        <p:spPr/>
        <p:txBody>
          <a:bodyPr/>
          <a:lstStyle/>
          <a:p>
            <a:fld id="{163F45F2-9BBF-44CE-B127-3DEF04303735}" type="slidenum">
              <a:rPr lang="en-US" smtClean="0"/>
              <a:t>‹#›</a:t>
            </a:fld>
            <a:endParaRPr lang="en-US"/>
          </a:p>
        </p:txBody>
      </p:sp>
      <p:sp>
        <p:nvSpPr>
          <p:cNvPr id="13" name="Pealkiri 12">
            <a:extLst>
              <a:ext uri="{FF2B5EF4-FFF2-40B4-BE49-F238E27FC236}">
                <a16:creationId xmlns:a16="http://schemas.microsoft.com/office/drawing/2014/main" id="{CB383A54-C03F-B34E-16CA-4F33AD03A6F9}"/>
              </a:ext>
            </a:extLst>
          </p:cNvPr>
          <p:cNvSpPr>
            <a:spLocks noGrp="1"/>
          </p:cNvSpPr>
          <p:nvPr>
            <p:ph type="title"/>
          </p:nvPr>
        </p:nvSpPr>
        <p:spPr/>
        <p:txBody>
          <a:bodyPr/>
          <a:lstStyle>
            <a:lvl1pPr>
              <a:defRPr>
                <a:solidFill>
                  <a:srgbClr val="1B1464"/>
                </a:solidFill>
              </a:defRPr>
            </a:lvl1pPr>
          </a:lstStyle>
          <a:p>
            <a:r>
              <a:rPr lang="et-EE" dirty="0"/>
              <a:t>Klõpsake juhteksemplari pealkirja laadi redigeerimiseks</a:t>
            </a:r>
            <a:endParaRPr lang="en-US" dirty="0"/>
          </a:p>
        </p:txBody>
      </p:sp>
    </p:spTree>
    <p:extLst>
      <p:ext uri="{BB962C8B-B14F-4D97-AF65-F5344CB8AC3E}">
        <p14:creationId xmlns:p14="http://schemas.microsoft.com/office/powerpoint/2010/main" val="801561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D0A57333-63FD-FF15-3D72-6F90AFCEBE0F}"/>
              </a:ext>
            </a:extLst>
          </p:cNvPr>
          <p:cNvSpPr>
            <a:spLocks noGrp="1"/>
          </p:cNvSpPr>
          <p:nvPr>
            <p:ph type="title"/>
          </p:nvPr>
        </p:nvSpPr>
        <p:spPr>
          <a:xfrm>
            <a:off x="831850" y="1709738"/>
            <a:ext cx="10515600" cy="2852737"/>
          </a:xfrm>
        </p:spPr>
        <p:txBody>
          <a:bodyPr anchor="b"/>
          <a:lstStyle>
            <a:lvl1pPr>
              <a:defRPr sz="6000"/>
            </a:lvl1pPr>
          </a:lstStyle>
          <a:p>
            <a:r>
              <a:rPr lang="et-EE"/>
              <a:t>Klõpsake juhteksemplari pealkirja laadi redigeerimiseks</a:t>
            </a:r>
            <a:endParaRPr lang="en-US"/>
          </a:p>
        </p:txBody>
      </p:sp>
      <p:sp>
        <p:nvSpPr>
          <p:cNvPr id="3" name="Teksti kohatäide 2">
            <a:extLst>
              <a:ext uri="{FF2B5EF4-FFF2-40B4-BE49-F238E27FC236}">
                <a16:creationId xmlns:a16="http://schemas.microsoft.com/office/drawing/2014/main" id="{BE6DF0DE-915D-8EE6-9B73-EDB641A3CF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t-EE"/>
              <a:t>Klõpsake juhteksemplari tekstilaadide redigeerimiseks</a:t>
            </a:r>
          </a:p>
        </p:txBody>
      </p:sp>
      <p:sp>
        <p:nvSpPr>
          <p:cNvPr id="4" name="Kuupäeva kohatäide 3">
            <a:extLst>
              <a:ext uri="{FF2B5EF4-FFF2-40B4-BE49-F238E27FC236}">
                <a16:creationId xmlns:a16="http://schemas.microsoft.com/office/drawing/2014/main" id="{EC082538-3236-83CD-0A2F-86361E26F33D}"/>
              </a:ext>
            </a:extLst>
          </p:cNvPr>
          <p:cNvSpPr>
            <a:spLocks noGrp="1"/>
          </p:cNvSpPr>
          <p:nvPr>
            <p:ph type="dt" sz="half" idx="10"/>
          </p:nvPr>
        </p:nvSpPr>
        <p:spPr/>
        <p:txBody>
          <a:bodyPr/>
          <a:lstStyle/>
          <a:p>
            <a:fld id="{E34578CA-E2A7-486A-9962-21921D17257B}" type="datetimeFigureOut">
              <a:rPr lang="en-US" smtClean="0"/>
              <a:t>11/11/2024</a:t>
            </a:fld>
            <a:endParaRPr lang="en-US"/>
          </a:p>
        </p:txBody>
      </p:sp>
      <p:sp>
        <p:nvSpPr>
          <p:cNvPr id="5" name="Jaluse kohatäide 4">
            <a:extLst>
              <a:ext uri="{FF2B5EF4-FFF2-40B4-BE49-F238E27FC236}">
                <a16:creationId xmlns:a16="http://schemas.microsoft.com/office/drawing/2014/main" id="{C48CB006-C571-19D2-F6DE-1D8EABCB1C4B}"/>
              </a:ext>
            </a:extLst>
          </p:cNvPr>
          <p:cNvSpPr>
            <a:spLocks noGrp="1"/>
          </p:cNvSpPr>
          <p:nvPr>
            <p:ph type="ftr" sz="quarter" idx="11"/>
          </p:nvPr>
        </p:nvSpPr>
        <p:spPr/>
        <p:txBody>
          <a:bodyPr/>
          <a:lstStyle/>
          <a:p>
            <a:endParaRPr lang="en-US"/>
          </a:p>
        </p:txBody>
      </p:sp>
      <p:sp>
        <p:nvSpPr>
          <p:cNvPr id="6" name="Slaidinumbri kohatäide 5">
            <a:extLst>
              <a:ext uri="{FF2B5EF4-FFF2-40B4-BE49-F238E27FC236}">
                <a16:creationId xmlns:a16="http://schemas.microsoft.com/office/drawing/2014/main" id="{63D7EE36-9693-6ABB-58A0-FB3F941E850C}"/>
              </a:ext>
            </a:extLst>
          </p:cNvPr>
          <p:cNvSpPr>
            <a:spLocks noGrp="1"/>
          </p:cNvSpPr>
          <p:nvPr>
            <p:ph type="sldNum" sz="quarter" idx="12"/>
          </p:nvPr>
        </p:nvSpPr>
        <p:spPr/>
        <p:txBody>
          <a:bodyPr/>
          <a:lstStyle/>
          <a:p>
            <a:fld id="{163F45F2-9BBF-44CE-B127-3DEF04303735}" type="slidenum">
              <a:rPr lang="en-US" smtClean="0"/>
              <a:t>‹#›</a:t>
            </a:fld>
            <a:endParaRPr lang="en-US"/>
          </a:p>
        </p:txBody>
      </p:sp>
    </p:spTree>
    <p:extLst>
      <p:ext uri="{BB962C8B-B14F-4D97-AF65-F5344CB8AC3E}">
        <p14:creationId xmlns:p14="http://schemas.microsoft.com/office/powerpoint/2010/main" val="1530384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2C077AAF-A568-031C-2EAF-5CE3ABFDF457}"/>
              </a:ext>
            </a:extLst>
          </p:cNvPr>
          <p:cNvSpPr>
            <a:spLocks noGrp="1"/>
          </p:cNvSpPr>
          <p:nvPr>
            <p:ph type="title"/>
          </p:nvPr>
        </p:nvSpPr>
        <p:spPr/>
        <p:txBody>
          <a:bodyPr/>
          <a:lstStyle/>
          <a:p>
            <a:r>
              <a:rPr lang="et-EE"/>
              <a:t>Klõpsake juhteksemplari pealkirja laadi redigeerimiseks</a:t>
            </a:r>
            <a:endParaRPr lang="en-US"/>
          </a:p>
        </p:txBody>
      </p:sp>
      <p:sp>
        <p:nvSpPr>
          <p:cNvPr id="3" name="Sisu kohatäide 2">
            <a:extLst>
              <a:ext uri="{FF2B5EF4-FFF2-40B4-BE49-F238E27FC236}">
                <a16:creationId xmlns:a16="http://schemas.microsoft.com/office/drawing/2014/main" id="{4580B0A2-4A1A-4A15-A6F7-8DB8773C6A1A}"/>
              </a:ext>
            </a:extLst>
          </p:cNvPr>
          <p:cNvSpPr>
            <a:spLocks noGrp="1"/>
          </p:cNvSpPr>
          <p:nvPr>
            <p:ph sz="half" idx="1"/>
          </p:nvPr>
        </p:nvSpPr>
        <p:spPr>
          <a:xfrm>
            <a:off x="838200" y="1825625"/>
            <a:ext cx="5181600" cy="4351338"/>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4" name="Sisu kohatäide 3">
            <a:extLst>
              <a:ext uri="{FF2B5EF4-FFF2-40B4-BE49-F238E27FC236}">
                <a16:creationId xmlns:a16="http://schemas.microsoft.com/office/drawing/2014/main" id="{84C9B8E6-AD3C-D8A6-DB4B-16F77A9150A2}"/>
              </a:ext>
            </a:extLst>
          </p:cNvPr>
          <p:cNvSpPr>
            <a:spLocks noGrp="1"/>
          </p:cNvSpPr>
          <p:nvPr>
            <p:ph sz="half" idx="2"/>
          </p:nvPr>
        </p:nvSpPr>
        <p:spPr>
          <a:xfrm>
            <a:off x="6172200" y="1825625"/>
            <a:ext cx="5181600" cy="4351338"/>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5" name="Kuupäeva kohatäide 4">
            <a:extLst>
              <a:ext uri="{FF2B5EF4-FFF2-40B4-BE49-F238E27FC236}">
                <a16:creationId xmlns:a16="http://schemas.microsoft.com/office/drawing/2014/main" id="{3B295467-C605-FDA1-E576-DD6BD2C73481}"/>
              </a:ext>
            </a:extLst>
          </p:cNvPr>
          <p:cNvSpPr>
            <a:spLocks noGrp="1"/>
          </p:cNvSpPr>
          <p:nvPr>
            <p:ph type="dt" sz="half" idx="10"/>
          </p:nvPr>
        </p:nvSpPr>
        <p:spPr/>
        <p:txBody>
          <a:bodyPr/>
          <a:lstStyle/>
          <a:p>
            <a:fld id="{E34578CA-E2A7-486A-9962-21921D17257B}" type="datetimeFigureOut">
              <a:rPr lang="en-US" smtClean="0"/>
              <a:t>11/11/2024</a:t>
            </a:fld>
            <a:endParaRPr lang="en-US"/>
          </a:p>
        </p:txBody>
      </p:sp>
      <p:sp>
        <p:nvSpPr>
          <p:cNvPr id="6" name="Jaluse kohatäide 5">
            <a:extLst>
              <a:ext uri="{FF2B5EF4-FFF2-40B4-BE49-F238E27FC236}">
                <a16:creationId xmlns:a16="http://schemas.microsoft.com/office/drawing/2014/main" id="{A2658B16-D389-3817-BFD8-70E6ED87F05B}"/>
              </a:ext>
            </a:extLst>
          </p:cNvPr>
          <p:cNvSpPr>
            <a:spLocks noGrp="1"/>
          </p:cNvSpPr>
          <p:nvPr>
            <p:ph type="ftr" sz="quarter" idx="11"/>
          </p:nvPr>
        </p:nvSpPr>
        <p:spPr/>
        <p:txBody>
          <a:bodyPr/>
          <a:lstStyle/>
          <a:p>
            <a:endParaRPr lang="en-US"/>
          </a:p>
        </p:txBody>
      </p:sp>
      <p:sp>
        <p:nvSpPr>
          <p:cNvPr id="7" name="Slaidinumbri kohatäide 6">
            <a:extLst>
              <a:ext uri="{FF2B5EF4-FFF2-40B4-BE49-F238E27FC236}">
                <a16:creationId xmlns:a16="http://schemas.microsoft.com/office/drawing/2014/main" id="{50297B14-D159-A83A-8045-A624D7F964F3}"/>
              </a:ext>
            </a:extLst>
          </p:cNvPr>
          <p:cNvSpPr>
            <a:spLocks noGrp="1"/>
          </p:cNvSpPr>
          <p:nvPr>
            <p:ph type="sldNum" sz="quarter" idx="12"/>
          </p:nvPr>
        </p:nvSpPr>
        <p:spPr/>
        <p:txBody>
          <a:bodyPr/>
          <a:lstStyle/>
          <a:p>
            <a:fld id="{163F45F2-9BBF-44CE-B127-3DEF04303735}" type="slidenum">
              <a:rPr lang="en-US" smtClean="0"/>
              <a:t>‹#›</a:t>
            </a:fld>
            <a:endParaRPr lang="en-US"/>
          </a:p>
        </p:txBody>
      </p:sp>
    </p:spTree>
    <p:extLst>
      <p:ext uri="{BB962C8B-B14F-4D97-AF65-F5344CB8AC3E}">
        <p14:creationId xmlns:p14="http://schemas.microsoft.com/office/powerpoint/2010/main" val="4235559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44B304EE-5970-FBA1-BE97-36C67218DB27}"/>
              </a:ext>
            </a:extLst>
          </p:cNvPr>
          <p:cNvSpPr>
            <a:spLocks noGrp="1"/>
          </p:cNvSpPr>
          <p:nvPr>
            <p:ph type="title"/>
          </p:nvPr>
        </p:nvSpPr>
        <p:spPr>
          <a:xfrm>
            <a:off x="839788" y="365125"/>
            <a:ext cx="10515600" cy="1325563"/>
          </a:xfrm>
        </p:spPr>
        <p:txBody>
          <a:bodyPr/>
          <a:lstStyle/>
          <a:p>
            <a:r>
              <a:rPr lang="et-EE"/>
              <a:t>Klõpsake juhteksemplari pealkirja laadi redigeerimiseks</a:t>
            </a:r>
            <a:endParaRPr lang="en-US"/>
          </a:p>
        </p:txBody>
      </p:sp>
      <p:sp>
        <p:nvSpPr>
          <p:cNvPr id="3" name="Teksti kohatäide 2">
            <a:extLst>
              <a:ext uri="{FF2B5EF4-FFF2-40B4-BE49-F238E27FC236}">
                <a16:creationId xmlns:a16="http://schemas.microsoft.com/office/drawing/2014/main" id="{C25A8B10-FC49-679F-72F8-B326105B20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Klõpsake juhteksemplari tekstilaadide redigeerimiseks</a:t>
            </a:r>
          </a:p>
        </p:txBody>
      </p:sp>
      <p:sp>
        <p:nvSpPr>
          <p:cNvPr id="4" name="Sisu kohatäide 3">
            <a:extLst>
              <a:ext uri="{FF2B5EF4-FFF2-40B4-BE49-F238E27FC236}">
                <a16:creationId xmlns:a16="http://schemas.microsoft.com/office/drawing/2014/main" id="{69C95A38-3C7B-897E-AACF-045FB73530C8}"/>
              </a:ext>
            </a:extLst>
          </p:cNvPr>
          <p:cNvSpPr>
            <a:spLocks noGrp="1"/>
          </p:cNvSpPr>
          <p:nvPr>
            <p:ph sz="half" idx="2"/>
          </p:nvPr>
        </p:nvSpPr>
        <p:spPr>
          <a:xfrm>
            <a:off x="839788" y="2505075"/>
            <a:ext cx="5157787" cy="3684588"/>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5" name="Teksti kohatäide 4">
            <a:extLst>
              <a:ext uri="{FF2B5EF4-FFF2-40B4-BE49-F238E27FC236}">
                <a16:creationId xmlns:a16="http://schemas.microsoft.com/office/drawing/2014/main" id="{C5AF906A-782F-5191-5A2E-114C5D327F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Klõpsake juhteksemplari tekstilaadide redigeerimiseks</a:t>
            </a:r>
          </a:p>
        </p:txBody>
      </p:sp>
      <p:sp>
        <p:nvSpPr>
          <p:cNvPr id="6" name="Sisu kohatäide 5">
            <a:extLst>
              <a:ext uri="{FF2B5EF4-FFF2-40B4-BE49-F238E27FC236}">
                <a16:creationId xmlns:a16="http://schemas.microsoft.com/office/drawing/2014/main" id="{B29AF212-84E4-76C9-F5C4-45470013B102}"/>
              </a:ext>
            </a:extLst>
          </p:cNvPr>
          <p:cNvSpPr>
            <a:spLocks noGrp="1"/>
          </p:cNvSpPr>
          <p:nvPr>
            <p:ph sz="quarter" idx="4"/>
          </p:nvPr>
        </p:nvSpPr>
        <p:spPr>
          <a:xfrm>
            <a:off x="6172200" y="2505075"/>
            <a:ext cx="5183188" cy="3684588"/>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7" name="Kuupäeva kohatäide 6">
            <a:extLst>
              <a:ext uri="{FF2B5EF4-FFF2-40B4-BE49-F238E27FC236}">
                <a16:creationId xmlns:a16="http://schemas.microsoft.com/office/drawing/2014/main" id="{EA4161F0-C4FF-015C-7491-8725929C78C0}"/>
              </a:ext>
            </a:extLst>
          </p:cNvPr>
          <p:cNvSpPr>
            <a:spLocks noGrp="1"/>
          </p:cNvSpPr>
          <p:nvPr>
            <p:ph type="dt" sz="half" idx="10"/>
          </p:nvPr>
        </p:nvSpPr>
        <p:spPr/>
        <p:txBody>
          <a:bodyPr/>
          <a:lstStyle/>
          <a:p>
            <a:fld id="{E34578CA-E2A7-486A-9962-21921D17257B}" type="datetimeFigureOut">
              <a:rPr lang="en-US" smtClean="0"/>
              <a:t>11/11/2024</a:t>
            </a:fld>
            <a:endParaRPr lang="en-US"/>
          </a:p>
        </p:txBody>
      </p:sp>
      <p:sp>
        <p:nvSpPr>
          <p:cNvPr id="8" name="Jaluse kohatäide 7">
            <a:extLst>
              <a:ext uri="{FF2B5EF4-FFF2-40B4-BE49-F238E27FC236}">
                <a16:creationId xmlns:a16="http://schemas.microsoft.com/office/drawing/2014/main" id="{638588DA-E78E-59A3-ADA5-E4D08E932682}"/>
              </a:ext>
            </a:extLst>
          </p:cNvPr>
          <p:cNvSpPr>
            <a:spLocks noGrp="1"/>
          </p:cNvSpPr>
          <p:nvPr>
            <p:ph type="ftr" sz="quarter" idx="11"/>
          </p:nvPr>
        </p:nvSpPr>
        <p:spPr/>
        <p:txBody>
          <a:bodyPr/>
          <a:lstStyle/>
          <a:p>
            <a:endParaRPr lang="en-US"/>
          </a:p>
        </p:txBody>
      </p:sp>
      <p:sp>
        <p:nvSpPr>
          <p:cNvPr id="9" name="Slaidinumbri kohatäide 8">
            <a:extLst>
              <a:ext uri="{FF2B5EF4-FFF2-40B4-BE49-F238E27FC236}">
                <a16:creationId xmlns:a16="http://schemas.microsoft.com/office/drawing/2014/main" id="{84CC16AC-6C85-8985-53F8-3823C125934C}"/>
              </a:ext>
            </a:extLst>
          </p:cNvPr>
          <p:cNvSpPr>
            <a:spLocks noGrp="1"/>
          </p:cNvSpPr>
          <p:nvPr>
            <p:ph type="sldNum" sz="quarter" idx="12"/>
          </p:nvPr>
        </p:nvSpPr>
        <p:spPr/>
        <p:txBody>
          <a:bodyPr/>
          <a:lstStyle/>
          <a:p>
            <a:fld id="{163F45F2-9BBF-44CE-B127-3DEF04303735}" type="slidenum">
              <a:rPr lang="en-US" smtClean="0"/>
              <a:t>‹#›</a:t>
            </a:fld>
            <a:endParaRPr lang="en-US"/>
          </a:p>
        </p:txBody>
      </p:sp>
    </p:spTree>
    <p:extLst>
      <p:ext uri="{BB962C8B-B14F-4D97-AF65-F5344CB8AC3E}">
        <p14:creationId xmlns:p14="http://schemas.microsoft.com/office/powerpoint/2010/main" val="2431731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F5D3562B-993E-DDBE-4E6E-38A7DF93021C}"/>
              </a:ext>
            </a:extLst>
          </p:cNvPr>
          <p:cNvSpPr>
            <a:spLocks noGrp="1"/>
          </p:cNvSpPr>
          <p:nvPr>
            <p:ph type="title"/>
          </p:nvPr>
        </p:nvSpPr>
        <p:spPr/>
        <p:txBody>
          <a:bodyPr/>
          <a:lstStyle/>
          <a:p>
            <a:r>
              <a:rPr lang="et-EE"/>
              <a:t>Klõpsake juhteksemplari pealkirja laadi redigeerimiseks</a:t>
            </a:r>
            <a:endParaRPr lang="en-US"/>
          </a:p>
        </p:txBody>
      </p:sp>
      <p:sp>
        <p:nvSpPr>
          <p:cNvPr id="3" name="Kuupäeva kohatäide 2">
            <a:extLst>
              <a:ext uri="{FF2B5EF4-FFF2-40B4-BE49-F238E27FC236}">
                <a16:creationId xmlns:a16="http://schemas.microsoft.com/office/drawing/2014/main" id="{BEFAB5EF-3F1B-5440-1257-44D8A334FEAD}"/>
              </a:ext>
            </a:extLst>
          </p:cNvPr>
          <p:cNvSpPr>
            <a:spLocks noGrp="1"/>
          </p:cNvSpPr>
          <p:nvPr>
            <p:ph type="dt" sz="half" idx="10"/>
          </p:nvPr>
        </p:nvSpPr>
        <p:spPr/>
        <p:txBody>
          <a:bodyPr/>
          <a:lstStyle/>
          <a:p>
            <a:fld id="{E34578CA-E2A7-486A-9962-21921D17257B}" type="datetimeFigureOut">
              <a:rPr lang="en-US" smtClean="0"/>
              <a:t>11/11/2024</a:t>
            </a:fld>
            <a:endParaRPr lang="en-US"/>
          </a:p>
        </p:txBody>
      </p:sp>
      <p:sp>
        <p:nvSpPr>
          <p:cNvPr id="4" name="Jaluse kohatäide 3">
            <a:extLst>
              <a:ext uri="{FF2B5EF4-FFF2-40B4-BE49-F238E27FC236}">
                <a16:creationId xmlns:a16="http://schemas.microsoft.com/office/drawing/2014/main" id="{D1AA65A9-0A49-294B-6944-D26ECC004311}"/>
              </a:ext>
            </a:extLst>
          </p:cNvPr>
          <p:cNvSpPr>
            <a:spLocks noGrp="1"/>
          </p:cNvSpPr>
          <p:nvPr>
            <p:ph type="ftr" sz="quarter" idx="11"/>
          </p:nvPr>
        </p:nvSpPr>
        <p:spPr/>
        <p:txBody>
          <a:bodyPr/>
          <a:lstStyle/>
          <a:p>
            <a:endParaRPr lang="en-US"/>
          </a:p>
        </p:txBody>
      </p:sp>
      <p:sp>
        <p:nvSpPr>
          <p:cNvPr id="5" name="Slaidinumbri kohatäide 4">
            <a:extLst>
              <a:ext uri="{FF2B5EF4-FFF2-40B4-BE49-F238E27FC236}">
                <a16:creationId xmlns:a16="http://schemas.microsoft.com/office/drawing/2014/main" id="{6808BCC7-21CB-D79F-82CE-EE535ABE26D3}"/>
              </a:ext>
            </a:extLst>
          </p:cNvPr>
          <p:cNvSpPr>
            <a:spLocks noGrp="1"/>
          </p:cNvSpPr>
          <p:nvPr>
            <p:ph type="sldNum" sz="quarter" idx="12"/>
          </p:nvPr>
        </p:nvSpPr>
        <p:spPr/>
        <p:txBody>
          <a:bodyPr/>
          <a:lstStyle/>
          <a:p>
            <a:fld id="{163F45F2-9BBF-44CE-B127-3DEF04303735}" type="slidenum">
              <a:rPr lang="en-US" smtClean="0"/>
              <a:t>‹#›</a:t>
            </a:fld>
            <a:endParaRPr lang="en-US"/>
          </a:p>
        </p:txBody>
      </p:sp>
    </p:spTree>
    <p:extLst>
      <p:ext uri="{BB962C8B-B14F-4D97-AF65-F5344CB8AC3E}">
        <p14:creationId xmlns:p14="http://schemas.microsoft.com/office/powerpoint/2010/main" val="486991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Kuupäeva kohatäide 1">
            <a:extLst>
              <a:ext uri="{FF2B5EF4-FFF2-40B4-BE49-F238E27FC236}">
                <a16:creationId xmlns:a16="http://schemas.microsoft.com/office/drawing/2014/main" id="{311B3DCC-63E6-50B0-22C6-C830C847F77D}"/>
              </a:ext>
            </a:extLst>
          </p:cNvPr>
          <p:cNvSpPr>
            <a:spLocks noGrp="1"/>
          </p:cNvSpPr>
          <p:nvPr>
            <p:ph type="dt" sz="half" idx="10"/>
          </p:nvPr>
        </p:nvSpPr>
        <p:spPr/>
        <p:txBody>
          <a:bodyPr/>
          <a:lstStyle/>
          <a:p>
            <a:fld id="{E34578CA-E2A7-486A-9962-21921D17257B}" type="datetimeFigureOut">
              <a:rPr lang="en-US" smtClean="0"/>
              <a:t>11/11/2024</a:t>
            </a:fld>
            <a:endParaRPr lang="en-US"/>
          </a:p>
        </p:txBody>
      </p:sp>
      <p:sp>
        <p:nvSpPr>
          <p:cNvPr id="3" name="Jaluse kohatäide 2">
            <a:extLst>
              <a:ext uri="{FF2B5EF4-FFF2-40B4-BE49-F238E27FC236}">
                <a16:creationId xmlns:a16="http://schemas.microsoft.com/office/drawing/2014/main" id="{2105A548-6E59-DDE9-80AE-9FF5994B1594}"/>
              </a:ext>
            </a:extLst>
          </p:cNvPr>
          <p:cNvSpPr>
            <a:spLocks noGrp="1"/>
          </p:cNvSpPr>
          <p:nvPr>
            <p:ph type="ftr" sz="quarter" idx="11"/>
          </p:nvPr>
        </p:nvSpPr>
        <p:spPr/>
        <p:txBody>
          <a:bodyPr/>
          <a:lstStyle/>
          <a:p>
            <a:endParaRPr lang="en-US"/>
          </a:p>
        </p:txBody>
      </p:sp>
      <p:sp>
        <p:nvSpPr>
          <p:cNvPr id="4" name="Slaidinumbri kohatäide 3">
            <a:extLst>
              <a:ext uri="{FF2B5EF4-FFF2-40B4-BE49-F238E27FC236}">
                <a16:creationId xmlns:a16="http://schemas.microsoft.com/office/drawing/2014/main" id="{D8D01336-58A9-5CA0-FC93-4524BA0B5F99}"/>
              </a:ext>
            </a:extLst>
          </p:cNvPr>
          <p:cNvSpPr>
            <a:spLocks noGrp="1"/>
          </p:cNvSpPr>
          <p:nvPr>
            <p:ph type="sldNum" sz="quarter" idx="12"/>
          </p:nvPr>
        </p:nvSpPr>
        <p:spPr/>
        <p:txBody>
          <a:bodyPr/>
          <a:lstStyle/>
          <a:p>
            <a:fld id="{163F45F2-9BBF-44CE-B127-3DEF04303735}" type="slidenum">
              <a:rPr lang="en-US" smtClean="0"/>
              <a:t>‹#›</a:t>
            </a:fld>
            <a:endParaRPr lang="en-US"/>
          </a:p>
        </p:txBody>
      </p:sp>
    </p:spTree>
    <p:extLst>
      <p:ext uri="{BB962C8B-B14F-4D97-AF65-F5344CB8AC3E}">
        <p14:creationId xmlns:p14="http://schemas.microsoft.com/office/powerpoint/2010/main" val="1386376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EE20D50C-97DA-EE5A-F7E6-51FE97C4B5FF}"/>
              </a:ext>
            </a:extLst>
          </p:cNvPr>
          <p:cNvSpPr>
            <a:spLocks noGrp="1"/>
          </p:cNvSpPr>
          <p:nvPr>
            <p:ph type="title"/>
          </p:nvPr>
        </p:nvSpPr>
        <p:spPr>
          <a:xfrm>
            <a:off x="839788" y="457200"/>
            <a:ext cx="3932237" cy="1600200"/>
          </a:xfrm>
        </p:spPr>
        <p:txBody>
          <a:bodyPr anchor="b"/>
          <a:lstStyle>
            <a:lvl1pPr>
              <a:defRPr sz="3200"/>
            </a:lvl1pPr>
          </a:lstStyle>
          <a:p>
            <a:r>
              <a:rPr lang="et-EE"/>
              <a:t>Klõpsake juhteksemplari pealkirja laadi redigeerimiseks</a:t>
            </a:r>
            <a:endParaRPr lang="en-US"/>
          </a:p>
        </p:txBody>
      </p:sp>
      <p:sp>
        <p:nvSpPr>
          <p:cNvPr id="3" name="Sisu kohatäide 2">
            <a:extLst>
              <a:ext uri="{FF2B5EF4-FFF2-40B4-BE49-F238E27FC236}">
                <a16:creationId xmlns:a16="http://schemas.microsoft.com/office/drawing/2014/main" id="{E553D2EE-80F3-8250-A1DB-F93ED631FC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4" name="Teksti kohatäide 3">
            <a:extLst>
              <a:ext uri="{FF2B5EF4-FFF2-40B4-BE49-F238E27FC236}">
                <a16:creationId xmlns:a16="http://schemas.microsoft.com/office/drawing/2014/main" id="{1D42C42A-8125-171E-A6BE-C2DDCF399F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a:t>Klõpsake juhteksemplari tekstilaadide redigeerimiseks</a:t>
            </a:r>
          </a:p>
        </p:txBody>
      </p:sp>
      <p:sp>
        <p:nvSpPr>
          <p:cNvPr id="5" name="Kuupäeva kohatäide 4">
            <a:extLst>
              <a:ext uri="{FF2B5EF4-FFF2-40B4-BE49-F238E27FC236}">
                <a16:creationId xmlns:a16="http://schemas.microsoft.com/office/drawing/2014/main" id="{852C9851-1E8F-A16F-B2F0-DAE5EC6877F6}"/>
              </a:ext>
            </a:extLst>
          </p:cNvPr>
          <p:cNvSpPr>
            <a:spLocks noGrp="1"/>
          </p:cNvSpPr>
          <p:nvPr>
            <p:ph type="dt" sz="half" idx="10"/>
          </p:nvPr>
        </p:nvSpPr>
        <p:spPr/>
        <p:txBody>
          <a:bodyPr/>
          <a:lstStyle/>
          <a:p>
            <a:fld id="{E34578CA-E2A7-486A-9962-21921D17257B}" type="datetimeFigureOut">
              <a:rPr lang="en-US" smtClean="0"/>
              <a:t>11/11/2024</a:t>
            </a:fld>
            <a:endParaRPr lang="en-US"/>
          </a:p>
        </p:txBody>
      </p:sp>
      <p:sp>
        <p:nvSpPr>
          <p:cNvPr id="6" name="Jaluse kohatäide 5">
            <a:extLst>
              <a:ext uri="{FF2B5EF4-FFF2-40B4-BE49-F238E27FC236}">
                <a16:creationId xmlns:a16="http://schemas.microsoft.com/office/drawing/2014/main" id="{406C2419-EABE-E8BA-09EB-673B1E2D1B91}"/>
              </a:ext>
            </a:extLst>
          </p:cNvPr>
          <p:cNvSpPr>
            <a:spLocks noGrp="1"/>
          </p:cNvSpPr>
          <p:nvPr>
            <p:ph type="ftr" sz="quarter" idx="11"/>
          </p:nvPr>
        </p:nvSpPr>
        <p:spPr/>
        <p:txBody>
          <a:bodyPr/>
          <a:lstStyle/>
          <a:p>
            <a:endParaRPr lang="en-US"/>
          </a:p>
        </p:txBody>
      </p:sp>
      <p:sp>
        <p:nvSpPr>
          <p:cNvPr id="7" name="Slaidinumbri kohatäide 6">
            <a:extLst>
              <a:ext uri="{FF2B5EF4-FFF2-40B4-BE49-F238E27FC236}">
                <a16:creationId xmlns:a16="http://schemas.microsoft.com/office/drawing/2014/main" id="{54F9153E-7E67-DB81-5F1E-80C4B0A15928}"/>
              </a:ext>
            </a:extLst>
          </p:cNvPr>
          <p:cNvSpPr>
            <a:spLocks noGrp="1"/>
          </p:cNvSpPr>
          <p:nvPr>
            <p:ph type="sldNum" sz="quarter" idx="12"/>
          </p:nvPr>
        </p:nvSpPr>
        <p:spPr/>
        <p:txBody>
          <a:bodyPr/>
          <a:lstStyle/>
          <a:p>
            <a:fld id="{163F45F2-9BBF-44CE-B127-3DEF04303735}" type="slidenum">
              <a:rPr lang="en-US" smtClean="0"/>
              <a:t>‹#›</a:t>
            </a:fld>
            <a:endParaRPr lang="en-US"/>
          </a:p>
        </p:txBody>
      </p:sp>
    </p:spTree>
    <p:extLst>
      <p:ext uri="{BB962C8B-B14F-4D97-AF65-F5344CB8AC3E}">
        <p14:creationId xmlns:p14="http://schemas.microsoft.com/office/powerpoint/2010/main" val="2534068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B62ED72C-5155-D144-EC8F-28767C8A61A7}"/>
              </a:ext>
            </a:extLst>
          </p:cNvPr>
          <p:cNvSpPr>
            <a:spLocks noGrp="1"/>
          </p:cNvSpPr>
          <p:nvPr>
            <p:ph type="title"/>
          </p:nvPr>
        </p:nvSpPr>
        <p:spPr>
          <a:xfrm>
            <a:off x="839788" y="457200"/>
            <a:ext cx="3932237" cy="1600200"/>
          </a:xfrm>
        </p:spPr>
        <p:txBody>
          <a:bodyPr anchor="b"/>
          <a:lstStyle>
            <a:lvl1pPr>
              <a:defRPr sz="3200"/>
            </a:lvl1pPr>
          </a:lstStyle>
          <a:p>
            <a:r>
              <a:rPr lang="et-EE"/>
              <a:t>Klõpsake juhteksemplari pealkirja laadi redigeerimiseks</a:t>
            </a:r>
            <a:endParaRPr lang="en-US"/>
          </a:p>
        </p:txBody>
      </p:sp>
      <p:sp>
        <p:nvSpPr>
          <p:cNvPr id="3" name="Pildi kohatäide 2">
            <a:extLst>
              <a:ext uri="{FF2B5EF4-FFF2-40B4-BE49-F238E27FC236}">
                <a16:creationId xmlns:a16="http://schemas.microsoft.com/office/drawing/2014/main" id="{5F9B3C62-B715-1C9F-5B3D-F22CC37F0B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i kohatäide 3">
            <a:extLst>
              <a:ext uri="{FF2B5EF4-FFF2-40B4-BE49-F238E27FC236}">
                <a16:creationId xmlns:a16="http://schemas.microsoft.com/office/drawing/2014/main" id="{593DCB23-D367-1F2C-265C-7ABE8EBE1F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a:t>Klõpsake juhteksemplari tekstilaadide redigeerimiseks</a:t>
            </a:r>
          </a:p>
        </p:txBody>
      </p:sp>
      <p:sp>
        <p:nvSpPr>
          <p:cNvPr id="5" name="Kuupäeva kohatäide 4">
            <a:extLst>
              <a:ext uri="{FF2B5EF4-FFF2-40B4-BE49-F238E27FC236}">
                <a16:creationId xmlns:a16="http://schemas.microsoft.com/office/drawing/2014/main" id="{CE0E0458-A975-9DDD-C65F-DF5E8374C1B3}"/>
              </a:ext>
            </a:extLst>
          </p:cNvPr>
          <p:cNvSpPr>
            <a:spLocks noGrp="1"/>
          </p:cNvSpPr>
          <p:nvPr>
            <p:ph type="dt" sz="half" idx="10"/>
          </p:nvPr>
        </p:nvSpPr>
        <p:spPr/>
        <p:txBody>
          <a:bodyPr/>
          <a:lstStyle/>
          <a:p>
            <a:fld id="{E34578CA-E2A7-486A-9962-21921D17257B}" type="datetimeFigureOut">
              <a:rPr lang="en-US" smtClean="0"/>
              <a:t>11/11/2024</a:t>
            </a:fld>
            <a:endParaRPr lang="en-US"/>
          </a:p>
        </p:txBody>
      </p:sp>
      <p:sp>
        <p:nvSpPr>
          <p:cNvPr id="6" name="Jaluse kohatäide 5">
            <a:extLst>
              <a:ext uri="{FF2B5EF4-FFF2-40B4-BE49-F238E27FC236}">
                <a16:creationId xmlns:a16="http://schemas.microsoft.com/office/drawing/2014/main" id="{ED4F76F2-10AD-9B5E-BA30-4BB2E36A6E43}"/>
              </a:ext>
            </a:extLst>
          </p:cNvPr>
          <p:cNvSpPr>
            <a:spLocks noGrp="1"/>
          </p:cNvSpPr>
          <p:nvPr>
            <p:ph type="ftr" sz="quarter" idx="11"/>
          </p:nvPr>
        </p:nvSpPr>
        <p:spPr/>
        <p:txBody>
          <a:bodyPr/>
          <a:lstStyle/>
          <a:p>
            <a:endParaRPr lang="en-US"/>
          </a:p>
        </p:txBody>
      </p:sp>
      <p:sp>
        <p:nvSpPr>
          <p:cNvPr id="7" name="Slaidinumbri kohatäide 6">
            <a:extLst>
              <a:ext uri="{FF2B5EF4-FFF2-40B4-BE49-F238E27FC236}">
                <a16:creationId xmlns:a16="http://schemas.microsoft.com/office/drawing/2014/main" id="{E6DC0571-8F8D-32B0-71E9-CFA0BB7DB1E0}"/>
              </a:ext>
            </a:extLst>
          </p:cNvPr>
          <p:cNvSpPr>
            <a:spLocks noGrp="1"/>
          </p:cNvSpPr>
          <p:nvPr>
            <p:ph type="sldNum" sz="quarter" idx="12"/>
          </p:nvPr>
        </p:nvSpPr>
        <p:spPr/>
        <p:txBody>
          <a:bodyPr/>
          <a:lstStyle/>
          <a:p>
            <a:fld id="{163F45F2-9BBF-44CE-B127-3DEF04303735}" type="slidenum">
              <a:rPr lang="en-US" smtClean="0"/>
              <a:t>‹#›</a:t>
            </a:fld>
            <a:endParaRPr lang="en-US"/>
          </a:p>
        </p:txBody>
      </p:sp>
    </p:spTree>
    <p:extLst>
      <p:ext uri="{BB962C8B-B14F-4D97-AF65-F5344CB8AC3E}">
        <p14:creationId xmlns:p14="http://schemas.microsoft.com/office/powerpoint/2010/main" val="3607210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ealkirja kohatäide 1">
            <a:extLst>
              <a:ext uri="{FF2B5EF4-FFF2-40B4-BE49-F238E27FC236}">
                <a16:creationId xmlns:a16="http://schemas.microsoft.com/office/drawing/2014/main" id="{2782D286-07F1-61B0-AC8B-D49686EE43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t-EE"/>
              <a:t>Klõpsake juhteksemplari pealkirja laadi redigeerimiseks</a:t>
            </a:r>
            <a:endParaRPr lang="en-US"/>
          </a:p>
        </p:txBody>
      </p:sp>
      <p:sp>
        <p:nvSpPr>
          <p:cNvPr id="3" name="Teksti kohatäide 2">
            <a:extLst>
              <a:ext uri="{FF2B5EF4-FFF2-40B4-BE49-F238E27FC236}">
                <a16:creationId xmlns:a16="http://schemas.microsoft.com/office/drawing/2014/main" id="{CD8763EA-A035-653A-4AA6-C1B0D9A07A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4" name="Kuupäeva kohatäide 3">
            <a:extLst>
              <a:ext uri="{FF2B5EF4-FFF2-40B4-BE49-F238E27FC236}">
                <a16:creationId xmlns:a16="http://schemas.microsoft.com/office/drawing/2014/main" id="{E81C2355-CAAB-B74D-82FA-FE9B0E4B6A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4578CA-E2A7-486A-9962-21921D17257B}" type="datetimeFigureOut">
              <a:rPr lang="en-US" smtClean="0"/>
              <a:t>11/11/2024</a:t>
            </a:fld>
            <a:endParaRPr lang="en-US"/>
          </a:p>
        </p:txBody>
      </p:sp>
      <p:sp>
        <p:nvSpPr>
          <p:cNvPr id="5" name="Jaluse kohatäide 4">
            <a:extLst>
              <a:ext uri="{FF2B5EF4-FFF2-40B4-BE49-F238E27FC236}">
                <a16:creationId xmlns:a16="http://schemas.microsoft.com/office/drawing/2014/main" id="{EAB0EF8A-09DD-D096-52D9-5ED55CCB49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idinumbri kohatäide 5">
            <a:extLst>
              <a:ext uri="{FF2B5EF4-FFF2-40B4-BE49-F238E27FC236}">
                <a16:creationId xmlns:a16="http://schemas.microsoft.com/office/drawing/2014/main" id="{6BCD2A40-C0CB-D903-6B9D-04B95C8442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3F45F2-9BBF-44CE-B127-3DEF04303735}" type="slidenum">
              <a:rPr lang="en-US" smtClean="0"/>
              <a:t>‹#›</a:t>
            </a:fld>
            <a:endParaRPr lang="en-US"/>
          </a:p>
        </p:txBody>
      </p:sp>
    </p:spTree>
    <p:extLst>
      <p:ext uri="{BB962C8B-B14F-4D97-AF65-F5344CB8AC3E}">
        <p14:creationId xmlns:p14="http://schemas.microsoft.com/office/powerpoint/2010/main" val="479020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EADF3EEF-CC2E-8155-C2A5-F337E2838566}"/>
              </a:ext>
            </a:extLst>
          </p:cNvPr>
          <p:cNvSpPr>
            <a:spLocks noGrp="1"/>
          </p:cNvSpPr>
          <p:nvPr>
            <p:ph type="ctrTitle"/>
          </p:nvPr>
        </p:nvSpPr>
        <p:spPr>
          <a:xfrm>
            <a:off x="5081450" y="965999"/>
            <a:ext cx="6283235" cy="2387600"/>
          </a:xfrm>
        </p:spPr>
        <p:txBody>
          <a:bodyPr>
            <a:normAutofit/>
          </a:bodyPr>
          <a:lstStyle/>
          <a:p>
            <a:r>
              <a:rPr lang="en-GB" sz="6000" b="1" dirty="0">
                <a:effectLst/>
                <a:latin typeface="Calibri" panose="020F0502020204030204" pitchFamily="34" charset="0"/>
                <a:ea typeface="Calibri" panose="020F0502020204030204" pitchFamily="34" charset="0"/>
              </a:rPr>
              <a:t>Sissejuhatus </a:t>
            </a:r>
            <a:r>
              <a:rPr lang="en-GB" sz="6000" b="1" dirty="0" err="1">
                <a:effectLst/>
                <a:latin typeface="Calibri" panose="020F0502020204030204" pitchFamily="34" charset="0"/>
                <a:ea typeface="Calibri" panose="020F0502020204030204" pitchFamily="34" charset="0"/>
              </a:rPr>
              <a:t>reoveepuhastusse</a:t>
            </a:r>
            <a:br>
              <a:rPr lang="en-GB" sz="6000" b="1" dirty="0">
                <a:effectLst/>
                <a:latin typeface="Calibri" panose="020F0502020204030204" pitchFamily="34" charset="0"/>
                <a:ea typeface="Calibri" panose="020F0502020204030204" pitchFamily="34" charset="0"/>
              </a:rPr>
            </a:br>
            <a:r>
              <a:rPr lang="en-US" sz="4400" b="1" dirty="0" err="1">
                <a:effectLst/>
                <a:latin typeface="Calibri" panose="020F0502020204030204" pitchFamily="34" charset="0"/>
                <a:ea typeface="Calibri" panose="020F0502020204030204" pitchFamily="34" charset="0"/>
              </a:rPr>
              <a:t>M</a:t>
            </a:r>
            <a:r>
              <a:rPr lang="en-US" sz="4400" b="1" dirty="0" err="1">
                <a:latin typeface="Calibri" panose="020F0502020204030204" pitchFamily="34" charset="0"/>
                <a:ea typeface="Calibri" panose="020F0502020204030204" pitchFamily="34" charset="0"/>
              </a:rPr>
              <a:t>ehaaniline</a:t>
            </a:r>
            <a:r>
              <a:rPr lang="en-US" sz="4400" b="1" dirty="0">
                <a:latin typeface="Calibri" panose="020F0502020204030204" pitchFamily="34" charset="0"/>
                <a:ea typeface="Calibri" panose="020F0502020204030204" pitchFamily="34" charset="0"/>
              </a:rPr>
              <a:t> </a:t>
            </a:r>
            <a:r>
              <a:rPr lang="en-US" sz="4400" b="1" dirty="0" err="1">
                <a:latin typeface="Calibri" panose="020F0502020204030204" pitchFamily="34" charset="0"/>
                <a:ea typeface="Calibri" panose="020F0502020204030204" pitchFamily="34" charset="0"/>
              </a:rPr>
              <a:t>puhastus</a:t>
            </a:r>
            <a:endParaRPr lang="en-US" sz="4400" dirty="0"/>
          </a:p>
        </p:txBody>
      </p:sp>
    </p:spTree>
    <p:extLst>
      <p:ext uri="{BB962C8B-B14F-4D97-AF65-F5344CB8AC3E}">
        <p14:creationId xmlns:p14="http://schemas.microsoft.com/office/powerpoint/2010/main" val="361692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a:extLst>
              <a:ext uri="{FF2B5EF4-FFF2-40B4-BE49-F238E27FC236}">
                <a16:creationId xmlns:a16="http://schemas.microsoft.com/office/drawing/2014/main" id="{D77F572E-637F-CC5C-47D4-84C00928D175}"/>
              </a:ext>
            </a:extLst>
          </p:cNvPr>
          <p:cNvSpPr>
            <a:spLocks noGrp="1"/>
          </p:cNvSpPr>
          <p:nvPr>
            <p:ph type="title"/>
          </p:nvPr>
        </p:nvSpPr>
        <p:spPr/>
        <p:txBody>
          <a:bodyPr/>
          <a:lstStyle/>
          <a:p>
            <a:r>
              <a:rPr lang="en-US" dirty="0"/>
              <a:t>Käsivõre</a:t>
            </a:r>
          </a:p>
        </p:txBody>
      </p:sp>
      <p:sp>
        <p:nvSpPr>
          <p:cNvPr id="4" name="Content Placeholder 2">
            <a:extLst>
              <a:ext uri="{FF2B5EF4-FFF2-40B4-BE49-F238E27FC236}">
                <a16:creationId xmlns:a16="http://schemas.microsoft.com/office/drawing/2014/main" id="{3088B1E7-BDE1-16C2-6DBB-78F64DB2B5C6}"/>
              </a:ext>
            </a:extLst>
          </p:cNvPr>
          <p:cNvSpPr>
            <a:spLocks noGrp="1"/>
          </p:cNvSpPr>
          <p:nvPr>
            <p:ph idx="1"/>
          </p:nvPr>
        </p:nvSpPr>
        <p:spPr>
          <a:xfrm>
            <a:off x="3456879" y="1825624"/>
            <a:ext cx="8084633" cy="4340999"/>
          </a:xfrm>
        </p:spPr>
        <p:txBody>
          <a:bodyPr anchor="ctr">
            <a:normAutofit fontScale="55000" lnSpcReduction="20000"/>
          </a:bodyPr>
          <a:lstStyle/>
          <a:p>
            <a:pPr marL="0" indent="0">
              <a:lnSpc>
                <a:spcPct val="120000"/>
              </a:lnSpc>
              <a:buNone/>
            </a:pPr>
            <a:r>
              <a:rPr lang="en-US" sz="3200" dirty="0" err="1"/>
              <a:t>Suurest</a:t>
            </a:r>
            <a:r>
              <a:rPr lang="en-US" sz="3200" dirty="0"/>
              <a:t> </a:t>
            </a:r>
            <a:r>
              <a:rPr lang="en-US" sz="3200" dirty="0" err="1"/>
              <a:t>hooldusvajadusest</a:t>
            </a:r>
            <a:r>
              <a:rPr lang="en-US" sz="3200" dirty="0"/>
              <a:t> </a:t>
            </a:r>
            <a:r>
              <a:rPr lang="en-US" sz="3200" dirty="0" err="1"/>
              <a:t>tulenevalt</a:t>
            </a:r>
            <a:r>
              <a:rPr lang="en-US" sz="3200" dirty="0"/>
              <a:t> on </a:t>
            </a:r>
            <a:r>
              <a:rPr lang="en-US" sz="3200" dirty="0" err="1"/>
              <a:t>käsivõred</a:t>
            </a:r>
            <a:r>
              <a:rPr lang="en-US" sz="3200" dirty="0"/>
              <a:t> kas </a:t>
            </a:r>
            <a:r>
              <a:rPr lang="en-US" sz="3200" dirty="0" err="1"/>
              <a:t>jäme</a:t>
            </a:r>
            <a:r>
              <a:rPr lang="en-US" sz="3200" dirty="0"/>
              <a:t>- </a:t>
            </a:r>
            <a:r>
              <a:rPr lang="en-US" sz="3200" dirty="0" err="1"/>
              <a:t>või</a:t>
            </a:r>
            <a:r>
              <a:rPr lang="en-US" sz="3200" dirty="0"/>
              <a:t> </a:t>
            </a:r>
            <a:r>
              <a:rPr lang="en-US" sz="3200" dirty="0" err="1"/>
              <a:t>keskmised</a:t>
            </a:r>
            <a:r>
              <a:rPr lang="en-US" sz="3200" dirty="0"/>
              <a:t> </a:t>
            </a:r>
            <a:r>
              <a:rPr lang="en-US" sz="3200" dirty="0" err="1"/>
              <a:t>võred</a:t>
            </a:r>
            <a:r>
              <a:rPr lang="en-US" sz="3200" dirty="0"/>
              <a:t> </a:t>
            </a:r>
          </a:p>
          <a:p>
            <a:pPr marL="0" indent="0">
              <a:lnSpc>
                <a:spcPct val="120000"/>
              </a:lnSpc>
              <a:buNone/>
            </a:pPr>
            <a:r>
              <a:rPr lang="en-US" sz="3200" dirty="0" err="1"/>
              <a:t>Jämevõred</a:t>
            </a:r>
            <a:r>
              <a:rPr lang="en-US" sz="3200" dirty="0"/>
              <a:t>, </a:t>
            </a:r>
            <a:r>
              <a:rPr lang="en-US" sz="3200" dirty="0" err="1"/>
              <a:t>pilu</a:t>
            </a:r>
            <a:r>
              <a:rPr lang="en-US" sz="3200" dirty="0"/>
              <a:t> ≥ 40 mm, </a:t>
            </a:r>
            <a:r>
              <a:rPr lang="en-US" sz="3200" dirty="0" err="1"/>
              <a:t>kasutatakse</a:t>
            </a:r>
            <a:r>
              <a:rPr lang="en-US" sz="3200" dirty="0"/>
              <a:t> </a:t>
            </a:r>
            <a:r>
              <a:rPr lang="en-US" sz="3200" dirty="0" err="1"/>
              <a:t>jämeda</a:t>
            </a:r>
            <a:r>
              <a:rPr lang="en-US" sz="3200" dirty="0"/>
              <a:t> </a:t>
            </a:r>
            <a:r>
              <a:rPr lang="en-US" sz="3200" dirty="0" err="1"/>
              <a:t>prahi</a:t>
            </a:r>
            <a:r>
              <a:rPr lang="en-US" sz="3200" dirty="0"/>
              <a:t> </a:t>
            </a:r>
            <a:r>
              <a:rPr lang="en-US" sz="3200" dirty="0" err="1"/>
              <a:t>kõrvaldamiseks</a:t>
            </a:r>
            <a:r>
              <a:rPr lang="en-US" sz="3200" dirty="0"/>
              <a:t>. </a:t>
            </a:r>
          </a:p>
          <a:p>
            <a:pPr marL="0" indent="0">
              <a:lnSpc>
                <a:spcPct val="120000"/>
              </a:lnSpc>
              <a:buNone/>
            </a:pPr>
            <a:r>
              <a:rPr lang="en-US" sz="3200" dirty="0" err="1"/>
              <a:t>Väikepuhastitel</a:t>
            </a:r>
            <a:r>
              <a:rPr lang="en-US" sz="3200" dirty="0"/>
              <a:t> on </a:t>
            </a:r>
            <a:r>
              <a:rPr lang="en-US" sz="3200" dirty="0" err="1"/>
              <a:t>nad</a:t>
            </a:r>
            <a:r>
              <a:rPr lang="en-US" sz="3200" dirty="0"/>
              <a:t> </a:t>
            </a:r>
            <a:r>
              <a:rPr lang="en-US" sz="3200" dirty="0" err="1"/>
              <a:t>sageli</a:t>
            </a:r>
            <a:r>
              <a:rPr lang="en-US" sz="3200" dirty="0"/>
              <a:t> </a:t>
            </a:r>
            <a:r>
              <a:rPr lang="en-US" sz="3200" dirty="0" err="1"/>
              <a:t>rehaga</a:t>
            </a:r>
            <a:r>
              <a:rPr lang="en-US" sz="3200" dirty="0"/>
              <a:t> </a:t>
            </a:r>
            <a:r>
              <a:rPr lang="en-US" sz="3200" dirty="0" err="1"/>
              <a:t>puhastatavad</a:t>
            </a:r>
            <a:r>
              <a:rPr lang="en-US" sz="3200" dirty="0"/>
              <a:t> </a:t>
            </a:r>
            <a:r>
              <a:rPr lang="en-US" sz="3200" dirty="0" err="1"/>
              <a:t>varbvõred</a:t>
            </a:r>
            <a:r>
              <a:rPr lang="en-US" sz="3200" dirty="0"/>
              <a:t>, </a:t>
            </a:r>
            <a:r>
              <a:rPr lang="en-US" sz="3200" dirty="0" err="1"/>
              <a:t>varva</a:t>
            </a:r>
            <a:r>
              <a:rPr lang="en-US" sz="3200" dirty="0"/>
              <a:t> </a:t>
            </a:r>
            <a:r>
              <a:rPr lang="en-US" sz="3200" dirty="0" err="1"/>
              <a:t>vahega</a:t>
            </a:r>
            <a:r>
              <a:rPr lang="en-US" sz="3200" dirty="0"/>
              <a:t> 15−30 mm, mis </a:t>
            </a:r>
            <a:r>
              <a:rPr lang="en-US" sz="3200" dirty="0" err="1"/>
              <a:t>tavaliselt</a:t>
            </a:r>
            <a:r>
              <a:rPr lang="en-US" sz="3200" dirty="0"/>
              <a:t> on </a:t>
            </a:r>
            <a:r>
              <a:rPr lang="en-US" sz="3200" dirty="0" err="1"/>
              <a:t>reoveepumpla</a:t>
            </a:r>
            <a:r>
              <a:rPr lang="en-US" sz="3200" dirty="0"/>
              <a:t> </a:t>
            </a:r>
            <a:r>
              <a:rPr lang="en-US" sz="3200" dirty="0" err="1"/>
              <a:t>ees</a:t>
            </a:r>
            <a:r>
              <a:rPr lang="en-US" sz="3200" dirty="0"/>
              <a:t> </a:t>
            </a:r>
            <a:r>
              <a:rPr lang="en-US" sz="3200" dirty="0" err="1"/>
              <a:t>olevas</a:t>
            </a:r>
            <a:r>
              <a:rPr lang="en-US" sz="3200" dirty="0"/>
              <a:t> </a:t>
            </a:r>
            <a:r>
              <a:rPr lang="en-US" sz="3200" dirty="0" err="1"/>
              <a:t>kaevus</a:t>
            </a:r>
            <a:r>
              <a:rPr lang="en-US" sz="3200" dirty="0"/>
              <a:t>. </a:t>
            </a:r>
          </a:p>
          <a:p>
            <a:pPr marL="0" indent="0">
              <a:lnSpc>
                <a:spcPct val="120000"/>
              </a:lnSpc>
              <a:buNone/>
            </a:pPr>
            <a:r>
              <a:rPr lang="en-US" sz="3200" dirty="0" err="1"/>
              <a:t>Suuremate</a:t>
            </a:r>
            <a:r>
              <a:rPr lang="en-US" sz="3200" dirty="0"/>
              <a:t> </a:t>
            </a:r>
            <a:r>
              <a:rPr lang="en-US" sz="3200" dirty="0" err="1"/>
              <a:t>rajatiste</a:t>
            </a:r>
            <a:r>
              <a:rPr lang="en-US" sz="3200" dirty="0"/>
              <a:t>, </a:t>
            </a:r>
            <a:r>
              <a:rPr lang="en-US" sz="3200" dirty="0" err="1"/>
              <a:t>nt</a:t>
            </a:r>
            <a:r>
              <a:rPr lang="en-US" sz="3200" dirty="0"/>
              <a:t> </a:t>
            </a:r>
            <a:r>
              <a:rPr lang="en-US" sz="3200" dirty="0" err="1"/>
              <a:t>pumplate</a:t>
            </a:r>
            <a:r>
              <a:rPr lang="en-US" sz="3200" dirty="0"/>
              <a:t>, </a:t>
            </a:r>
            <a:r>
              <a:rPr lang="en-US" sz="3200" dirty="0" err="1"/>
              <a:t>jämevõrede</a:t>
            </a:r>
            <a:r>
              <a:rPr lang="en-US" sz="3200" dirty="0"/>
              <a:t> </a:t>
            </a:r>
            <a:r>
              <a:rPr lang="en-US" sz="3200" dirty="0" err="1"/>
              <a:t>varvavahe</a:t>
            </a:r>
            <a:r>
              <a:rPr lang="en-US" sz="3200" dirty="0"/>
              <a:t> on 50−100 mm. Sageli </a:t>
            </a:r>
            <a:r>
              <a:rPr lang="en-US" sz="3200" dirty="0" err="1"/>
              <a:t>paigaldatakse</a:t>
            </a:r>
            <a:r>
              <a:rPr lang="en-US" sz="3200" dirty="0"/>
              <a:t> </a:t>
            </a:r>
            <a:r>
              <a:rPr lang="en-US" sz="3200" dirty="0" err="1"/>
              <a:t>jämevõre</a:t>
            </a:r>
            <a:r>
              <a:rPr lang="en-US" sz="3200" dirty="0"/>
              <a:t> </a:t>
            </a:r>
            <a:r>
              <a:rPr lang="en-US" sz="3200" dirty="0" err="1"/>
              <a:t>eismese</a:t>
            </a:r>
            <a:r>
              <a:rPr lang="en-US" sz="3200" dirty="0"/>
              <a:t> </a:t>
            </a:r>
            <a:r>
              <a:rPr lang="en-US" sz="3200" dirty="0" err="1"/>
              <a:t>astmena</a:t>
            </a:r>
            <a:r>
              <a:rPr lang="en-US" sz="3200" dirty="0"/>
              <a:t> </a:t>
            </a:r>
            <a:r>
              <a:rPr lang="en-US" sz="3200" dirty="0" err="1"/>
              <a:t>peenvõre</a:t>
            </a:r>
            <a:r>
              <a:rPr lang="en-US" sz="3200" dirty="0"/>
              <a:t> </a:t>
            </a:r>
            <a:r>
              <a:rPr lang="en-US" sz="3200" dirty="0" err="1"/>
              <a:t>ette</a:t>
            </a:r>
            <a:endParaRPr lang="en-US" sz="3200" dirty="0"/>
          </a:p>
          <a:p>
            <a:pPr marL="0" indent="0">
              <a:lnSpc>
                <a:spcPct val="120000"/>
              </a:lnSpc>
              <a:buNone/>
            </a:pPr>
            <a:r>
              <a:rPr lang="en-US" sz="3200" dirty="0" err="1"/>
              <a:t>Kogunenud</a:t>
            </a:r>
            <a:r>
              <a:rPr lang="en-US" sz="3200" dirty="0"/>
              <a:t> </a:t>
            </a:r>
            <a:r>
              <a:rPr lang="en-US" sz="3200" dirty="0" err="1"/>
              <a:t>praht</a:t>
            </a:r>
            <a:r>
              <a:rPr lang="en-US" sz="3200" dirty="0"/>
              <a:t> </a:t>
            </a:r>
            <a:r>
              <a:rPr lang="en-US" sz="3200" dirty="0" err="1"/>
              <a:t>tõstetakse</a:t>
            </a:r>
            <a:r>
              <a:rPr lang="en-US" sz="3200" dirty="0"/>
              <a:t> </a:t>
            </a:r>
            <a:r>
              <a:rPr lang="en-US" sz="3200" dirty="0" err="1"/>
              <a:t>nõrgumiseks</a:t>
            </a:r>
            <a:r>
              <a:rPr lang="en-US" sz="3200" dirty="0"/>
              <a:t> ja </a:t>
            </a:r>
            <a:r>
              <a:rPr lang="en-US" sz="3200" dirty="0" err="1"/>
              <a:t>tahenemiseks</a:t>
            </a:r>
            <a:r>
              <a:rPr lang="en-US" sz="3200" dirty="0"/>
              <a:t> </a:t>
            </a:r>
            <a:r>
              <a:rPr lang="en-US" sz="3200" dirty="0" err="1"/>
              <a:t>võrekorvi</a:t>
            </a:r>
            <a:r>
              <a:rPr lang="en-US" sz="3200" dirty="0"/>
              <a:t>, mis </a:t>
            </a:r>
            <a:r>
              <a:rPr lang="en-US" sz="3200" dirty="0" err="1"/>
              <a:t>peab</a:t>
            </a:r>
            <a:r>
              <a:rPr lang="en-US" sz="3200" dirty="0"/>
              <a:t> </a:t>
            </a:r>
            <a:r>
              <a:rPr lang="en-US" sz="3200" dirty="0" err="1"/>
              <a:t>ülespoole</a:t>
            </a:r>
            <a:r>
              <a:rPr lang="en-US" sz="3200" dirty="0"/>
              <a:t> </a:t>
            </a:r>
            <a:r>
              <a:rPr lang="en-US" sz="3200" dirty="0" err="1"/>
              <a:t>laienema</a:t>
            </a:r>
            <a:r>
              <a:rPr lang="en-US" sz="3200" dirty="0"/>
              <a:t>, et </a:t>
            </a:r>
            <a:r>
              <a:rPr lang="en-US" sz="3200" dirty="0" err="1"/>
              <a:t>seda</a:t>
            </a:r>
            <a:r>
              <a:rPr lang="en-US" sz="3200" dirty="0"/>
              <a:t> </a:t>
            </a:r>
            <a:r>
              <a:rPr lang="en-US" sz="3200" dirty="0" err="1"/>
              <a:t>oleks</a:t>
            </a:r>
            <a:r>
              <a:rPr lang="en-US" sz="3200" dirty="0"/>
              <a:t> </a:t>
            </a:r>
            <a:r>
              <a:rPr lang="en-US" sz="3200" dirty="0" err="1"/>
              <a:t>kerge</a:t>
            </a:r>
            <a:r>
              <a:rPr lang="en-US" sz="3200" dirty="0"/>
              <a:t> </a:t>
            </a:r>
            <a:r>
              <a:rPr lang="en-US" sz="3200" dirty="0" err="1"/>
              <a:t>välja</a:t>
            </a:r>
            <a:r>
              <a:rPr lang="en-US" sz="3200" dirty="0"/>
              <a:t> </a:t>
            </a:r>
            <a:r>
              <a:rPr lang="en-US" sz="3200" dirty="0" err="1"/>
              <a:t>tõsta</a:t>
            </a:r>
            <a:r>
              <a:rPr lang="en-US" sz="3200" dirty="0"/>
              <a:t> ja </a:t>
            </a:r>
            <a:r>
              <a:rPr lang="en-US" sz="3200" dirty="0" err="1"/>
              <a:t>tühjendada</a:t>
            </a:r>
            <a:r>
              <a:rPr lang="en-US" sz="3200" dirty="0"/>
              <a:t> ja </a:t>
            </a:r>
            <a:r>
              <a:rPr lang="en-US" sz="3200" dirty="0" err="1"/>
              <a:t>sellel</a:t>
            </a:r>
            <a:r>
              <a:rPr lang="en-US" sz="3200" dirty="0"/>
              <a:t> </a:t>
            </a:r>
            <a:r>
              <a:rPr lang="en-US" sz="3200" dirty="0" err="1"/>
              <a:t>peavad</a:t>
            </a:r>
            <a:r>
              <a:rPr lang="en-US" sz="3200" dirty="0"/>
              <a:t> </a:t>
            </a:r>
            <a:r>
              <a:rPr lang="en-US" sz="3200" dirty="0" err="1"/>
              <a:t>olema</a:t>
            </a:r>
            <a:r>
              <a:rPr lang="en-US" sz="3200" dirty="0"/>
              <a:t> </a:t>
            </a:r>
            <a:r>
              <a:rPr lang="en-US" sz="3200" dirty="0" err="1"/>
              <a:t>tõstmist</a:t>
            </a:r>
            <a:r>
              <a:rPr lang="en-US" sz="3200" dirty="0"/>
              <a:t> </a:t>
            </a:r>
            <a:r>
              <a:rPr lang="en-US" sz="3200" dirty="0" err="1"/>
              <a:t>võimaldavad</a:t>
            </a:r>
            <a:r>
              <a:rPr lang="en-US" sz="3200" dirty="0"/>
              <a:t> </a:t>
            </a:r>
            <a:r>
              <a:rPr lang="en-US" sz="3200" dirty="0" err="1"/>
              <a:t>sangad</a:t>
            </a:r>
            <a:r>
              <a:rPr lang="en-US" sz="3200" dirty="0"/>
              <a:t>.</a:t>
            </a:r>
          </a:p>
          <a:p>
            <a:pPr marL="0" indent="0">
              <a:lnSpc>
                <a:spcPct val="120000"/>
              </a:lnSpc>
              <a:buNone/>
            </a:pPr>
            <a:r>
              <a:rPr lang="en-US" sz="3200" dirty="0"/>
              <a:t>Vee </a:t>
            </a:r>
            <a:r>
              <a:rPr lang="en-US" sz="3200" dirty="0" err="1"/>
              <a:t>voolukiirus</a:t>
            </a:r>
            <a:r>
              <a:rPr lang="en-US" sz="3200" dirty="0"/>
              <a:t> </a:t>
            </a:r>
            <a:r>
              <a:rPr lang="en-US" sz="3200" dirty="0" err="1"/>
              <a:t>käsivõrele</a:t>
            </a:r>
            <a:r>
              <a:rPr lang="en-US" sz="3200" dirty="0"/>
              <a:t> </a:t>
            </a:r>
            <a:r>
              <a:rPr lang="en-US" sz="3200" dirty="0" err="1"/>
              <a:t>võiks</a:t>
            </a:r>
            <a:r>
              <a:rPr lang="en-US" sz="3200" dirty="0"/>
              <a:t> olla </a:t>
            </a:r>
            <a:r>
              <a:rPr lang="en-US" sz="3200" dirty="0" err="1"/>
              <a:t>kuni</a:t>
            </a:r>
            <a:r>
              <a:rPr lang="en-US" sz="3200" dirty="0"/>
              <a:t> 0,6….1  m/s</a:t>
            </a:r>
          </a:p>
        </p:txBody>
      </p:sp>
      <p:pic>
        <p:nvPicPr>
          <p:cNvPr id="2" name="Pilt 1">
            <a:extLst>
              <a:ext uri="{FF2B5EF4-FFF2-40B4-BE49-F238E27FC236}">
                <a16:creationId xmlns:a16="http://schemas.microsoft.com/office/drawing/2014/main" id="{CFC761B4-D273-4F35-B20B-C496AA65B437}"/>
              </a:ext>
            </a:extLst>
          </p:cNvPr>
          <p:cNvPicPr>
            <a:picLocks noChangeAspect="1"/>
          </p:cNvPicPr>
          <p:nvPr/>
        </p:nvPicPr>
        <p:blipFill>
          <a:blip r:embed="rId3"/>
          <a:stretch>
            <a:fillRect/>
          </a:stretch>
        </p:blipFill>
        <p:spPr>
          <a:xfrm>
            <a:off x="441770" y="1937137"/>
            <a:ext cx="2836688" cy="3872648"/>
          </a:xfrm>
          <a:prstGeom prst="rect">
            <a:avLst/>
          </a:prstGeom>
        </p:spPr>
      </p:pic>
    </p:spTree>
    <p:extLst>
      <p:ext uri="{BB962C8B-B14F-4D97-AF65-F5344CB8AC3E}">
        <p14:creationId xmlns:p14="http://schemas.microsoft.com/office/powerpoint/2010/main" val="3685683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a:extLst>
              <a:ext uri="{FF2B5EF4-FFF2-40B4-BE49-F238E27FC236}">
                <a16:creationId xmlns:a16="http://schemas.microsoft.com/office/drawing/2014/main" id="{D77F572E-637F-CC5C-47D4-84C00928D175}"/>
              </a:ext>
            </a:extLst>
          </p:cNvPr>
          <p:cNvSpPr>
            <a:spLocks noGrp="1"/>
          </p:cNvSpPr>
          <p:nvPr>
            <p:ph type="title"/>
          </p:nvPr>
        </p:nvSpPr>
        <p:spPr/>
        <p:txBody>
          <a:bodyPr/>
          <a:lstStyle/>
          <a:p>
            <a:r>
              <a:rPr lang="en-US" dirty="0" err="1"/>
              <a:t>Mehhaanilised</a:t>
            </a:r>
            <a:r>
              <a:rPr lang="en-US" dirty="0"/>
              <a:t> </a:t>
            </a:r>
            <a:r>
              <a:rPr lang="en-US" dirty="0" err="1"/>
              <a:t>võred</a:t>
            </a:r>
            <a:endParaRPr lang="en-US" dirty="0"/>
          </a:p>
        </p:txBody>
      </p:sp>
      <p:sp>
        <p:nvSpPr>
          <p:cNvPr id="4" name="Content Placeholder 2">
            <a:extLst>
              <a:ext uri="{FF2B5EF4-FFF2-40B4-BE49-F238E27FC236}">
                <a16:creationId xmlns:a16="http://schemas.microsoft.com/office/drawing/2014/main" id="{3088B1E7-BDE1-16C2-6DBB-78F64DB2B5C6}"/>
              </a:ext>
            </a:extLst>
          </p:cNvPr>
          <p:cNvSpPr>
            <a:spLocks noGrp="1"/>
          </p:cNvSpPr>
          <p:nvPr>
            <p:ph idx="1"/>
          </p:nvPr>
        </p:nvSpPr>
        <p:spPr>
          <a:xfrm>
            <a:off x="838201" y="1825625"/>
            <a:ext cx="6387790" cy="1062541"/>
          </a:xfrm>
        </p:spPr>
        <p:txBody>
          <a:bodyPr anchor="ctr">
            <a:normAutofit fontScale="62500" lnSpcReduction="20000"/>
          </a:bodyPr>
          <a:lstStyle/>
          <a:p>
            <a:pPr marL="0" indent="0">
              <a:lnSpc>
                <a:spcPct val="120000"/>
              </a:lnSpc>
              <a:buNone/>
            </a:pPr>
            <a:r>
              <a:rPr lang="en-US" sz="3200" dirty="0"/>
              <a:t>Mehhaaniliselt </a:t>
            </a:r>
            <a:r>
              <a:rPr lang="en-US" sz="3200" dirty="0" err="1"/>
              <a:t>puhastatavad</a:t>
            </a:r>
            <a:r>
              <a:rPr lang="en-US" sz="3200" dirty="0"/>
              <a:t> </a:t>
            </a:r>
            <a:r>
              <a:rPr lang="en-US" sz="3200" dirty="0" err="1"/>
              <a:t>võred</a:t>
            </a:r>
            <a:r>
              <a:rPr lang="en-US" sz="3200" dirty="0"/>
              <a:t> on </a:t>
            </a:r>
            <a:r>
              <a:rPr lang="en-US" sz="3200" dirty="0" err="1"/>
              <a:t>enamasti</a:t>
            </a:r>
            <a:r>
              <a:rPr lang="en-US" sz="3200" dirty="0"/>
              <a:t> </a:t>
            </a:r>
            <a:r>
              <a:rPr lang="en-US" sz="3200" dirty="0" err="1"/>
              <a:t>peenvõred</a:t>
            </a:r>
            <a:r>
              <a:rPr lang="en-US" sz="3200" dirty="0"/>
              <a:t> ja </a:t>
            </a:r>
            <a:r>
              <a:rPr lang="en-US" sz="3200" dirty="0" err="1"/>
              <a:t>neid</a:t>
            </a:r>
            <a:r>
              <a:rPr lang="en-US" sz="3200" dirty="0"/>
              <a:t> on </a:t>
            </a:r>
            <a:r>
              <a:rPr lang="en-US" sz="3200" dirty="0" err="1"/>
              <a:t>eri</a:t>
            </a:r>
            <a:r>
              <a:rPr lang="en-US" sz="3200" dirty="0"/>
              <a:t> </a:t>
            </a:r>
            <a:r>
              <a:rPr lang="en-US" sz="3200" dirty="0" err="1"/>
              <a:t>lahendustega</a:t>
            </a:r>
            <a:r>
              <a:rPr lang="en-US" sz="3200" dirty="0"/>
              <a:t>.  Vee </a:t>
            </a:r>
            <a:r>
              <a:rPr lang="en-US" sz="3200" dirty="0" err="1"/>
              <a:t>voolu</a:t>
            </a:r>
            <a:r>
              <a:rPr lang="en-US" sz="3200" dirty="0"/>
              <a:t> </a:t>
            </a:r>
            <a:r>
              <a:rPr lang="en-US" sz="3200" dirty="0" err="1"/>
              <a:t>kiirus</a:t>
            </a:r>
            <a:r>
              <a:rPr lang="en-US" sz="3200" dirty="0"/>
              <a:t> </a:t>
            </a:r>
            <a:r>
              <a:rPr lang="en-US" sz="3200" dirty="0" err="1"/>
              <a:t>mehaanlistele</a:t>
            </a:r>
            <a:r>
              <a:rPr lang="en-US" sz="3200" dirty="0"/>
              <a:t> </a:t>
            </a:r>
            <a:r>
              <a:rPr lang="en-US" sz="3200" dirty="0" err="1"/>
              <a:t>võredele</a:t>
            </a:r>
            <a:r>
              <a:rPr lang="en-US" sz="3200" dirty="0"/>
              <a:t> </a:t>
            </a:r>
            <a:r>
              <a:rPr lang="en-US" sz="3200" dirty="0" err="1"/>
              <a:t>kuni</a:t>
            </a:r>
            <a:r>
              <a:rPr lang="en-US" sz="3200" dirty="0"/>
              <a:t> 1,2 m/s.</a:t>
            </a:r>
          </a:p>
        </p:txBody>
      </p:sp>
      <p:pic>
        <p:nvPicPr>
          <p:cNvPr id="5" name="Pilt 4">
            <a:extLst>
              <a:ext uri="{FF2B5EF4-FFF2-40B4-BE49-F238E27FC236}">
                <a16:creationId xmlns:a16="http://schemas.microsoft.com/office/drawing/2014/main" id="{2095A5B5-A93F-FAD6-C33E-5ACEE21AD1ED}"/>
              </a:ext>
            </a:extLst>
          </p:cNvPr>
          <p:cNvPicPr>
            <a:picLocks noChangeAspect="1"/>
          </p:cNvPicPr>
          <p:nvPr/>
        </p:nvPicPr>
        <p:blipFill>
          <a:blip r:embed="rId3"/>
          <a:stretch>
            <a:fillRect/>
          </a:stretch>
        </p:blipFill>
        <p:spPr>
          <a:xfrm>
            <a:off x="987001" y="3023103"/>
            <a:ext cx="4151736" cy="2792210"/>
          </a:xfrm>
          <a:prstGeom prst="rect">
            <a:avLst/>
          </a:prstGeom>
        </p:spPr>
      </p:pic>
      <p:pic>
        <p:nvPicPr>
          <p:cNvPr id="6" name="Pilt 5">
            <a:extLst>
              <a:ext uri="{FF2B5EF4-FFF2-40B4-BE49-F238E27FC236}">
                <a16:creationId xmlns:a16="http://schemas.microsoft.com/office/drawing/2014/main" id="{312B4B13-4D07-1F40-76C1-F838B9CB6D19}"/>
              </a:ext>
            </a:extLst>
          </p:cNvPr>
          <p:cNvPicPr>
            <a:picLocks noChangeAspect="1"/>
          </p:cNvPicPr>
          <p:nvPr/>
        </p:nvPicPr>
        <p:blipFill>
          <a:blip r:embed="rId4"/>
          <a:stretch>
            <a:fillRect/>
          </a:stretch>
        </p:blipFill>
        <p:spPr>
          <a:xfrm>
            <a:off x="7053265" y="1531228"/>
            <a:ext cx="3810330" cy="4395597"/>
          </a:xfrm>
          <a:prstGeom prst="rect">
            <a:avLst/>
          </a:prstGeom>
        </p:spPr>
      </p:pic>
    </p:spTree>
    <p:extLst>
      <p:ext uri="{BB962C8B-B14F-4D97-AF65-F5344CB8AC3E}">
        <p14:creationId xmlns:p14="http://schemas.microsoft.com/office/powerpoint/2010/main" val="1414719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a:extLst>
              <a:ext uri="{FF2B5EF4-FFF2-40B4-BE49-F238E27FC236}">
                <a16:creationId xmlns:a16="http://schemas.microsoft.com/office/drawing/2014/main" id="{D77F572E-637F-CC5C-47D4-84C00928D175}"/>
              </a:ext>
            </a:extLst>
          </p:cNvPr>
          <p:cNvSpPr>
            <a:spLocks noGrp="1"/>
          </p:cNvSpPr>
          <p:nvPr>
            <p:ph type="title"/>
          </p:nvPr>
        </p:nvSpPr>
        <p:spPr/>
        <p:txBody>
          <a:bodyPr/>
          <a:lstStyle/>
          <a:p>
            <a:r>
              <a:rPr lang="en-US" dirty="0" err="1"/>
              <a:t>Sõelurid</a:t>
            </a:r>
            <a:endParaRPr lang="en-US" dirty="0"/>
          </a:p>
        </p:txBody>
      </p:sp>
      <p:sp>
        <p:nvSpPr>
          <p:cNvPr id="4" name="Content Placeholder 2">
            <a:extLst>
              <a:ext uri="{FF2B5EF4-FFF2-40B4-BE49-F238E27FC236}">
                <a16:creationId xmlns:a16="http://schemas.microsoft.com/office/drawing/2014/main" id="{3088B1E7-BDE1-16C2-6DBB-78F64DB2B5C6}"/>
              </a:ext>
            </a:extLst>
          </p:cNvPr>
          <p:cNvSpPr>
            <a:spLocks noGrp="1"/>
          </p:cNvSpPr>
          <p:nvPr>
            <p:ph idx="1"/>
          </p:nvPr>
        </p:nvSpPr>
        <p:spPr>
          <a:xfrm>
            <a:off x="838200" y="1393903"/>
            <a:ext cx="10814824" cy="2676292"/>
          </a:xfrm>
        </p:spPr>
        <p:txBody>
          <a:bodyPr anchor="ctr">
            <a:normAutofit fontScale="62500" lnSpcReduction="20000"/>
          </a:bodyPr>
          <a:lstStyle/>
          <a:p>
            <a:pPr marL="0" indent="0">
              <a:lnSpc>
                <a:spcPct val="120000"/>
              </a:lnSpc>
              <a:buNone/>
            </a:pPr>
            <a:r>
              <a:rPr lang="en-US" sz="3200" dirty="0" err="1"/>
              <a:t>Sõelur</a:t>
            </a:r>
            <a:r>
              <a:rPr lang="en-US" sz="3200" dirty="0"/>
              <a:t> </a:t>
            </a:r>
            <a:r>
              <a:rPr lang="en-US" sz="3200" dirty="0" err="1"/>
              <a:t>võib</a:t>
            </a:r>
            <a:r>
              <a:rPr lang="en-US" sz="3200" dirty="0"/>
              <a:t> olla </a:t>
            </a:r>
            <a:r>
              <a:rPr lang="en-US" sz="3200" dirty="0" err="1"/>
              <a:t>valmistatud</a:t>
            </a:r>
            <a:r>
              <a:rPr lang="en-US" sz="3200" dirty="0"/>
              <a:t> </a:t>
            </a:r>
            <a:r>
              <a:rPr lang="en-US" sz="3200" dirty="0" err="1"/>
              <a:t>perforeeritud</a:t>
            </a:r>
            <a:r>
              <a:rPr lang="en-US" sz="3200" dirty="0"/>
              <a:t> </a:t>
            </a:r>
            <a:r>
              <a:rPr lang="en-US" sz="3200" dirty="0" err="1"/>
              <a:t>roostevabastplekist</a:t>
            </a:r>
            <a:r>
              <a:rPr lang="en-US" sz="3200" dirty="0"/>
              <a:t>, </a:t>
            </a:r>
            <a:r>
              <a:rPr lang="en-US" sz="3200" dirty="0" err="1"/>
              <a:t>punutud</a:t>
            </a:r>
            <a:r>
              <a:rPr lang="en-US" sz="3200" dirty="0"/>
              <a:t> </a:t>
            </a:r>
            <a:r>
              <a:rPr lang="en-US" sz="3200" dirty="0" err="1"/>
              <a:t>traatvõrgust</a:t>
            </a:r>
            <a:r>
              <a:rPr lang="en-US" sz="3200" dirty="0"/>
              <a:t> </a:t>
            </a:r>
            <a:r>
              <a:rPr lang="en-US" sz="3200" dirty="0" err="1"/>
              <a:t>või</a:t>
            </a:r>
            <a:r>
              <a:rPr lang="en-US" sz="3200" dirty="0"/>
              <a:t> </a:t>
            </a:r>
            <a:r>
              <a:rPr lang="en-US" sz="3200" dirty="0" err="1"/>
              <a:t>kaarjatest</a:t>
            </a:r>
            <a:r>
              <a:rPr lang="en-US" sz="3200" dirty="0"/>
              <a:t> </a:t>
            </a:r>
            <a:r>
              <a:rPr lang="en-US" sz="3200" dirty="0" err="1"/>
              <a:t>varbadest</a:t>
            </a:r>
            <a:r>
              <a:rPr lang="en-US" sz="3200" dirty="0"/>
              <a:t> </a:t>
            </a:r>
            <a:r>
              <a:rPr lang="en-US" sz="3200" dirty="0" err="1"/>
              <a:t>kujundatud</a:t>
            </a:r>
            <a:r>
              <a:rPr lang="en-US" sz="3200" dirty="0"/>
              <a:t> </a:t>
            </a:r>
            <a:r>
              <a:rPr lang="en-US" sz="3200" dirty="0" err="1"/>
              <a:t>korv</a:t>
            </a:r>
            <a:r>
              <a:rPr lang="en-US" sz="3200" dirty="0"/>
              <a:t>, </a:t>
            </a:r>
            <a:r>
              <a:rPr lang="en-US" sz="3200" dirty="0" err="1"/>
              <a:t>avade</a:t>
            </a:r>
            <a:r>
              <a:rPr lang="en-US" sz="3200" dirty="0"/>
              <a:t> </a:t>
            </a:r>
            <a:r>
              <a:rPr lang="en-US" sz="3200" dirty="0" err="1"/>
              <a:t>või</a:t>
            </a:r>
            <a:r>
              <a:rPr lang="en-US" sz="3200" dirty="0"/>
              <a:t> </a:t>
            </a:r>
            <a:r>
              <a:rPr lang="en-US" sz="3200" dirty="0" err="1"/>
              <a:t>pilude</a:t>
            </a:r>
            <a:r>
              <a:rPr lang="en-US" sz="3200" dirty="0"/>
              <a:t> </a:t>
            </a:r>
            <a:r>
              <a:rPr lang="en-US" sz="3200" dirty="0" err="1"/>
              <a:t>suurus</a:t>
            </a:r>
            <a:r>
              <a:rPr lang="en-US" sz="3200" dirty="0"/>
              <a:t> on 2–6 mm. </a:t>
            </a:r>
          </a:p>
          <a:p>
            <a:pPr marL="0" indent="0">
              <a:lnSpc>
                <a:spcPct val="120000"/>
              </a:lnSpc>
              <a:buNone/>
            </a:pPr>
            <a:r>
              <a:rPr lang="en-US" sz="3200" dirty="0" err="1"/>
              <a:t>Kruvisõelurit</a:t>
            </a:r>
            <a:r>
              <a:rPr lang="en-US" sz="3200" dirty="0"/>
              <a:t> </a:t>
            </a:r>
            <a:r>
              <a:rPr lang="en-US" sz="3200" dirty="0" err="1"/>
              <a:t>puhastavad</a:t>
            </a:r>
            <a:r>
              <a:rPr lang="en-US" sz="3200" dirty="0"/>
              <a:t> </a:t>
            </a:r>
            <a:r>
              <a:rPr lang="en-US" sz="3200" dirty="0" err="1"/>
              <a:t>kruvikonveieri</a:t>
            </a:r>
            <a:r>
              <a:rPr lang="en-US" sz="3200" dirty="0"/>
              <a:t> </a:t>
            </a:r>
            <a:r>
              <a:rPr lang="en-US" sz="3200" dirty="0" err="1"/>
              <a:t>serva</a:t>
            </a:r>
            <a:r>
              <a:rPr lang="en-US" sz="3200" dirty="0"/>
              <a:t> </a:t>
            </a:r>
            <a:r>
              <a:rPr lang="en-US" sz="3200" dirty="0" err="1"/>
              <a:t>külge</a:t>
            </a:r>
            <a:r>
              <a:rPr lang="en-US" sz="3200" dirty="0"/>
              <a:t> </a:t>
            </a:r>
            <a:r>
              <a:rPr lang="en-US" sz="3200" dirty="0" err="1"/>
              <a:t>kinnitatud</a:t>
            </a:r>
            <a:r>
              <a:rPr lang="en-US" sz="3200" dirty="0"/>
              <a:t> </a:t>
            </a:r>
            <a:r>
              <a:rPr lang="en-US" sz="3200" dirty="0" err="1"/>
              <a:t>harjad</a:t>
            </a:r>
            <a:r>
              <a:rPr lang="en-US" sz="3200" dirty="0"/>
              <a:t>. </a:t>
            </a:r>
            <a:r>
              <a:rPr lang="en-US" sz="3200" dirty="0" err="1"/>
              <a:t>Aeglaselt</a:t>
            </a:r>
            <a:r>
              <a:rPr lang="en-US" sz="3200" dirty="0"/>
              <a:t> </a:t>
            </a:r>
            <a:r>
              <a:rPr lang="en-US" sz="3200" dirty="0" err="1"/>
              <a:t>pöörlev</a:t>
            </a:r>
            <a:r>
              <a:rPr lang="en-US" sz="3200" dirty="0"/>
              <a:t> </a:t>
            </a:r>
            <a:r>
              <a:rPr lang="en-US" sz="3200" dirty="0" err="1"/>
              <a:t>kruvi</a:t>
            </a:r>
            <a:r>
              <a:rPr lang="en-US" sz="3200" dirty="0"/>
              <a:t> </a:t>
            </a:r>
            <a:r>
              <a:rPr lang="en-US" sz="3200" dirty="0" err="1"/>
              <a:t>lükkab</a:t>
            </a:r>
            <a:r>
              <a:rPr lang="en-US" sz="3200" dirty="0"/>
              <a:t> </a:t>
            </a:r>
            <a:r>
              <a:rPr lang="en-US" sz="3200" dirty="0" err="1"/>
              <a:t>prahi</a:t>
            </a:r>
            <a:r>
              <a:rPr lang="en-US" sz="3200" dirty="0"/>
              <a:t> </a:t>
            </a:r>
            <a:r>
              <a:rPr lang="en-US" sz="3200" dirty="0" err="1"/>
              <a:t>sõeluri</a:t>
            </a:r>
            <a:r>
              <a:rPr lang="en-US" sz="3200" dirty="0"/>
              <a:t> </a:t>
            </a:r>
            <a:r>
              <a:rPr lang="en-US" sz="3200" dirty="0" err="1"/>
              <a:t>ülemisse</a:t>
            </a:r>
            <a:r>
              <a:rPr lang="en-US" sz="3200" dirty="0"/>
              <a:t> </a:t>
            </a:r>
            <a:r>
              <a:rPr lang="en-US" sz="3200" dirty="0" err="1"/>
              <a:t>otsa</a:t>
            </a:r>
            <a:r>
              <a:rPr lang="en-US" sz="3200" dirty="0"/>
              <a:t>, </a:t>
            </a:r>
            <a:r>
              <a:rPr lang="en-US" sz="3200" dirty="0" err="1"/>
              <a:t>kust</a:t>
            </a:r>
            <a:r>
              <a:rPr lang="en-US" sz="3200" dirty="0"/>
              <a:t> ta </a:t>
            </a:r>
            <a:r>
              <a:rPr lang="en-US" sz="3200" dirty="0" err="1"/>
              <a:t>prahikonteinerisse</a:t>
            </a:r>
            <a:r>
              <a:rPr lang="en-US" sz="3200" dirty="0"/>
              <a:t> </a:t>
            </a:r>
            <a:r>
              <a:rPr lang="en-US" sz="3200" dirty="0" err="1"/>
              <a:t>kukub</a:t>
            </a:r>
            <a:r>
              <a:rPr lang="en-US" sz="3200" dirty="0"/>
              <a:t>; </a:t>
            </a:r>
          </a:p>
          <a:p>
            <a:pPr marL="0" indent="0">
              <a:lnSpc>
                <a:spcPct val="120000"/>
              </a:lnSpc>
              <a:buNone/>
            </a:pPr>
            <a:r>
              <a:rPr lang="en-US" sz="3200" dirty="0" err="1"/>
              <a:t>Trummelsõeluril</a:t>
            </a:r>
            <a:r>
              <a:rPr lang="en-US" sz="3200" dirty="0"/>
              <a:t> </a:t>
            </a:r>
            <a:r>
              <a:rPr lang="en-US" sz="3200" dirty="0" err="1"/>
              <a:t>juhitakse</a:t>
            </a:r>
            <a:r>
              <a:rPr lang="en-US" sz="3200" dirty="0"/>
              <a:t> </a:t>
            </a:r>
            <a:r>
              <a:rPr lang="en-US" sz="3200" dirty="0" err="1"/>
              <a:t>reovesi</a:t>
            </a:r>
            <a:r>
              <a:rPr lang="en-US" sz="3200" dirty="0"/>
              <a:t> </a:t>
            </a:r>
            <a:r>
              <a:rPr lang="en-US" sz="3200" dirty="0" err="1"/>
              <a:t>trumli</a:t>
            </a:r>
            <a:r>
              <a:rPr lang="en-US" sz="3200" dirty="0"/>
              <a:t> </a:t>
            </a:r>
            <a:r>
              <a:rPr lang="en-US" sz="3200" dirty="0" err="1"/>
              <a:t>sisse</a:t>
            </a:r>
            <a:r>
              <a:rPr lang="en-US" sz="3200" dirty="0"/>
              <a:t>, mis </a:t>
            </a:r>
            <a:r>
              <a:rPr lang="en-US" sz="3200" dirty="0" err="1"/>
              <a:t>voolab</a:t>
            </a:r>
            <a:r>
              <a:rPr lang="en-US" sz="3200" dirty="0"/>
              <a:t> </a:t>
            </a:r>
            <a:r>
              <a:rPr lang="en-US" sz="3200" dirty="0" err="1"/>
              <a:t>läbi</a:t>
            </a:r>
            <a:r>
              <a:rPr lang="en-US" sz="3200" dirty="0"/>
              <a:t> </a:t>
            </a:r>
            <a:r>
              <a:rPr lang="en-US" sz="3200" dirty="0" err="1"/>
              <a:t>sõela</a:t>
            </a:r>
            <a:r>
              <a:rPr lang="en-US" sz="3200" dirty="0"/>
              <a:t> </a:t>
            </a:r>
            <a:r>
              <a:rPr lang="en-US" sz="3200" dirty="0" err="1"/>
              <a:t>ning</a:t>
            </a:r>
            <a:r>
              <a:rPr lang="en-US" sz="3200" dirty="0"/>
              <a:t> </a:t>
            </a:r>
            <a:r>
              <a:rPr lang="en-US" sz="3200" dirty="0" err="1"/>
              <a:t>praht</a:t>
            </a:r>
            <a:r>
              <a:rPr lang="en-US" sz="3200" dirty="0"/>
              <a:t> </a:t>
            </a:r>
            <a:r>
              <a:rPr lang="en-US" sz="3200" dirty="0" err="1"/>
              <a:t>jääb</a:t>
            </a:r>
            <a:r>
              <a:rPr lang="en-US" sz="3200" dirty="0"/>
              <a:t> </a:t>
            </a:r>
            <a:r>
              <a:rPr lang="en-US" sz="3200" dirty="0" err="1"/>
              <a:t>trumlisse</a:t>
            </a:r>
            <a:r>
              <a:rPr lang="en-US" sz="3200" dirty="0"/>
              <a:t>. </a:t>
            </a:r>
            <a:r>
              <a:rPr lang="en-US" sz="3200" dirty="0" err="1"/>
              <a:t>Trummelsõelurit</a:t>
            </a:r>
            <a:r>
              <a:rPr lang="en-US" sz="3200" dirty="0"/>
              <a:t> </a:t>
            </a:r>
            <a:r>
              <a:rPr lang="en-US" sz="3200" dirty="0" err="1"/>
              <a:t>puhastatakse</a:t>
            </a:r>
            <a:r>
              <a:rPr lang="en-US" sz="3200" dirty="0"/>
              <a:t> </a:t>
            </a:r>
            <a:r>
              <a:rPr lang="en-US" sz="3200" dirty="0" err="1"/>
              <a:t>tugevate</a:t>
            </a:r>
            <a:r>
              <a:rPr lang="en-US" sz="3200" dirty="0"/>
              <a:t> </a:t>
            </a:r>
            <a:r>
              <a:rPr lang="en-US" sz="3200" dirty="0" err="1"/>
              <a:t>veejugadega</a:t>
            </a:r>
            <a:r>
              <a:rPr lang="en-US" sz="3200" dirty="0"/>
              <a:t>, mis </a:t>
            </a:r>
            <a:r>
              <a:rPr lang="en-US" sz="3200" dirty="0" err="1"/>
              <a:t>paiskuvad</a:t>
            </a:r>
            <a:r>
              <a:rPr lang="en-US" sz="3200" dirty="0"/>
              <a:t> </a:t>
            </a:r>
            <a:r>
              <a:rPr lang="en-US" sz="3200" dirty="0" err="1"/>
              <a:t>trumli</a:t>
            </a:r>
            <a:r>
              <a:rPr lang="en-US" sz="3200" dirty="0"/>
              <a:t> </a:t>
            </a:r>
            <a:r>
              <a:rPr lang="en-US" sz="3200" dirty="0" err="1"/>
              <a:t>kohal</a:t>
            </a:r>
            <a:r>
              <a:rPr lang="en-US" sz="3200" dirty="0"/>
              <a:t> </a:t>
            </a:r>
            <a:r>
              <a:rPr lang="en-US" sz="3200" dirty="0" err="1"/>
              <a:t>oleva</a:t>
            </a:r>
            <a:r>
              <a:rPr lang="en-US" sz="3200" dirty="0"/>
              <a:t> </a:t>
            </a:r>
            <a:r>
              <a:rPr lang="en-US" sz="3200" dirty="0" err="1"/>
              <a:t>toru</a:t>
            </a:r>
            <a:r>
              <a:rPr lang="en-US" sz="3200" dirty="0"/>
              <a:t> </a:t>
            </a:r>
            <a:r>
              <a:rPr lang="en-US" sz="3200" dirty="0" err="1"/>
              <a:t>küljes</a:t>
            </a:r>
            <a:r>
              <a:rPr lang="en-US" sz="3200" dirty="0"/>
              <a:t> </a:t>
            </a:r>
            <a:r>
              <a:rPr lang="en-US" sz="3200" dirty="0" err="1"/>
              <a:t>olevatest</a:t>
            </a:r>
            <a:r>
              <a:rPr lang="en-US" sz="3200" dirty="0"/>
              <a:t> </a:t>
            </a:r>
            <a:r>
              <a:rPr lang="en-US" sz="3200" dirty="0" err="1"/>
              <a:t>düüsidest</a:t>
            </a:r>
            <a:r>
              <a:rPr lang="en-US" sz="3200" dirty="0"/>
              <a:t>.</a:t>
            </a:r>
          </a:p>
        </p:txBody>
      </p:sp>
      <p:pic>
        <p:nvPicPr>
          <p:cNvPr id="2" name="Pilt 1">
            <a:extLst>
              <a:ext uri="{FF2B5EF4-FFF2-40B4-BE49-F238E27FC236}">
                <a16:creationId xmlns:a16="http://schemas.microsoft.com/office/drawing/2014/main" id="{1E7B6B87-24CA-3685-2B75-DA90D355356E}"/>
              </a:ext>
            </a:extLst>
          </p:cNvPr>
          <p:cNvPicPr>
            <a:picLocks noChangeAspect="1"/>
          </p:cNvPicPr>
          <p:nvPr/>
        </p:nvPicPr>
        <p:blipFill>
          <a:blip r:embed="rId3"/>
          <a:stretch>
            <a:fillRect/>
          </a:stretch>
        </p:blipFill>
        <p:spPr>
          <a:xfrm>
            <a:off x="1532832" y="4161692"/>
            <a:ext cx="7655773" cy="2331183"/>
          </a:xfrm>
          <a:prstGeom prst="rect">
            <a:avLst/>
          </a:prstGeom>
        </p:spPr>
      </p:pic>
    </p:spTree>
    <p:extLst>
      <p:ext uri="{BB962C8B-B14F-4D97-AF65-F5344CB8AC3E}">
        <p14:creationId xmlns:p14="http://schemas.microsoft.com/office/powerpoint/2010/main" val="136780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a:extLst>
              <a:ext uri="{FF2B5EF4-FFF2-40B4-BE49-F238E27FC236}">
                <a16:creationId xmlns:a16="http://schemas.microsoft.com/office/drawing/2014/main" id="{D77F572E-637F-CC5C-47D4-84C00928D175}"/>
              </a:ext>
            </a:extLst>
          </p:cNvPr>
          <p:cNvSpPr>
            <a:spLocks noGrp="1"/>
          </p:cNvSpPr>
          <p:nvPr>
            <p:ph type="title"/>
          </p:nvPr>
        </p:nvSpPr>
        <p:spPr/>
        <p:txBody>
          <a:bodyPr/>
          <a:lstStyle/>
          <a:p>
            <a:r>
              <a:rPr lang="en-US" dirty="0" err="1"/>
              <a:t>Võre</a:t>
            </a:r>
            <a:r>
              <a:rPr lang="en-US" dirty="0"/>
              <a:t> </a:t>
            </a:r>
            <a:r>
              <a:rPr lang="en-US" dirty="0" err="1"/>
              <a:t>valik</a:t>
            </a:r>
            <a:endParaRPr lang="en-US" dirty="0"/>
          </a:p>
        </p:txBody>
      </p:sp>
      <p:sp>
        <p:nvSpPr>
          <p:cNvPr id="4" name="Content Placeholder 2">
            <a:extLst>
              <a:ext uri="{FF2B5EF4-FFF2-40B4-BE49-F238E27FC236}">
                <a16:creationId xmlns:a16="http://schemas.microsoft.com/office/drawing/2014/main" id="{3088B1E7-BDE1-16C2-6DBB-78F64DB2B5C6}"/>
              </a:ext>
            </a:extLst>
          </p:cNvPr>
          <p:cNvSpPr>
            <a:spLocks noGrp="1"/>
          </p:cNvSpPr>
          <p:nvPr>
            <p:ph idx="1"/>
          </p:nvPr>
        </p:nvSpPr>
        <p:spPr>
          <a:xfrm>
            <a:off x="838200" y="1970591"/>
            <a:ext cx="10301868" cy="4351338"/>
          </a:xfrm>
        </p:spPr>
        <p:txBody>
          <a:bodyPr anchor="ctr">
            <a:normAutofit fontScale="55000" lnSpcReduction="20000"/>
          </a:bodyPr>
          <a:lstStyle/>
          <a:p>
            <a:pPr marL="0" indent="0">
              <a:lnSpc>
                <a:spcPct val="120000"/>
              </a:lnSpc>
              <a:buNone/>
            </a:pPr>
            <a:r>
              <a:rPr lang="en-US" sz="3200" dirty="0" err="1"/>
              <a:t>Võre</a:t>
            </a:r>
            <a:r>
              <a:rPr lang="en-US" sz="3200" dirty="0"/>
              <a:t> </a:t>
            </a:r>
            <a:r>
              <a:rPr lang="en-US" sz="3200" dirty="0" err="1"/>
              <a:t>valik</a:t>
            </a:r>
            <a:r>
              <a:rPr lang="en-US" sz="3200" dirty="0"/>
              <a:t> </a:t>
            </a:r>
            <a:r>
              <a:rPr lang="en-US" sz="3200" dirty="0" err="1"/>
              <a:t>oleneb</a:t>
            </a:r>
            <a:r>
              <a:rPr lang="en-US" sz="3200" dirty="0"/>
              <a:t> </a:t>
            </a:r>
            <a:r>
              <a:rPr lang="en-US" sz="3200" dirty="0" err="1"/>
              <a:t>kasutuseesmärgist</a:t>
            </a:r>
            <a:r>
              <a:rPr lang="en-US" sz="3200" dirty="0"/>
              <a:t> (</a:t>
            </a:r>
            <a:r>
              <a:rPr lang="en-US" sz="3200" dirty="0" err="1"/>
              <a:t>nt</a:t>
            </a:r>
            <a:r>
              <a:rPr lang="en-US" sz="3200" dirty="0"/>
              <a:t> </a:t>
            </a:r>
            <a:r>
              <a:rPr lang="en-US" sz="3200" dirty="0" err="1"/>
              <a:t>pumpla</a:t>
            </a:r>
            <a:r>
              <a:rPr lang="en-US" sz="3200" dirty="0"/>
              <a:t> </a:t>
            </a:r>
            <a:r>
              <a:rPr lang="en-US" sz="3200" dirty="0" err="1"/>
              <a:t>kaitse</a:t>
            </a:r>
            <a:r>
              <a:rPr lang="en-US" sz="3200" dirty="0"/>
              <a:t>, </a:t>
            </a:r>
            <a:r>
              <a:rPr lang="en-US" sz="3200" dirty="0" err="1"/>
              <a:t>reovee</a:t>
            </a:r>
            <a:r>
              <a:rPr lang="en-US" sz="3200" dirty="0"/>
              <a:t> </a:t>
            </a:r>
            <a:r>
              <a:rPr lang="en-US" sz="3200" dirty="0" err="1"/>
              <a:t>puhastustõhususe</a:t>
            </a:r>
            <a:r>
              <a:rPr lang="en-US" sz="3200" dirty="0"/>
              <a:t>  </a:t>
            </a:r>
            <a:r>
              <a:rPr lang="en-US" sz="3200" dirty="0" err="1"/>
              <a:t>tagamine</a:t>
            </a:r>
            <a:r>
              <a:rPr lang="en-US" sz="3200" dirty="0"/>
              <a:t>), </a:t>
            </a:r>
            <a:r>
              <a:rPr lang="en-US" sz="3200" dirty="0" err="1"/>
              <a:t>millest</a:t>
            </a:r>
            <a:r>
              <a:rPr lang="en-US" sz="3200" dirty="0"/>
              <a:t> </a:t>
            </a:r>
            <a:r>
              <a:rPr lang="en-US" sz="3200" dirty="0" err="1"/>
              <a:t>lähtuvalt</a:t>
            </a:r>
            <a:r>
              <a:rPr lang="en-US" sz="3200" dirty="0"/>
              <a:t> </a:t>
            </a:r>
            <a:r>
              <a:rPr lang="en-US" sz="3200" dirty="0" err="1"/>
              <a:t>määratakse</a:t>
            </a:r>
            <a:r>
              <a:rPr lang="en-US" sz="3200" dirty="0"/>
              <a:t> </a:t>
            </a:r>
            <a:r>
              <a:rPr lang="en-US" sz="3200" dirty="0" err="1"/>
              <a:t>kõrvaldatavate</a:t>
            </a:r>
            <a:r>
              <a:rPr lang="en-US" sz="3200" dirty="0"/>
              <a:t> </a:t>
            </a:r>
            <a:r>
              <a:rPr lang="en-US" sz="3200" dirty="0" err="1"/>
              <a:t>osiste</a:t>
            </a:r>
            <a:r>
              <a:rPr lang="en-US" sz="3200" dirty="0"/>
              <a:t> </a:t>
            </a:r>
            <a:r>
              <a:rPr lang="en-US" sz="3200" dirty="0" err="1"/>
              <a:t>suurus</a:t>
            </a:r>
            <a:r>
              <a:rPr lang="en-US" sz="3200" dirty="0"/>
              <a:t> ja </a:t>
            </a:r>
            <a:r>
              <a:rPr lang="en-US" sz="3200" dirty="0" err="1"/>
              <a:t>seadme</a:t>
            </a:r>
            <a:r>
              <a:rPr lang="en-US" sz="3200" dirty="0"/>
              <a:t> </a:t>
            </a:r>
            <a:r>
              <a:rPr lang="en-US" sz="3200" dirty="0" err="1"/>
              <a:t>vajalik</a:t>
            </a:r>
            <a:r>
              <a:rPr lang="en-US" sz="3200" dirty="0"/>
              <a:t> </a:t>
            </a:r>
            <a:r>
              <a:rPr lang="en-US" sz="3200" dirty="0" err="1"/>
              <a:t>tõhusus</a:t>
            </a:r>
            <a:r>
              <a:rPr lang="en-US" sz="3200" dirty="0"/>
              <a:t>. </a:t>
            </a:r>
          </a:p>
          <a:p>
            <a:pPr marL="0" indent="0">
              <a:lnSpc>
                <a:spcPct val="120000"/>
              </a:lnSpc>
              <a:buNone/>
            </a:pPr>
            <a:r>
              <a:rPr lang="en-US" sz="3200" dirty="0" err="1"/>
              <a:t>Seadme</a:t>
            </a:r>
            <a:r>
              <a:rPr lang="en-US" sz="3200" dirty="0"/>
              <a:t> </a:t>
            </a:r>
            <a:r>
              <a:rPr lang="en-US" sz="3200" dirty="0" err="1"/>
              <a:t>tüübi</a:t>
            </a:r>
            <a:r>
              <a:rPr lang="en-US" sz="3200" dirty="0"/>
              <a:t> </a:t>
            </a:r>
            <a:r>
              <a:rPr lang="en-US" sz="3200" dirty="0" err="1"/>
              <a:t>valimisel</a:t>
            </a:r>
            <a:r>
              <a:rPr lang="en-US" sz="3200" dirty="0"/>
              <a:t> </a:t>
            </a:r>
            <a:r>
              <a:rPr lang="en-US" sz="3200" dirty="0" err="1"/>
              <a:t>omavad</a:t>
            </a:r>
            <a:r>
              <a:rPr lang="en-US" sz="3200" dirty="0"/>
              <a:t> </a:t>
            </a:r>
            <a:r>
              <a:rPr lang="en-US" sz="3200" dirty="0" err="1"/>
              <a:t>olulist</a:t>
            </a:r>
            <a:r>
              <a:rPr lang="en-US" sz="3200" dirty="0"/>
              <a:t> </a:t>
            </a:r>
            <a:r>
              <a:rPr lang="en-US" sz="3200" dirty="0" err="1"/>
              <a:t>rolli</a:t>
            </a:r>
            <a:r>
              <a:rPr lang="en-US" sz="3200" dirty="0"/>
              <a:t> </a:t>
            </a:r>
            <a:r>
              <a:rPr lang="en-US" sz="3200" dirty="0" err="1"/>
              <a:t>seadme</a:t>
            </a:r>
            <a:r>
              <a:rPr lang="en-US" sz="3200" dirty="0"/>
              <a:t> </a:t>
            </a:r>
            <a:r>
              <a:rPr lang="en-US" sz="3200" dirty="0" err="1"/>
              <a:t>käitamistingimused</a:t>
            </a:r>
            <a:r>
              <a:rPr lang="en-US" sz="3200" dirty="0"/>
              <a:t> (</a:t>
            </a:r>
            <a:r>
              <a:rPr lang="en-US" sz="3200" dirty="0" err="1"/>
              <a:t>nt</a:t>
            </a:r>
            <a:r>
              <a:rPr lang="en-US" sz="3200" dirty="0"/>
              <a:t> </a:t>
            </a:r>
            <a:r>
              <a:rPr lang="en-US" sz="3200" dirty="0" err="1"/>
              <a:t>tekkiva</a:t>
            </a:r>
            <a:r>
              <a:rPr lang="en-US" sz="3200" dirty="0"/>
              <a:t> </a:t>
            </a:r>
            <a:r>
              <a:rPr lang="en-US" sz="3200" dirty="0" err="1"/>
              <a:t>prahi</a:t>
            </a:r>
            <a:r>
              <a:rPr lang="en-US" sz="3200" dirty="0"/>
              <a:t> </a:t>
            </a:r>
            <a:r>
              <a:rPr lang="en-US" sz="3200" dirty="0" err="1"/>
              <a:t>kogus</a:t>
            </a:r>
            <a:r>
              <a:rPr lang="en-US" sz="3200" dirty="0"/>
              <a:t>, </a:t>
            </a:r>
            <a:r>
              <a:rPr lang="en-US" sz="3200" dirty="0" err="1"/>
              <a:t>selle</a:t>
            </a:r>
            <a:r>
              <a:rPr lang="en-US" sz="3200" dirty="0"/>
              <a:t> </a:t>
            </a:r>
            <a:r>
              <a:rPr lang="en-US" sz="3200" dirty="0" err="1"/>
              <a:t>kogumise</a:t>
            </a:r>
            <a:r>
              <a:rPr lang="en-US" sz="3200" dirty="0"/>
              <a:t> ja </a:t>
            </a:r>
            <a:r>
              <a:rPr lang="en-US" sz="3200" dirty="0" err="1"/>
              <a:t>kõrvaldamise</a:t>
            </a:r>
            <a:r>
              <a:rPr lang="en-US" sz="3200" dirty="0"/>
              <a:t> </a:t>
            </a:r>
            <a:r>
              <a:rPr lang="en-US" sz="3200" dirty="0" err="1"/>
              <a:t>automatiseerimise</a:t>
            </a:r>
            <a:r>
              <a:rPr lang="en-US" sz="3200" dirty="0"/>
              <a:t> </a:t>
            </a:r>
            <a:r>
              <a:rPr lang="en-US" sz="3200" dirty="0" err="1"/>
              <a:t>vajadus</a:t>
            </a:r>
            <a:r>
              <a:rPr lang="en-US" sz="3200" dirty="0"/>
              <a:t>, </a:t>
            </a:r>
            <a:r>
              <a:rPr lang="en-US" sz="3200" dirty="0" err="1"/>
              <a:t>survepesuvee</a:t>
            </a:r>
            <a:r>
              <a:rPr lang="en-US" sz="3200" dirty="0"/>
              <a:t> </a:t>
            </a:r>
            <a:r>
              <a:rPr lang="en-US" sz="3200" dirty="0" err="1"/>
              <a:t>vajadus</a:t>
            </a:r>
            <a:r>
              <a:rPr lang="en-US" sz="3200" dirty="0"/>
              <a:t>, </a:t>
            </a:r>
            <a:r>
              <a:rPr lang="en-US" sz="3200" dirty="0" err="1"/>
              <a:t>jne</a:t>
            </a:r>
            <a:r>
              <a:rPr lang="en-US" sz="3200" dirty="0"/>
              <a:t>.)</a:t>
            </a:r>
          </a:p>
          <a:p>
            <a:pPr marL="0" indent="0">
              <a:lnSpc>
                <a:spcPct val="120000"/>
              </a:lnSpc>
              <a:buNone/>
            </a:pPr>
            <a:r>
              <a:rPr lang="en-US" sz="3200" dirty="0" err="1"/>
              <a:t>Oluline</a:t>
            </a:r>
            <a:r>
              <a:rPr lang="en-US" sz="3200" dirty="0"/>
              <a:t> on ka </a:t>
            </a:r>
            <a:r>
              <a:rPr lang="en-US" sz="3200" dirty="0" err="1"/>
              <a:t>arvestada</a:t>
            </a:r>
            <a:r>
              <a:rPr lang="en-US" sz="3200" dirty="0"/>
              <a:t> </a:t>
            </a:r>
            <a:r>
              <a:rPr lang="en-US" sz="3200" dirty="0" err="1"/>
              <a:t>paigalduskoha</a:t>
            </a:r>
            <a:r>
              <a:rPr lang="en-US" sz="3200" dirty="0"/>
              <a:t> </a:t>
            </a:r>
            <a:r>
              <a:rPr lang="en-US" sz="3200" dirty="0" err="1"/>
              <a:t>ehituslikke</a:t>
            </a:r>
            <a:r>
              <a:rPr lang="en-US" sz="3200" dirty="0"/>
              <a:t> </a:t>
            </a:r>
            <a:r>
              <a:rPr lang="en-US" sz="3200" dirty="0" err="1"/>
              <a:t>võimalusi</a:t>
            </a:r>
            <a:r>
              <a:rPr lang="en-US" sz="3200" dirty="0"/>
              <a:t>, </a:t>
            </a:r>
            <a:r>
              <a:rPr lang="en-US" sz="3200" dirty="0" err="1"/>
              <a:t>nt</a:t>
            </a:r>
            <a:r>
              <a:rPr lang="en-US" sz="3200" dirty="0"/>
              <a:t> kas </a:t>
            </a:r>
            <a:r>
              <a:rPr lang="en-US" sz="3200" dirty="0" err="1"/>
              <a:t>reovesi</a:t>
            </a:r>
            <a:r>
              <a:rPr lang="en-US" sz="3200" dirty="0"/>
              <a:t> </a:t>
            </a:r>
            <a:r>
              <a:rPr lang="en-US" sz="3200" dirty="0" err="1"/>
              <a:t>juhitakse</a:t>
            </a:r>
            <a:r>
              <a:rPr lang="en-US" sz="3200" dirty="0"/>
              <a:t> </a:t>
            </a:r>
            <a:r>
              <a:rPr lang="en-US" sz="3200" dirty="0" err="1"/>
              <a:t>võrele</a:t>
            </a:r>
            <a:r>
              <a:rPr lang="en-US" sz="3200" dirty="0"/>
              <a:t> </a:t>
            </a:r>
            <a:r>
              <a:rPr lang="en-US" sz="3200" dirty="0" err="1"/>
              <a:t>vabavoolse</a:t>
            </a:r>
            <a:r>
              <a:rPr lang="en-US" sz="3200" dirty="0"/>
              <a:t> </a:t>
            </a:r>
            <a:r>
              <a:rPr lang="en-US" sz="3200" dirty="0" err="1"/>
              <a:t>kanali</a:t>
            </a:r>
            <a:r>
              <a:rPr lang="en-US" sz="3200" dirty="0"/>
              <a:t> </a:t>
            </a:r>
            <a:r>
              <a:rPr lang="en-US" sz="3200" dirty="0" err="1"/>
              <a:t>või</a:t>
            </a:r>
            <a:r>
              <a:rPr lang="en-US" sz="3200" dirty="0"/>
              <a:t> </a:t>
            </a:r>
            <a:r>
              <a:rPr lang="en-US" sz="3200" dirty="0" err="1"/>
              <a:t>survetoru</a:t>
            </a:r>
            <a:r>
              <a:rPr lang="en-US" sz="3200" dirty="0"/>
              <a:t> </a:t>
            </a:r>
            <a:r>
              <a:rPr lang="en-US" sz="3200" dirty="0" err="1"/>
              <a:t>kaudu</a:t>
            </a:r>
            <a:r>
              <a:rPr lang="en-US" sz="3200" dirty="0"/>
              <a:t>.</a:t>
            </a:r>
          </a:p>
          <a:p>
            <a:pPr marL="0" indent="0">
              <a:lnSpc>
                <a:spcPct val="120000"/>
              </a:lnSpc>
              <a:buNone/>
            </a:pPr>
            <a:r>
              <a:rPr lang="en-US" sz="3200" dirty="0" err="1"/>
              <a:t>Külmumise</a:t>
            </a:r>
            <a:r>
              <a:rPr lang="en-US" sz="3200" dirty="0"/>
              <a:t> </a:t>
            </a:r>
            <a:r>
              <a:rPr lang="en-US" sz="3200" dirty="0" err="1"/>
              <a:t>vältimiseks</a:t>
            </a:r>
            <a:r>
              <a:rPr lang="en-US" sz="3200" dirty="0"/>
              <a:t> </a:t>
            </a:r>
            <a:r>
              <a:rPr lang="en-US" sz="3200" dirty="0" err="1"/>
              <a:t>tuleb</a:t>
            </a:r>
            <a:r>
              <a:rPr lang="en-US" sz="3200" dirty="0"/>
              <a:t> </a:t>
            </a:r>
            <a:r>
              <a:rPr lang="en-US" sz="3200" dirty="0" err="1"/>
              <a:t>võred</a:t>
            </a:r>
            <a:r>
              <a:rPr lang="en-US" sz="3200" dirty="0"/>
              <a:t> ja </a:t>
            </a:r>
            <a:r>
              <a:rPr lang="en-US" sz="3200" dirty="0" err="1"/>
              <a:t>võreprahi</a:t>
            </a:r>
            <a:r>
              <a:rPr lang="en-US" sz="3200" dirty="0"/>
              <a:t> </a:t>
            </a:r>
            <a:r>
              <a:rPr lang="en-US" sz="3200" dirty="0" err="1"/>
              <a:t>konteinerid</a:t>
            </a:r>
            <a:r>
              <a:rPr lang="en-US" sz="3200" dirty="0"/>
              <a:t> </a:t>
            </a:r>
            <a:r>
              <a:rPr lang="en-US" sz="3200" dirty="0" err="1"/>
              <a:t>paigaldada</a:t>
            </a:r>
            <a:r>
              <a:rPr lang="en-US" sz="3200" dirty="0"/>
              <a:t> </a:t>
            </a:r>
            <a:r>
              <a:rPr lang="en-US" sz="3200" dirty="0" err="1"/>
              <a:t>siseruumidesse</a:t>
            </a:r>
            <a:r>
              <a:rPr lang="en-US" sz="3200" dirty="0"/>
              <a:t>, mis </a:t>
            </a:r>
            <a:r>
              <a:rPr lang="en-US" sz="3200" dirty="0" err="1"/>
              <a:t>peavad</a:t>
            </a:r>
            <a:r>
              <a:rPr lang="en-US" sz="3200" dirty="0"/>
              <a:t> </a:t>
            </a:r>
            <a:r>
              <a:rPr lang="en-US" sz="3200" dirty="0" err="1"/>
              <a:t>olema</a:t>
            </a:r>
            <a:r>
              <a:rPr lang="en-US" sz="3200" dirty="0"/>
              <a:t> </a:t>
            </a:r>
            <a:r>
              <a:rPr lang="en-US" sz="3200" dirty="0" err="1"/>
              <a:t>hästi</a:t>
            </a:r>
            <a:r>
              <a:rPr lang="en-US" sz="3200" dirty="0"/>
              <a:t> </a:t>
            </a:r>
            <a:r>
              <a:rPr lang="en-US" sz="3200" dirty="0" err="1"/>
              <a:t>ventileeritud</a:t>
            </a:r>
            <a:r>
              <a:rPr lang="en-US" sz="3200" dirty="0"/>
              <a:t>.</a:t>
            </a:r>
          </a:p>
          <a:p>
            <a:pPr marL="0" indent="0">
              <a:lnSpc>
                <a:spcPct val="120000"/>
              </a:lnSpc>
              <a:buNone/>
            </a:pPr>
            <a:r>
              <a:rPr lang="en-US" sz="3200" dirty="0" err="1"/>
              <a:t>Võreprahi</a:t>
            </a:r>
            <a:r>
              <a:rPr lang="en-US" sz="3200" dirty="0"/>
              <a:t> </a:t>
            </a:r>
            <a:r>
              <a:rPr lang="en-US" sz="3200" dirty="0" err="1"/>
              <a:t>orgaanilise</a:t>
            </a:r>
            <a:r>
              <a:rPr lang="en-US" sz="3200" dirty="0"/>
              <a:t> </a:t>
            </a:r>
            <a:r>
              <a:rPr lang="en-US" sz="3200" dirty="0" err="1"/>
              <a:t>aine</a:t>
            </a:r>
            <a:r>
              <a:rPr lang="en-US" sz="3200" dirty="0"/>
              <a:t> </a:t>
            </a:r>
            <a:r>
              <a:rPr lang="en-US" sz="3200" dirty="0" err="1"/>
              <a:t>sisalduse</a:t>
            </a:r>
            <a:r>
              <a:rPr lang="en-US" sz="3200" dirty="0"/>
              <a:t> </a:t>
            </a:r>
            <a:r>
              <a:rPr lang="en-US" sz="3200" dirty="0" err="1"/>
              <a:t>vähendamiseks</a:t>
            </a:r>
            <a:r>
              <a:rPr lang="en-US" sz="3200" dirty="0"/>
              <a:t> on </a:t>
            </a:r>
            <a:r>
              <a:rPr lang="en-US" sz="3200" dirty="0" err="1"/>
              <a:t>kasutusel</a:t>
            </a:r>
            <a:r>
              <a:rPr lang="en-US" sz="3200" dirty="0"/>
              <a:t> </a:t>
            </a:r>
            <a:r>
              <a:rPr lang="en-US" sz="3200" dirty="0" err="1"/>
              <a:t>võreprahi</a:t>
            </a:r>
            <a:r>
              <a:rPr lang="en-US" sz="3200" dirty="0"/>
              <a:t> </a:t>
            </a:r>
            <a:r>
              <a:rPr lang="en-US" sz="3200" dirty="0" err="1"/>
              <a:t>pesurid</a:t>
            </a:r>
            <a:r>
              <a:rPr lang="en-US" sz="3200" dirty="0"/>
              <a:t> ja </a:t>
            </a:r>
            <a:r>
              <a:rPr lang="en-US" sz="3200" dirty="0" err="1"/>
              <a:t>veesisalduse</a:t>
            </a:r>
            <a:r>
              <a:rPr lang="en-US" sz="3200" dirty="0"/>
              <a:t> </a:t>
            </a:r>
            <a:r>
              <a:rPr lang="en-US" sz="3200" dirty="0" err="1"/>
              <a:t>vähendamiseks</a:t>
            </a:r>
            <a:r>
              <a:rPr lang="en-US" sz="3200" dirty="0"/>
              <a:t> </a:t>
            </a:r>
            <a:r>
              <a:rPr lang="en-US" sz="3200" dirty="0" err="1"/>
              <a:t>võreprahi</a:t>
            </a:r>
            <a:r>
              <a:rPr lang="en-US" sz="3200" dirty="0"/>
              <a:t> </a:t>
            </a:r>
            <a:r>
              <a:rPr lang="en-US" sz="3200" dirty="0" err="1"/>
              <a:t>pressid</a:t>
            </a:r>
            <a:r>
              <a:rPr lang="en-US" sz="3200" dirty="0"/>
              <a:t>.</a:t>
            </a:r>
          </a:p>
          <a:p>
            <a:pPr marL="0" indent="0">
              <a:lnSpc>
                <a:spcPct val="120000"/>
              </a:lnSpc>
              <a:buNone/>
            </a:pPr>
            <a:r>
              <a:rPr lang="en-US" sz="3200" dirty="0" err="1"/>
              <a:t>Võreprahi</a:t>
            </a:r>
            <a:r>
              <a:rPr lang="en-US" sz="3200" dirty="0"/>
              <a:t> </a:t>
            </a:r>
            <a:r>
              <a:rPr lang="en-US" sz="3200" dirty="0" err="1"/>
              <a:t>kuivatamiseks</a:t>
            </a:r>
            <a:r>
              <a:rPr lang="en-US" sz="3200" dirty="0"/>
              <a:t> </a:t>
            </a:r>
            <a:r>
              <a:rPr lang="en-US" sz="3200" dirty="0" err="1"/>
              <a:t>ning</a:t>
            </a:r>
            <a:r>
              <a:rPr lang="en-US" sz="3200" dirty="0"/>
              <a:t> </a:t>
            </a:r>
            <a:r>
              <a:rPr lang="en-US" sz="3200" dirty="0" err="1"/>
              <a:t>orgaanilise</a:t>
            </a:r>
            <a:r>
              <a:rPr lang="en-US" sz="3200" dirty="0"/>
              <a:t> </a:t>
            </a:r>
            <a:r>
              <a:rPr lang="en-US" sz="3200" dirty="0" err="1"/>
              <a:t>aine</a:t>
            </a:r>
            <a:r>
              <a:rPr lang="en-US" sz="3200" dirty="0"/>
              <a:t> </a:t>
            </a:r>
            <a:r>
              <a:rPr lang="en-US" sz="3200" dirty="0" err="1"/>
              <a:t>sisalduse</a:t>
            </a:r>
            <a:r>
              <a:rPr lang="en-US" sz="3200" dirty="0"/>
              <a:t> </a:t>
            </a:r>
            <a:r>
              <a:rPr lang="en-US" sz="3200" dirty="0" err="1"/>
              <a:t>vähendamiseks</a:t>
            </a:r>
            <a:r>
              <a:rPr lang="en-US" sz="3200" dirty="0"/>
              <a:t> </a:t>
            </a:r>
            <a:r>
              <a:rPr lang="en-US" sz="3200" dirty="0" err="1"/>
              <a:t>kasutatakse</a:t>
            </a:r>
            <a:r>
              <a:rPr lang="en-US" sz="3200" dirty="0"/>
              <a:t> </a:t>
            </a:r>
            <a:r>
              <a:rPr lang="en-US" sz="3200" dirty="0" err="1"/>
              <a:t>mehaanilis-bioloogilist</a:t>
            </a:r>
            <a:r>
              <a:rPr lang="en-US" sz="3200" dirty="0"/>
              <a:t> </a:t>
            </a:r>
            <a:r>
              <a:rPr lang="en-US" sz="3200" dirty="0" err="1"/>
              <a:t>käitlemist</a:t>
            </a:r>
            <a:r>
              <a:rPr lang="en-US" sz="3200" dirty="0"/>
              <a:t> </a:t>
            </a:r>
            <a:r>
              <a:rPr lang="en-US" sz="3200" dirty="0" err="1"/>
              <a:t>nt</a:t>
            </a:r>
            <a:r>
              <a:rPr lang="en-US" sz="3200" dirty="0"/>
              <a:t> </a:t>
            </a:r>
            <a:r>
              <a:rPr lang="en-US" sz="3200" dirty="0" err="1"/>
              <a:t>enne</a:t>
            </a:r>
            <a:r>
              <a:rPr lang="en-US" sz="3200" dirty="0"/>
              <a:t> </a:t>
            </a:r>
            <a:r>
              <a:rPr lang="en-US" sz="3200" dirty="0" err="1"/>
              <a:t>põletamist</a:t>
            </a:r>
            <a:endParaRPr lang="en-US" sz="3200" dirty="0"/>
          </a:p>
        </p:txBody>
      </p:sp>
    </p:spTree>
    <p:extLst>
      <p:ext uri="{BB962C8B-B14F-4D97-AF65-F5344CB8AC3E}">
        <p14:creationId xmlns:p14="http://schemas.microsoft.com/office/powerpoint/2010/main" val="34598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a:extLst>
              <a:ext uri="{FF2B5EF4-FFF2-40B4-BE49-F238E27FC236}">
                <a16:creationId xmlns:a16="http://schemas.microsoft.com/office/drawing/2014/main" id="{D77F572E-637F-CC5C-47D4-84C00928D175}"/>
              </a:ext>
            </a:extLst>
          </p:cNvPr>
          <p:cNvSpPr>
            <a:spLocks noGrp="1"/>
          </p:cNvSpPr>
          <p:nvPr>
            <p:ph type="title"/>
          </p:nvPr>
        </p:nvSpPr>
        <p:spPr/>
        <p:txBody>
          <a:bodyPr/>
          <a:lstStyle/>
          <a:p>
            <a:r>
              <a:rPr lang="en-US" dirty="0"/>
              <a:t>Liivapüünis</a:t>
            </a:r>
          </a:p>
        </p:txBody>
      </p:sp>
      <p:sp>
        <p:nvSpPr>
          <p:cNvPr id="4" name="Content Placeholder 2">
            <a:extLst>
              <a:ext uri="{FF2B5EF4-FFF2-40B4-BE49-F238E27FC236}">
                <a16:creationId xmlns:a16="http://schemas.microsoft.com/office/drawing/2014/main" id="{3088B1E7-BDE1-16C2-6DBB-78F64DB2B5C6}"/>
              </a:ext>
            </a:extLst>
          </p:cNvPr>
          <p:cNvSpPr>
            <a:spLocks noGrp="1"/>
          </p:cNvSpPr>
          <p:nvPr>
            <p:ph idx="1"/>
          </p:nvPr>
        </p:nvSpPr>
        <p:spPr>
          <a:xfrm>
            <a:off x="838200" y="1825625"/>
            <a:ext cx="9398620" cy="4351338"/>
          </a:xfrm>
        </p:spPr>
        <p:txBody>
          <a:bodyPr anchor="ctr">
            <a:noAutofit/>
          </a:bodyPr>
          <a:lstStyle/>
          <a:p>
            <a:pPr marL="0" indent="0">
              <a:lnSpc>
                <a:spcPct val="120000"/>
              </a:lnSpc>
              <a:buNone/>
            </a:pPr>
            <a:r>
              <a:rPr lang="en-US" sz="2400" dirty="0" err="1"/>
              <a:t>Reoveepuhastuse</a:t>
            </a:r>
            <a:r>
              <a:rPr lang="en-US" sz="2400" dirty="0"/>
              <a:t> </a:t>
            </a:r>
            <a:r>
              <a:rPr lang="en-US" sz="2400" dirty="0" err="1"/>
              <a:t>protsesside</a:t>
            </a:r>
            <a:r>
              <a:rPr lang="en-US" sz="2400" dirty="0"/>
              <a:t> ja </a:t>
            </a:r>
            <a:r>
              <a:rPr lang="en-US" sz="2400" dirty="0" err="1"/>
              <a:t>seadmete</a:t>
            </a:r>
            <a:r>
              <a:rPr lang="en-US" sz="2400" dirty="0"/>
              <a:t> </a:t>
            </a:r>
            <a:r>
              <a:rPr lang="en-US" sz="2400" dirty="0" err="1"/>
              <a:t>kaitseks</a:t>
            </a:r>
            <a:r>
              <a:rPr lang="en-US" sz="2400" dirty="0"/>
              <a:t> </a:t>
            </a:r>
            <a:r>
              <a:rPr lang="en-US" sz="2400" dirty="0" err="1"/>
              <a:t>kasutatakse</a:t>
            </a:r>
            <a:r>
              <a:rPr lang="en-US" sz="2400" dirty="0"/>
              <a:t> </a:t>
            </a:r>
            <a:r>
              <a:rPr lang="en-US" sz="2400" dirty="0" err="1"/>
              <a:t>liivaärastust</a:t>
            </a:r>
            <a:r>
              <a:rPr lang="en-US" sz="2400" dirty="0"/>
              <a:t>.  </a:t>
            </a:r>
            <a:r>
              <a:rPr lang="en-US" sz="2400" dirty="0" err="1"/>
              <a:t>Liivapüünised</a:t>
            </a:r>
            <a:r>
              <a:rPr lang="en-US" sz="2400" dirty="0"/>
              <a:t> on </a:t>
            </a:r>
            <a:r>
              <a:rPr lang="en-US" sz="2400" dirty="0" err="1"/>
              <a:t>kasutusel</a:t>
            </a:r>
            <a:r>
              <a:rPr lang="en-US" sz="2400" dirty="0"/>
              <a:t>:</a:t>
            </a:r>
          </a:p>
          <a:p>
            <a:pPr>
              <a:lnSpc>
                <a:spcPct val="120000"/>
              </a:lnSpc>
            </a:pPr>
            <a:r>
              <a:rPr lang="en-US" sz="2400" dirty="0" err="1"/>
              <a:t>kohtpuhastitena</a:t>
            </a:r>
            <a:r>
              <a:rPr lang="en-US" sz="2400" dirty="0"/>
              <a:t> </a:t>
            </a:r>
            <a:r>
              <a:rPr lang="en-US" sz="2400" dirty="0" err="1"/>
              <a:t>erinevate</a:t>
            </a:r>
            <a:r>
              <a:rPr lang="en-US" sz="2400" dirty="0"/>
              <a:t> </a:t>
            </a:r>
            <a:r>
              <a:rPr lang="en-US" sz="2400" dirty="0" err="1"/>
              <a:t>ettevõtete</a:t>
            </a:r>
            <a:r>
              <a:rPr lang="en-US" sz="2400" dirty="0"/>
              <a:t>  </a:t>
            </a:r>
            <a:r>
              <a:rPr lang="en-US" sz="2400" dirty="0" err="1"/>
              <a:t>nt</a:t>
            </a:r>
            <a:r>
              <a:rPr lang="en-US" sz="2400" dirty="0"/>
              <a:t> </a:t>
            </a:r>
            <a:r>
              <a:rPr lang="en-US" sz="2400" dirty="0" err="1"/>
              <a:t>autopesulad</a:t>
            </a:r>
            <a:r>
              <a:rPr lang="en-US" sz="2400" dirty="0"/>
              <a:t>, </a:t>
            </a:r>
            <a:r>
              <a:rPr lang="en-US" sz="2400" dirty="0" err="1"/>
              <a:t>autoremonditöökojad</a:t>
            </a:r>
            <a:r>
              <a:rPr lang="en-US" sz="2400" dirty="0"/>
              <a:t> </a:t>
            </a:r>
            <a:r>
              <a:rPr lang="en-US" sz="2400" dirty="0" err="1"/>
              <a:t>jmt</a:t>
            </a:r>
            <a:r>
              <a:rPr lang="en-US" sz="2400" dirty="0"/>
              <a:t>, </a:t>
            </a:r>
            <a:r>
              <a:rPr lang="en-US" sz="2400" dirty="0" err="1"/>
              <a:t>reovee</a:t>
            </a:r>
            <a:r>
              <a:rPr lang="en-US" sz="2400" dirty="0"/>
              <a:t> </a:t>
            </a:r>
            <a:r>
              <a:rPr lang="en-US" sz="2400" dirty="0" err="1"/>
              <a:t>puhastamiseks</a:t>
            </a:r>
            <a:r>
              <a:rPr lang="en-US" sz="2400" dirty="0"/>
              <a:t> </a:t>
            </a:r>
            <a:r>
              <a:rPr lang="en-US" sz="2400" dirty="0" err="1"/>
              <a:t>enne</a:t>
            </a:r>
            <a:r>
              <a:rPr lang="en-US" sz="2400" dirty="0"/>
              <a:t> </a:t>
            </a:r>
            <a:r>
              <a:rPr lang="en-US" sz="2400" dirty="0" err="1"/>
              <a:t>selle</a:t>
            </a:r>
            <a:r>
              <a:rPr lang="en-US" sz="2400" dirty="0"/>
              <a:t> </a:t>
            </a:r>
            <a:r>
              <a:rPr lang="en-US" sz="2400" dirty="0" err="1"/>
              <a:t>juhtimist</a:t>
            </a:r>
            <a:r>
              <a:rPr lang="en-US" sz="2400" dirty="0"/>
              <a:t> </a:t>
            </a:r>
            <a:r>
              <a:rPr lang="en-US" sz="2400" dirty="0" err="1"/>
              <a:t>kanalisatsiooni</a:t>
            </a:r>
            <a:r>
              <a:rPr lang="en-US" sz="2400" dirty="0"/>
              <a:t> </a:t>
            </a:r>
            <a:r>
              <a:rPr lang="en-US" sz="2400" dirty="0" err="1"/>
              <a:t>või</a:t>
            </a:r>
            <a:r>
              <a:rPr lang="en-US" sz="2400" dirty="0"/>
              <a:t> ka </a:t>
            </a:r>
            <a:r>
              <a:rPr lang="en-US" sz="2400" dirty="0" err="1"/>
              <a:t>parklate</a:t>
            </a:r>
            <a:r>
              <a:rPr lang="en-US" sz="2400" dirty="0"/>
              <a:t> </a:t>
            </a:r>
            <a:r>
              <a:rPr lang="en-US" sz="2400" dirty="0" err="1"/>
              <a:t>sademevee</a:t>
            </a:r>
            <a:r>
              <a:rPr lang="en-US" sz="2400" dirty="0"/>
              <a:t> </a:t>
            </a:r>
            <a:r>
              <a:rPr lang="en-US" sz="2400" dirty="0" err="1"/>
              <a:t>puhastamiseks</a:t>
            </a:r>
            <a:r>
              <a:rPr lang="en-US" sz="2400" dirty="0"/>
              <a:t> </a:t>
            </a:r>
            <a:r>
              <a:rPr lang="en-US" sz="2400" dirty="0" err="1"/>
              <a:t>enne</a:t>
            </a:r>
            <a:r>
              <a:rPr lang="en-US" sz="2400" dirty="0"/>
              <a:t> </a:t>
            </a:r>
            <a:r>
              <a:rPr lang="en-US" sz="2400" dirty="0" err="1"/>
              <a:t>selle</a:t>
            </a:r>
            <a:r>
              <a:rPr lang="en-US" sz="2400" dirty="0"/>
              <a:t> </a:t>
            </a:r>
            <a:r>
              <a:rPr lang="en-US" sz="2400" dirty="0" err="1"/>
              <a:t>juhtimist</a:t>
            </a:r>
            <a:r>
              <a:rPr lang="en-US" sz="2400" dirty="0"/>
              <a:t> </a:t>
            </a:r>
            <a:r>
              <a:rPr lang="en-US" sz="2400" dirty="0" err="1"/>
              <a:t>keskkonda</a:t>
            </a:r>
            <a:r>
              <a:rPr lang="en-US" sz="2400" dirty="0"/>
              <a:t>; </a:t>
            </a:r>
          </a:p>
          <a:p>
            <a:pPr>
              <a:lnSpc>
                <a:spcPct val="120000"/>
              </a:lnSpc>
            </a:pPr>
            <a:r>
              <a:rPr lang="en-US" sz="2400" dirty="0" err="1"/>
              <a:t>eelpuhastusena</a:t>
            </a:r>
            <a:r>
              <a:rPr lang="en-US" sz="2400" dirty="0"/>
              <a:t> </a:t>
            </a:r>
            <a:r>
              <a:rPr lang="en-US" sz="2400" dirty="0" err="1"/>
              <a:t>reoveepuhastil</a:t>
            </a:r>
            <a:r>
              <a:rPr lang="en-US" sz="2400" dirty="0"/>
              <a:t>, et </a:t>
            </a:r>
            <a:r>
              <a:rPr lang="en-US" sz="2400" dirty="0" err="1"/>
              <a:t>vähendama</a:t>
            </a:r>
            <a:r>
              <a:rPr lang="en-US" sz="2400" dirty="0"/>
              <a:t> </a:t>
            </a:r>
            <a:r>
              <a:rPr lang="en-US" sz="2400" dirty="0" err="1"/>
              <a:t>liiva</a:t>
            </a:r>
            <a:r>
              <a:rPr lang="en-US" sz="2400" dirty="0"/>
              <a:t> </a:t>
            </a:r>
            <a:r>
              <a:rPr lang="en-US" sz="2400" dirty="0" err="1"/>
              <a:t>settimist</a:t>
            </a:r>
            <a:r>
              <a:rPr lang="en-US" sz="2400" dirty="0"/>
              <a:t> </a:t>
            </a:r>
            <a:r>
              <a:rPr lang="en-US" sz="2400" dirty="0" err="1"/>
              <a:t>reoveepuhasti</a:t>
            </a:r>
            <a:r>
              <a:rPr lang="en-US" sz="2400" dirty="0"/>
              <a:t> </a:t>
            </a:r>
            <a:r>
              <a:rPr lang="en-US" sz="2400" dirty="0" err="1"/>
              <a:t>reaktoritesse</a:t>
            </a:r>
            <a:r>
              <a:rPr lang="en-US" sz="2400" dirty="0"/>
              <a:t> </a:t>
            </a:r>
            <a:r>
              <a:rPr lang="en-US" sz="2400" dirty="0" err="1"/>
              <a:t>ning</a:t>
            </a:r>
            <a:r>
              <a:rPr lang="en-US" sz="2400" dirty="0"/>
              <a:t> </a:t>
            </a:r>
            <a:r>
              <a:rPr lang="en-US" sz="2400" dirty="0" err="1"/>
              <a:t>selle</a:t>
            </a:r>
            <a:r>
              <a:rPr lang="en-US" sz="2400" dirty="0"/>
              <a:t> </a:t>
            </a:r>
            <a:r>
              <a:rPr lang="en-US" sz="2400" dirty="0" err="1"/>
              <a:t>abrasiivset</a:t>
            </a:r>
            <a:r>
              <a:rPr lang="en-US" sz="2400" dirty="0"/>
              <a:t> </a:t>
            </a:r>
            <a:r>
              <a:rPr lang="en-US" sz="2400" dirty="0" err="1"/>
              <a:t>toimet</a:t>
            </a:r>
            <a:r>
              <a:rPr lang="en-US" sz="2400" dirty="0"/>
              <a:t> </a:t>
            </a:r>
            <a:r>
              <a:rPr lang="en-US" sz="2400" dirty="0" err="1"/>
              <a:t>reovee</a:t>
            </a:r>
            <a:r>
              <a:rPr lang="en-US" sz="2400" dirty="0"/>
              <a:t>- ja </a:t>
            </a:r>
            <a:r>
              <a:rPr lang="en-US" sz="2400" dirty="0" err="1"/>
              <a:t>settekäitlusseadmetele</a:t>
            </a:r>
            <a:r>
              <a:rPr lang="en-US" sz="2400" dirty="0"/>
              <a:t>.</a:t>
            </a:r>
          </a:p>
        </p:txBody>
      </p:sp>
    </p:spTree>
    <p:extLst>
      <p:ext uri="{BB962C8B-B14F-4D97-AF65-F5344CB8AC3E}">
        <p14:creationId xmlns:p14="http://schemas.microsoft.com/office/powerpoint/2010/main" val="3852522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a:extLst>
              <a:ext uri="{FF2B5EF4-FFF2-40B4-BE49-F238E27FC236}">
                <a16:creationId xmlns:a16="http://schemas.microsoft.com/office/drawing/2014/main" id="{D77F572E-637F-CC5C-47D4-84C00928D175}"/>
              </a:ext>
            </a:extLst>
          </p:cNvPr>
          <p:cNvSpPr>
            <a:spLocks noGrp="1"/>
          </p:cNvSpPr>
          <p:nvPr>
            <p:ph type="title"/>
          </p:nvPr>
        </p:nvSpPr>
        <p:spPr/>
        <p:txBody>
          <a:bodyPr/>
          <a:lstStyle/>
          <a:p>
            <a:r>
              <a:rPr lang="en-US" dirty="0"/>
              <a:t>Liivapüünis</a:t>
            </a:r>
          </a:p>
        </p:txBody>
      </p:sp>
      <p:sp>
        <p:nvSpPr>
          <p:cNvPr id="4" name="Content Placeholder 2">
            <a:extLst>
              <a:ext uri="{FF2B5EF4-FFF2-40B4-BE49-F238E27FC236}">
                <a16:creationId xmlns:a16="http://schemas.microsoft.com/office/drawing/2014/main" id="{3088B1E7-BDE1-16C2-6DBB-78F64DB2B5C6}"/>
              </a:ext>
            </a:extLst>
          </p:cNvPr>
          <p:cNvSpPr>
            <a:spLocks noGrp="1"/>
          </p:cNvSpPr>
          <p:nvPr>
            <p:ph idx="1"/>
          </p:nvPr>
        </p:nvSpPr>
        <p:spPr>
          <a:xfrm>
            <a:off x="838200" y="1781020"/>
            <a:ext cx="9866971" cy="4351338"/>
          </a:xfrm>
        </p:spPr>
        <p:txBody>
          <a:bodyPr anchor="ctr">
            <a:normAutofit/>
          </a:bodyPr>
          <a:lstStyle/>
          <a:p>
            <a:pPr marL="0" indent="0">
              <a:lnSpc>
                <a:spcPct val="100000"/>
              </a:lnSpc>
              <a:buNone/>
            </a:pPr>
            <a:r>
              <a:rPr lang="en-US" sz="3200" dirty="0"/>
              <a:t>Liivapüünis </a:t>
            </a:r>
            <a:r>
              <a:rPr lang="en-US" sz="3200" dirty="0" err="1"/>
              <a:t>peab</a:t>
            </a:r>
            <a:r>
              <a:rPr lang="en-US" sz="3200" dirty="0"/>
              <a:t> </a:t>
            </a:r>
            <a:r>
              <a:rPr lang="en-US" sz="3200" dirty="0" err="1"/>
              <a:t>kinni</a:t>
            </a:r>
            <a:r>
              <a:rPr lang="en-US" sz="3200" dirty="0"/>
              <a:t> </a:t>
            </a:r>
            <a:r>
              <a:rPr lang="en-US" sz="3200" dirty="0" err="1"/>
              <a:t>liiva</a:t>
            </a:r>
            <a:r>
              <a:rPr lang="en-US" sz="3200" dirty="0"/>
              <a:t> ja </a:t>
            </a:r>
            <a:r>
              <a:rPr lang="en-US" sz="3200" dirty="0" err="1"/>
              <a:t>raskema</a:t>
            </a:r>
            <a:r>
              <a:rPr lang="en-US" sz="3200" dirty="0"/>
              <a:t> </a:t>
            </a:r>
            <a:r>
              <a:rPr lang="en-US" sz="3200" dirty="0" err="1"/>
              <a:t>heljumi</a:t>
            </a:r>
            <a:r>
              <a:rPr lang="en-US" sz="3200" dirty="0"/>
              <a:t>.</a:t>
            </a:r>
          </a:p>
          <a:p>
            <a:pPr marL="0" indent="0">
              <a:lnSpc>
                <a:spcPct val="100000"/>
              </a:lnSpc>
              <a:buNone/>
            </a:pPr>
            <a:r>
              <a:rPr lang="en-US" sz="3200" dirty="0"/>
              <a:t>Liivapüünises </a:t>
            </a:r>
            <a:r>
              <a:rPr lang="en-US" sz="3200" dirty="0" err="1"/>
              <a:t>aeglustatakse</a:t>
            </a:r>
            <a:r>
              <a:rPr lang="en-US" sz="3200" dirty="0"/>
              <a:t> </a:t>
            </a:r>
            <a:r>
              <a:rPr lang="en-US" sz="3200" dirty="0" err="1"/>
              <a:t>reovee</a:t>
            </a:r>
            <a:r>
              <a:rPr lang="en-US" sz="3200" dirty="0"/>
              <a:t> </a:t>
            </a:r>
            <a:r>
              <a:rPr lang="en-US" sz="3200" dirty="0" err="1"/>
              <a:t>liikumise</a:t>
            </a:r>
            <a:r>
              <a:rPr lang="en-US" sz="3200" dirty="0"/>
              <a:t> </a:t>
            </a:r>
            <a:r>
              <a:rPr lang="en-US" sz="3200" dirty="0" err="1"/>
              <a:t>kiirust</a:t>
            </a:r>
            <a:r>
              <a:rPr lang="en-US" sz="3200" dirty="0"/>
              <a:t> 0,3…0,5 m/s, et </a:t>
            </a:r>
            <a:r>
              <a:rPr lang="en-US" sz="3200" dirty="0" err="1"/>
              <a:t>suuremad</a:t>
            </a:r>
            <a:r>
              <a:rPr lang="en-US" sz="3200" dirty="0"/>
              <a:t> </a:t>
            </a:r>
            <a:r>
              <a:rPr lang="en-US" sz="3200" dirty="0" err="1"/>
              <a:t>kui</a:t>
            </a:r>
            <a:r>
              <a:rPr lang="en-US" sz="3200" dirty="0"/>
              <a:t> 0,2 mm </a:t>
            </a:r>
            <a:r>
              <a:rPr lang="en-US" sz="3200" dirty="0" err="1"/>
              <a:t>osakesed</a:t>
            </a:r>
            <a:r>
              <a:rPr lang="en-US" sz="3200" dirty="0"/>
              <a:t> </a:t>
            </a:r>
            <a:r>
              <a:rPr lang="en-US" sz="3200" dirty="0" err="1"/>
              <a:t>saaksid</a:t>
            </a:r>
            <a:r>
              <a:rPr lang="en-US" sz="3200" dirty="0"/>
              <a:t> </a:t>
            </a:r>
            <a:r>
              <a:rPr lang="en-US" sz="3200" dirty="0" err="1"/>
              <a:t>välja</a:t>
            </a:r>
            <a:r>
              <a:rPr lang="en-US" sz="3200" dirty="0"/>
              <a:t> </a:t>
            </a:r>
            <a:r>
              <a:rPr lang="en-US" sz="3200" dirty="0" err="1"/>
              <a:t>settida</a:t>
            </a:r>
            <a:r>
              <a:rPr lang="en-US" sz="3200" dirty="0"/>
              <a:t>. </a:t>
            </a:r>
          </a:p>
          <a:p>
            <a:pPr marL="0" indent="0">
              <a:lnSpc>
                <a:spcPct val="100000"/>
              </a:lnSpc>
              <a:buNone/>
            </a:pPr>
            <a:r>
              <a:rPr lang="en-US" sz="3200" dirty="0" err="1"/>
              <a:t>Kanalisatsiooni</a:t>
            </a:r>
            <a:r>
              <a:rPr lang="en-US" sz="3200" dirty="0"/>
              <a:t> </a:t>
            </a:r>
            <a:r>
              <a:rPr lang="en-US" sz="3200" dirty="0" err="1"/>
              <a:t>sattuva</a:t>
            </a:r>
            <a:r>
              <a:rPr lang="en-US" sz="3200" dirty="0"/>
              <a:t> </a:t>
            </a:r>
            <a:r>
              <a:rPr lang="en-US" sz="3200" dirty="0" err="1"/>
              <a:t>liiva</a:t>
            </a:r>
            <a:r>
              <a:rPr lang="en-US" sz="3200" dirty="0"/>
              <a:t> ja </a:t>
            </a:r>
            <a:r>
              <a:rPr lang="en-US" sz="3200" dirty="0" err="1"/>
              <a:t>võõriste</a:t>
            </a:r>
            <a:r>
              <a:rPr lang="en-US" sz="3200" dirty="0"/>
              <a:t> </a:t>
            </a:r>
            <a:r>
              <a:rPr lang="en-US" sz="3200" dirty="0" err="1"/>
              <a:t>kogused</a:t>
            </a:r>
            <a:r>
              <a:rPr lang="en-US" sz="3200" dirty="0"/>
              <a:t> </a:t>
            </a:r>
            <a:r>
              <a:rPr lang="en-US" sz="3200" dirty="0" err="1"/>
              <a:t>olenevad</a:t>
            </a:r>
            <a:r>
              <a:rPr lang="en-US" sz="3200" dirty="0"/>
              <a:t> </a:t>
            </a:r>
            <a:r>
              <a:rPr lang="en-US" sz="3200" dirty="0" err="1"/>
              <a:t>kanalisatsioonisüsteemi</a:t>
            </a:r>
            <a:r>
              <a:rPr lang="en-US" sz="3200" dirty="0"/>
              <a:t> </a:t>
            </a:r>
            <a:r>
              <a:rPr lang="en-US" sz="3200" dirty="0" err="1"/>
              <a:t>lahendusest</a:t>
            </a:r>
            <a:r>
              <a:rPr lang="en-US" sz="3200" dirty="0"/>
              <a:t>, </a:t>
            </a:r>
            <a:r>
              <a:rPr lang="en-US" sz="3200" dirty="0" err="1"/>
              <a:t>tehnilisest</a:t>
            </a:r>
            <a:r>
              <a:rPr lang="en-US" sz="3200" dirty="0"/>
              <a:t> </a:t>
            </a:r>
            <a:r>
              <a:rPr lang="en-US" sz="3200" dirty="0" err="1"/>
              <a:t>seisundist</a:t>
            </a:r>
            <a:r>
              <a:rPr lang="en-US" sz="3200" dirty="0"/>
              <a:t> ja </a:t>
            </a:r>
            <a:r>
              <a:rPr lang="en-US" sz="3200" dirty="0" err="1"/>
              <a:t>üldisest</a:t>
            </a:r>
            <a:r>
              <a:rPr lang="en-US" sz="3200" dirty="0"/>
              <a:t> </a:t>
            </a:r>
            <a:r>
              <a:rPr lang="en-US" sz="3200" dirty="0" err="1"/>
              <a:t>heakorratasemest</a:t>
            </a:r>
            <a:endParaRPr lang="en-US" sz="3200" dirty="0"/>
          </a:p>
          <a:p>
            <a:pPr marL="0" indent="0">
              <a:buNone/>
            </a:pPr>
            <a:endParaRPr lang="en-EE" sz="3200" dirty="0"/>
          </a:p>
        </p:txBody>
      </p:sp>
    </p:spTree>
    <p:extLst>
      <p:ext uri="{BB962C8B-B14F-4D97-AF65-F5344CB8AC3E}">
        <p14:creationId xmlns:p14="http://schemas.microsoft.com/office/powerpoint/2010/main" val="4036803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a:extLst>
              <a:ext uri="{FF2B5EF4-FFF2-40B4-BE49-F238E27FC236}">
                <a16:creationId xmlns:a16="http://schemas.microsoft.com/office/drawing/2014/main" id="{D77F572E-637F-CC5C-47D4-84C00928D175}"/>
              </a:ext>
            </a:extLst>
          </p:cNvPr>
          <p:cNvSpPr>
            <a:spLocks noGrp="1"/>
          </p:cNvSpPr>
          <p:nvPr>
            <p:ph type="title"/>
          </p:nvPr>
        </p:nvSpPr>
        <p:spPr/>
        <p:txBody>
          <a:bodyPr/>
          <a:lstStyle/>
          <a:p>
            <a:r>
              <a:rPr lang="en-US" dirty="0"/>
              <a:t>Liivapüünis </a:t>
            </a:r>
          </a:p>
        </p:txBody>
      </p:sp>
      <p:sp>
        <p:nvSpPr>
          <p:cNvPr id="4" name="Content Placeholder 2">
            <a:extLst>
              <a:ext uri="{FF2B5EF4-FFF2-40B4-BE49-F238E27FC236}">
                <a16:creationId xmlns:a16="http://schemas.microsoft.com/office/drawing/2014/main" id="{3088B1E7-BDE1-16C2-6DBB-78F64DB2B5C6}"/>
              </a:ext>
            </a:extLst>
          </p:cNvPr>
          <p:cNvSpPr>
            <a:spLocks noGrp="1"/>
          </p:cNvSpPr>
          <p:nvPr>
            <p:ph idx="1"/>
          </p:nvPr>
        </p:nvSpPr>
        <p:spPr>
          <a:xfrm>
            <a:off x="838200" y="1825625"/>
            <a:ext cx="10647556" cy="2233419"/>
          </a:xfrm>
        </p:spPr>
        <p:txBody>
          <a:bodyPr anchor="ctr">
            <a:normAutofit fontScale="92500" lnSpcReduction="20000"/>
          </a:bodyPr>
          <a:lstStyle/>
          <a:p>
            <a:pPr marL="0" indent="0">
              <a:lnSpc>
                <a:spcPct val="110000"/>
              </a:lnSpc>
              <a:buNone/>
            </a:pPr>
            <a:r>
              <a:rPr lang="en-US" sz="3200" dirty="0" err="1"/>
              <a:t>Lihtsaim</a:t>
            </a:r>
            <a:r>
              <a:rPr lang="en-US" sz="3200" dirty="0"/>
              <a:t> </a:t>
            </a:r>
            <a:r>
              <a:rPr lang="en-US" sz="3200" dirty="0" err="1"/>
              <a:t>liivapüünis</a:t>
            </a:r>
            <a:r>
              <a:rPr lang="en-US" sz="3200" dirty="0"/>
              <a:t> on b</a:t>
            </a:r>
            <a:r>
              <a:rPr lang="et-EE" sz="3200" dirty="0" err="1"/>
              <a:t>etoonist</a:t>
            </a:r>
            <a:r>
              <a:rPr lang="et-EE" sz="3200" dirty="0"/>
              <a:t> või metallist renn</a:t>
            </a:r>
            <a:r>
              <a:rPr lang="en-US" sz="3200" dirty="0"/>
              <a:t>, </a:t>
            </a:r>
            <a:r>
              <a:rPr lang="en-US" sz="3200" dirty="0" err="1"/>
              <a:t>milles</a:t>
            </a:r>
            <a:r>
              <a:rPr lang="et-EE" sz="3200" dirty="0"/>
              <a:t> voolukiirust </a:t>
            </a:r>
            <a:r>
              <a:rPr lang="en-US" sz="3200" dirty="0" err="1"/>
              <a:t>väheneb</a:t>
            </a:r>
            <a:r>
              <a:rPr lang="en-US" sz="3200" dirty="0"/>
              <a:t> </a:t>
            </a:r>
            <a:r>
              <a:rPr lang="et-EE" sz="3200" dirty="0" err="1"/>
              <a:t>pik</a:t>
            </a:r>
            <a:r>
              <a:rPr lang="en-US" sz="3200" dirty="0" err="1"/>
              <a:t>i</a:t>
            </a:r>
            <a:r>
              <a:rPr lang="et-EE" sz="3200" dirty="0"/>
              <a:t> kanali</a:t>
            </a:r>
            <a:r>
              <a:rPr lang="en-US" sz="3200" dirty="0"/>
              <a:t>t. </a:t>
            </a:r>
            <a:r>
              <a:rPr lang="et-EE" sz="3200" dirty="0"/>
              <a:t>Tavaliselt koosneb püünis kahest rööpsest rennist, milles veevool aeglustub sedavõrd, et mineraalsed </a:t>
            </a:r>
            <a:r>
              <a:rPr lang="et-EE" sz="3200" dirty="0" err="1"/>
              <a:t>võõrised</a:t>
            </a:r>
            <a:r>
              <a:rPr lang="et-EE" sz="3200" dirty="0"/>
              <a:t> põhja vajuvad</a:t>
            </a:r>
            <a:r>
              <a:rPr lang="en-US" sz="3200" dirty="0"/>
              <a:t>.</a:t>
            </a:r>
            <a:r>
              <a:rPr lang="fi-FI" sz="3200" dirty="0"/>
              <a:t> </a:t>
            </a:r>
            <a:r>
              <a:rPr lang="fi-FI" sz="3200" dirty="0" err="1"/>
              <a:t>Väikepuhastitel</a:t>
            </a:r>
            <a:r>
              <a:rPr lang="fi-FI" sz="3200" dirty="0"/>
              <a:t> </a:t>
            </a:r>
            <a:r>
              <a:rPr lang="fi-FI" sz="3200" dirty="0" err="1"/>
              <a:t>puhastatakse</a:t>
            </a:r>
            <a:r>
              <a:rPr lang="fi-FI" sz="3200" dirty="0"/>
              <a:t> </a:t>
            </a:r>
            <a:r>
              <a:rPr lang="fi-FI" sz="3200" dirty="0" err="1"/>
              <a:t>renne</a:t>
            </a:r>
            <a:r>
              <a:rPr lang="fi-FI" sz="3200" dirty="0"/>
              <a:t> </a:t>
            </a:r>
            <a:r>
              <a:rPr lang="fi-FI" sz="3200" dirty="0" err="1"/>
              <a:t>käsitsi</a:t>
            </a:r>
            <a:r>
              <a:rPr lang="fi-FI" sz="3200" dirty="0"/>
              <a:t>.</a:t>
            </a:r>
            <a:endParaRPr lang="en-EE" sz="3200" dirty="0"/>
          </a:p>
        </p:txBody>
      </p:sp>
      <p:pic>
        <p:nvPicPr>
          <p:cNvPr id="2" name="Pilt 1">
            <a:extLst>
              <a:ext uri="{FF2B5EF4-FFF2-40B4-BE49-F238E27FC236}">
                <a16:creationId xmlns:a16="http://schemas.microsoft.com/office/drawing/2014/main" id="{E17DBFB8-AECF-170D-975D-3A56E564F832}"/>
              </a:ext>
            </a:extLst>
          </p:cNvPr>
          <p:cNvPicPr>
            <a:picLocks noChangeAspect="1"/>
          </p:cNvPicPr>
          <p:nvPr/>
        </p:nvPicPr>
        <p:blipFill>
          <a:blip r:embed="rId3"/>
          <a:stretch>
            <a:fillRect/>
          </a:stretch>
        </p:blipFill>
        <p:spPr>
          <a:xfrm>
            <a:off x="1170715" y="3969834"/>
            <a:ext cx="8854231" cy="2383473"/>
          </a:xfrm>
          <a:prstGeom prst="rect">
            <a:avLst/>
          </a:prstGeom>
        </p:spPr>
      </p:pic>
    </p:spTree>
    <p:extLst>
      <p:ext uri="{BB962C8B-B14F-4D97-AF65-F5344CB8AC3E}">
        <p14:creationId xmlns:p14="http://schemas.microsoft.com/office/powerpoint/2010/main" val="2042687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a:extLst>
              <a:ext uri="{FF2B5EF4-FFF2-40B4-BE49-F238E27FC236}">
                <a16:creationId xmlns:a16="http://schemas.microsoft.com/office/drawing/2014/main" id="{D77F572E-637F-CC5C-47D4-84C00928D175}"/>
              </a:ext>
            </a:extLst>
          </p:cNvPr>
          <p:cNvSpPr>
            <a:spLocks noGrp="1"/>
          </p:cNvSpPr>
          <p:nvPr>
            <p:ph type="title"/>
          </p:nvPr>
        </p:nvSpPr>
        <p:spPr/>
        <p:txBody>
          <a:bodyPr/>
          <a:lstStyle/>
          <a:p>
            <a:r>
              <a:rPr lang="en-US" dirty="0"/>
              <a:t>Liivapüünis</a:t>
            </a:r>
          </a:p>
        </p:txBody>
      </p:sp>
      <p:sp>
        <p:nvSpPr>
          <p:cNvPr id="4" name="Content Placeholder 2">
            <a:extLst>
              <a:ext uri="{FF2B5EF4-FFF2-40B4-BE49-F238E27FC236}">
                <a16:creationId xmlns:a16="http://schemas.microsoft.com/office/drawing/2014/main" id="{3088B1E7-BDE1-16C2-6DBB-78F64DB2B5C6}"/>
              </a:ext>
            </a:extLst>
          </p:cNvPr>
          <p:cNvSpPr>
            <a:spLocks noGrp="1"/>
          </p:cNvSpPr>
          <p:nvPr>
            <p:ph idx="1"/>
          </p:nvPr>
        </p:nvSpPr>
        <p:spPr>
          <a:xfrm>
            <a:off x="838200" y="1825626"/>
            <a:ext cx="10759068" cy="1497438"/>
          </a:xfrm>
        </p:spPr>
        <p:txBody>
          <a:bodyPr anchor="ctr">
            <a:normAutofit fontScale="62500" lnSpcReduction="20000"/>
          </a:bodyPr>
          <a:lstStyle/>
          <a:p>
            <a:pPr marL="0" indent="0">
              <a:lnSpc>
                <a:spcPct val="120000"/>
              </a:lnSpc>
              <a:buNone/>
            </a:pPr>
            <a:r>
              <a:rPr lang="en-US" sz="3200" dirty="0" err="1"/>
              <a:t>Väikepuhastitel</a:t>
            </a:r>
            <a:r>
              <a:rPr lang="en-US" sz="3200" dirty="0"/>
              <a:t> </a:t>
            </a:r>
            <a:r>
              <a:rPr lang="en-US" sz="3200" dirty="0" err="1"/>
              <a:t>kasutatakse</a:t>
            </a:r>
            <a:r>
              <a:rPr lang="en-US" sz="3200" dirty="0"/>
              <a:t> </a:t>
            </a:r>
            <a:r>
              <a:rPr lang="en-US" sz="3200" dirty="0" err="1"/>
              <a:t>sageli</a:t>
            </a:r>
            <a:r>
              <a:rPr lang="en-US" sz="3200" dirty="0"/>
              <a:t> </a:t>
            </a:r>
            <a:r>
              <a:rPr lang="en-US" sz="3200" dirty="0" err="1"/>
              <a:t>roostevabast</a:t>
            </a:r>
            <a:r>
              <a:rPr lang="en-US" sz="3200" dirty="0"/>
              <a:t> </a:t>
            </a:r>
            <a:r>
              <a:rPr lang="en-US" sz="3200" dirty="0" err="1"/>
              <a:t>terasest</a:t>
            </a:r>
            <a:r>
              <a:rPr lang="en-US" sz="3200" dirty="0"/>
              <a:t> </a:t>
            </a:r>
            <a:r>
              <a:rPr lang="en-US" sz="3200" dirty="0" err="1"/>
              <a:t>kesta</a:t>
            </a:r>
            <a:r>
              <a:rPr lang="en-US" sz="3200" dirty="0"/>
              <a:t> </a:t>
            </a:r>
            <a:r>
              <a:rPr lang="en-US" sz="3200" dirty="0" err="1"/>
              <a:t>ning</a:t>
            </a:r>
            <a:r>
              <a:rPr lang="en-US" sz="3200" dirty="0"/>
              <a:t> </a:t>
            </a:r>
            <a:r>
              <a:rPr lang="en-US" sz="3200" dirty="0" err="1"/>
              <a:t>kruvikonveieriga</a:t>
            </a:r>
            <a:r>
              <a:rPr lang="en-US" sz="3200" dirty="0"/>
              <a:t> </a:t>
            </a:r>
            <a:r>
              <a:rPr lang="en-US" sz="3200" dirty="0" err="1"/>
              <a:t>varustatud</a:t>
            </a:r>
            <a:r>
              <a:rPr lang="en-US" sz="3200" dirty="0"/>
              <a:t> </a:t>
            </a:r>
            <a:r>
              <a:rPr lang="en-US" sz="3200" dirty="0" err="1"/>
              <a:t>liivapüünist</a:t>
            </a:r>
            <a:r>
              <a:rPr lang="en-US" sz="3200" dirty="0"/>
              <a:t>.</a:t>
            </a:r>
          </a:p>
          <a:p>
            <a:pPr marL="0" indent="0">
              <a:lnSpc>
                <a:spcPct val="120000"/>
              </a:lnSpc>
              <a:buNone/>
            </a:pPr>
            <a:r>
              <a:rPr lang="en-US" sz="3200" dirty="0" err="1"/>
              <a:t>Väikepuhastitel</a:t>
            </a:r>
            <a:r>
              <a:rPr lang="en-US" sz="3200" dirty="0"/>
              <a:t>, </a:t>
            </a:r>
            <a:r>
              <a:rPr lang="en-US" sz="3200" dirty="0" err="1"/>
              <a:t>milles</a:t>
            </a:r>
            <a:r>
              <a:rPr lang="en-US" sz="3200" dirty="0"/>
              <a:t> </a:t>
            </a:r>
            <a:r>
              <a:rPr lang="en-US" sz="3200" dirty="0" err="1"/>
              <a:t>reovee</a:t>
            </a:r>
            <a:r>
              <a:rPr lang="en-US" sz="3200" dirty="0"/>
              <a:t> </a:t>
            </a:r>
            <a:r>
              <a:rPr lang="en-US" sz="3200" dirty="0" err="1"/>
              <a:t>vooluhulk</a:t>
            </a:r>
            <a:r>
              <a:rPr lang="en-US" sz="3200" dirty="0"/>
              <a:t> </a:t>
            </a:r>
            <a:r>
              <a:rPr lang="en-US" sz="3200" dirty="0" err="1"/>
              <a:t>ei</a:t>
            </a:r>
            <a:r>
              <a:rPr lang="en-US" sz="3200" dirty="0"/>
              <a:t> ole </a:t>
            </a:r>
            <a:r>
              <a:rPr lang="en-US" sz="3200" dirty="0" err="1"/>
              <a:t>väga</a:t>
            </a:r>
            <a:r>
              <a:rPr lang="en-US" sz="3200" dirty="0"/>
              <a:t> </a:t>
            </a:r>
            <a:r>
              <a:rPr lang="en-US" sz="3200" dirty="0" err="1"/>
              <a:t>suur</a:t>
            </a:r>
            <a:r>
              <a:rPr lang="en-US" sz="3200" dirty="0"/>
              <a:t>, on </a:t>
            </a:r>
            <a:r>
              <a:rPr lang="en-US" sz="3200" dirty="0" err="1"/>
              <a:t>võimalik</a:t>
            </a:r>
            <a:r>
              <a:rPr lang="en-US" sz="3200" dirty="0"/>
              <a:t> </a:t>
            </a:r>
            <a:r>
              <a:rPr lang="en-US" sz="3200" dirty="0" err="1"/>
              <a:t>kasutada</a:t>
            </a:r>
            <a:r>
              <a:rPr lang="en-US" sz="3200" dirty="0"/>
              <a:t> </a:t>
            </a:r>
            <a:r>
              <a:rPr lang="en-US" sz="3200" dirty="0" err="1"/>
              <a:t>kombiseadet</a:t>
            </a:r>
            <a:r>
              <a:rPr lang="en-US" sz="3200" dirty="0"/>
              <a:t>, </a:t>
            </a:r>
            <a:r>
              <a:rPr lang="en-US" sz="3200" dirty="0" err="1"/>
              <a:t>milles</a:t>
            </a:r>
            <a:r>
              <a:rPr lang="en-US" sz="3200" dirty="0"/>
              <a:t> </a:t>
            </a:r>
            <a:r>
              <a:rPr lang="en-US" sz="3200" dirty="0" err="1"/>
              <a:t>võre</a:t>
            </a:r>
            <a:r>
              <a:rPr lang="en-US" sz="3200" dirty="0"/>
              <a:t> on </a:t>
            </a:r>
            <a:r>
              <a:rPr lang="en-US" sz="3200" dirty="0" err="1"/>
              <a:t>liivapüünisega</a:t>
            </a:r>
            <a:r>
              <a:rPr lang="en-US" sz="3200" dirty="0"/>
              <a:t> </a:t>
            </a:r>
            <a:r>
              <a:rPr lang="en-US" sz="3200" dirty="0" err="1"/>
              <a:t>kokku</a:t>
            </a:r>
            <a:r>
              <a:rPr lang="en-US" sz="3200" dirty="0"/>
              <a:t> </a:t>
            </a:r>
            <a:r>
              <a:rPr lang="en-US" sz="3200" dirty="0" err="1"/>
              <a:t>ehitatud</a:t>
            </a:r>
            <a:r>
              <a:rPr lang="en-US" sz="3200" dirty="0"/>
              <a:t>.</a:t>
            </a:r>
            <a:endParaRPr lang="en-EE" sz="3200" dirty="0"/>
          </a:p>
        </p:txBody>
      </p:sp>
      <p:pic>
        <p:nvPicPr>
          <p:cNvPr id="2" name="Pilt 1">
            <a:extLst>
              <a:ext uri="{FF2B5EF4-FFF2-40B4-BE49-F238E27FC236}">
                <a16:creationId xmlns:a16="http://schemas.microsoft.com/office/drawing/2014/main" id="{6A239CBB-861B-145C-EE36-69EBE391EAA5}"/>
              </a:ext>
            </a:extLst>
          </p:cNvPr>
          <p:cNvPicPr>
            <a:picLocks noChangeAspect="1"/>
          </p:cNvPicPr>
          <p:nvPr/>
        </p:nvPicPr>
        <p:blipFill>
          <a:blip r:embed="rId3"/>
          <a:stretch>
            <a:fillRect/>
          </a:stretch>
        </p:blipFill>
        <p:spPr>
          <a:xfrm>
            <a:off x="1123903" y="3305852"/>
            <a:ext cx="4117170" cy="3285969"/>
          </a:xfrm>
          <a:prstGeom prst="rect">
            <a:avLst/>
          </a:prstGeom>
        </p:spPr>
      </p:pic>
      <p:pic>
        <p:nvPicPr>
          <p:cNvPr id="5" name="Pilt 4">
            <a:extLst>
              <a:ext uri="{FF2B5EF4-FFF2-40B4-BE49-F238E27FC236}">
                <a16:creationId xmlns:a16="http://schemas.microsoft.com/office/drawing/2014/main" id="{FDF92E4C-6537-45C0-81C5-C8D5EA104FBF}"/>
              </a:ext>
            </a:extLst>
          </p:cNvPr>
          <p:cNvPicPr>
            <a:picLocks noChangeAspect="1"/>
          </p:cNvPicPr>
          <p:nvPr/>
        </p:nvPicPr>
        <p:blipFill>
          <a:blip r:embed="rId4"/>
          <a:stretch>
            <a:fillRect/>
          </a:stretch>
        </p:blipFill>
        <p:spPr>
          <a:xfrm>
            <a:off x="5995365" y="3269281"/>
            <a:ext cx="3717347" cy="3292058"/>
          </a:xfrm>
          <a:prstGeom prst="rect">
            <a:avLst/>
          </a:prstGeom>
        </p:spPr>
      </p:pic>
    </p:spTree>
    <p:extLst>
      <p:ext uri="{BB962C8B-B14F-4D97-AF65-F5344CB8AC3E}">
        <p14:creationId xmlns:p14="http://schemas.microsoft.com/office/powerpoint/2010/main" val="722775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a:extLst>
              <a:ext uri="{FF2B5EF4-FFF2-40B4-BE49-F238E27FC236}">
                <a16:creationId xmlns:a16="http://schemas.microsoft.com/office/drawing/2014/main" id="{D77F572E-637F-CC5C-47D4-84C00928D175}"/>
              </a:ext>
            </a:extLst>
          </p:cNvPr>
          <p:cNvSpPr>
            <a:spLocks noGrp="1"/>
          </p:cNvSpPr>
          <p:nvPr>
            <p:ph type="title"/>
          </p:nvPr>
        </p:nvSpPr>
        <p:spPr/>
        <p:txBody>
          <a:bodyPr/>
          <a:lstStyle/>
          <a:p>
            <a:r>
              <a:rPr lang="en-US" dirty="0"/>
              <a:t>Liivapüünis</a:t>
            </a:r>
          </a:p>
        </p:txBody>
      </p:sp>
      <p:sp>
        <p:nvSpPr>
          <p:cNvPr id="4" name="Content Placeholder 2">
            <a:extLst>
              <a:ext uri="{FF2B5EF4-FFF2-40B4-BE49-F238E27FC236}">
                <a16:creationId xmlns:a16="http://schemas.microsoft.com/office/drawing/2014/main" id="{3088B1E7-BDE1-16C2-6DBB-78F64DB2B5C6}"/>
              </a:ext>
            </a:extLst>
          </p:cNvPr>
          <p:cNvSpPr>
            <a:spLocks noGrp="1"/>
          </p:cNvSpPr>
          <p:nvPr>
            <p:ph idx="1"/>
          </p:nvPr>
        </p:nvSpPr>
        <p:spPr>
          <a:xfrm>
            <a:off x="6690262" y="1825625"/>
            <a:ext cx="4663538" cy="4351338"/>
          </a:xfrm>
        </p:spPr>
        <p:txBody>
          <a:bodyPr anchor="ctr">
            <a:normAutofit fontScale="77500" lnSpcReduction="20000"/>
          </a:bodyPr>
          <a:lstStyle/>
          <a:p>
            <a:pPr marL="0" indent="0">
              <a:lnSpc>
                <a:spcPct val="120000"/>
              </a:lnSpc>
              <a:buNone/>
            </a:pPr>
            <a:r>
              <a:rPr lang="en-US" sz="3200" dirty="0"/>
              <a:t>Vortex-</a:t>
            </a:r>
            <a:r>
              <a:rPr lang="en-US" sz="3200" dirty="0" err="1"/>
              <a:t>liivapüünisesse</a:t>
            </a:r>
            <a:r>
              <a:rPr lang="en-US" sz="3200" dirty="0"/>
              <a:t> </a:t>
            </a:r>
            <a:r>
              <a:rPr lang="en-US" sz="3200" dirty="0" err="1"/>
              <a:t>suunatakse</a:t>
            </a:r>
            <a:r>
              <a:rPr lang="en-US" sz="3200" dirty="0"/>
              <a:t> </a:t>
            </a:r>
            <a:r>
              <a:rPr lang="en-US" sz="3200" dirty="0" err="1"/>
              <a:t>reovesi</a:t>
            </a:r>
            <a:r>
              <a:rPr lang="en-US" sz="3200" dirty="0"/>
              <a:t> </a:t>
            </a:r>
            <a:r>
              <a:rPr lang="en-US" sz="3200" dirty="0" err="1"/>
              <a:t>tangensiaalselt</a:t>
            </a:r>
            <a:r>
              <a:rPr lang="en-US" sz="3200" dirty="0"/>
              <a:t> </a:t>
            </a:r>
            <a:r>
              <a:rPr lang="en-US" sz="3200" dirty="0" err="1"/>
              <a:t>liikuma</a:t>
            </a:r>
            <a:r>
              <a:rPr lang="en-US" sz="3200" dirty="0"/>
              <a:t>, </a:t>
            </a:r>
            <a:r>
              <a:rPr lang="en-US" sz="3200" dirty="0" err="1"/>
              <a:t>kutsudes</a:t>
            </a:r>
            <a:r>
              <a:rPr lang="en-US" sz="3200" dirty="0"/>
              <a:t> </a:t>
            </a:r>
            <a:r>
              <a:rPr lang="en-US" sz="3200" dirty="0" err="1"/>
              <a:t>niimoodi</a:t>
            </a:r>
            <a:r>
              <a:rPr lang="en-US" sz="3200" dirty="0"/>
              <a:t> </a:t>
            </a:r>
            <a:r>
              <a:rPr lang="en-US" sz="3200" dirty="0" err="1"/>
              <a:t>esile</a:t>
            </a:r>
            <a:r>
              <a:rPr lang="en-US" sz="3200" dirty="0"/>
              <a:t> </a:t>
            </a:r>
            <a:r>
              <a:rPr lang="en-US" sz="3200" dirty="0" err="1"/>
              <a:t>liivaterasid</a:t>
            </a:r>
            <a:r>
              <a:rPr lang="en-US" sz="3200" dirty="0"/>
              <a:t> </a:t>
            </a:r>
            <a:r>
              <a:rPr lang="en-US" sz="3200" dirty="0" err="1"/>
              <a:t>tsentri</a:t>
            </a:r>
            <a:r>
              <a:rPr lang="en-US" sz="3200" dirty="0"/>
              <a:t> </a:t>
            </a:r>
            <a:r>
              <a:rPr lang="en-US" sz="3200" dirty="0" err="1"/>
              <a:t>poole</a:t>
            </a:r>
            <a:r>
              <a:rPr lang="en-US" sz="3200" dirty="0"/>
              <a:t> </a:t>
            </a:r>
            <a:r>
              <a:rPr lang="en-US" sz="3200" dirty="0" err="1"/>
              <a:t>suunava</a:t>
            </a:r>
            <a:r>
              <a:rPr lang="en-US" sz="3200" dirty="0"/>
              <a:t> </a:t>
            </a:r>
            <a:r>
              <a:rPr lang="en-US" sz="3200" dirty="0" err="1"/>
              <a:t>keerisvoolu</a:t>
            </a:r>
            <a:r>
              <a:rPr lang="en-US" sz="3200" dirty="0"/>
              <a:t>, </a:t>
            </a:r>
            <a:r>
              <a:rPr lang="en-US" sz="3200" dirty="0" err="1"/>
              <a:t>millest</a:t>
            </a:r>
            <a:r>
              <a:rPr lang="en-US" sz="3200" dirty="0"/>
              <a:t> </a:t>
            </a:r>
            <a:r>
              <a:rPr lang="en-US" sz="3200" dirty="0" err="1"/>
              <a:t>nad</a:t>
            </a:r>
            <a:r>
              <a:rPr lang="en-US" sz="3200" dirty="0"/>
              <a:t> </a:t>
            </a:r>
            <a:r>
              <a:rPr lang="en-US" sz="3200" dirty="0" err="1"/>
              <a:t>langevad</a:t>
            </a:r>
            <a:r>
              <a:rPr lang="en-US" sz="3200" dirty="0"/>
              <a:t> all </a:t>
            </a:r>
            <a:r>
              <a:rPr lang="en-US" sz="3200" dirty="0" err="1"/>
              <a:t>asuvasse</a:t>
            </a:r>
            <a:r>
              <a:rPr lang="en-US" sz="3200" dirty="0"/>
              <a:t> </a:t>
            </a:r>
            <a:r>
              <a:rPr lang="en-US" sz="3200" dirty="0" err="1"/>
              <a:t>liivakambrisse</a:t>
            </a:r>
            <a:r>
              <a:rPr lang="en-US" sz="3200" dirty="0"/>
              <a:t>. </a:t>
            </a:r>
            <a:r>
              <a:rPr lang="en-US" sz="3200" dirty="0" err="1"/>
              <a:t>Liivakambris</a:t>
            </a:r>
            <a:r>
              <a:rPr lang="en-US" sz="3200" dirty="0"/>
              <a:t> on </a:t>
            </a:r>
            <a:r>
              <a:rPr lang="en-US" sz="3200" dirty="0" err="1"/>
              <a:t>segisti</a:t>
            </a:r>
            <a:r>
              <a:rPr lang="en-US" sz="3200" dirty="0"/>
              <a:t>, mis </a:t>
            </a:r>
            <a:r>
              <a:rPr lang="en-US" sz="3200" dirty="0" err="1"/>
              <a:t>hoiab</a:t>
            </a:r>
            <a:r>
              <a:rPr lang="en-US" sz="3200" dirty="0"/>
              <a:t> </a:t>
            </a:r>
            <a:r>
              <a:rPr lang="en-US" sz="3200" dirty="0" err="1"/>
              <a:t>liiva</a:t>
            </a:r>
            <a:r>
              <a:rPr lang="en-US" sz="3200" dirty="0"/>
              <a:t> </a:t>
            </a:r>
            <a:r>
              <a:rPr lang="en-US" sz="3200" dirty="0" err="1"/>
              <a:t>suspensioonis</a:t>
            </a:r>
            <a:r>
              <a:rPr lang="en-US" sz="3200" dirty="0"/>
              <a:t>, et </a:t>
            </a:r>
            <a:r>
              <a:rPr lang="en-US" sz="3200" dirty="0" err="1"/>
              <a:t>seda</a:t>
            </a:r>
            <a:r>
              <a:rPr lang="en-US" sz="3200" dirty="0"/>
              <a:t> </a:t>
            </a:r>
            <a:r>
              <a:rPr lang="en-US" sz="3200" dirty="0" err="1"/>
              <a:t>oleks</a:t>
            </a:r>
            <a:r>
              <a:rPr lang="en-US" sz="3200" dirty="0"/>
              <a:t> </a:t>
            </a:r>
            <a:r>
              <a:rPr lang="en-US" sz="3200" dirty="0" err="1"/>
              <a:t>võimalik</a:t>
            </a:r>
            <a:r>
              <a:rPr lang="en-US" sz="3200" dirty="0"/>
              <a:t> </a:t>
            </a:r>
            <a:r>
              <a:rPr lang="en-US" sz="3200" dirty="0" err="1"/>
              <a:t>eemaldada</a:t>
            </a:r>
            <a:r>
              <a:rPr lang="en-US" sz="3200" dirty="0"/>
              <a:t>. </a:t>
            </a:r>
          </a:p>
        </p:txBody>
      </p:sp>
      <p:pic>
        <p:nvPicPr>
          <p:cNvPr id="2" name="Pilt 1">
            <a:extLst>
              <a:ext uri="{FF2B5EF4-FFF2-40B4-BE49-F238E27FC236}">
                <a16:creationId xmlns:a16="http://schemas.microsoft.com/office/drawing/2014/main" id="{55B65410-CDF0-DF42-0391-4A1D38D04149}"/>
              </a:ext>
            </a:extLst>
          </p:cNvPr>
          <p:cNvPicPr>
            <a:picLocks noChangeAspect="1"/>
          </p:cNvPicPr>
          <p:nvPr/>
        </p:nvPicPr>
        <p:blipFill>
          <a:blip r:embed="rId3"/>
          <a:stretch>
            <a:fillRect/>
          </a:stretch>
        </p:blipFill>
        <p:spPr>
          <a:xfrm>
            <a:off x="838199" y="1825624"/>
            <a:ext cx="5574335" cy="3348541"/>
          </a:xfrm>
          <a:prstGeom prst="rect">
            <a:avLst/>
          </a:prstGeom>
        </p:spPr>
      </p:pic>
    </p:spTree>
    <p:extLst>
      <p:ext uri="{BB962C8B-B14F-4D97-AF65-F5344CB8AC3E}">
        <p14:creationId xmlns:p14="http://schemas.microsoft.com/office/powerpoint/2010/main" val="2443530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a:extLst>
              <a:ext uri="{FF2B5EF4-FFF2-40B4-BE49-F238E27FC236}">
                <a16:creationId xmlns:a16="http://schemas.microsoft.com/office/drawing/2014/main" id="{D77F572E-637F-CC5C-47D4-84C00928D175}"/>
              </a:ext>
            </a:extLst>
          </p:cNvPr>
          <p:cNvSpPr>
            <a:spLocks noGrp="1"/>
          </p:cNvSpPr>
          <p:nvPr>
            <p:ph type="title"/>
          </p:nvPr>
        </p:nvSpPr>
        <p:spPr/>
        <p:txBody>
          <a:bodyPr/>
          <a:lstStyle/>
          <a:p>
            <a:r>
              <a:rPr lang="en-US" dirty="0"/>
              <a:t>Liivapüünis </a:t>
            </a:r>
          </a:p>
        </p:txBody>
      </p:sp>
      <p:sp>
        <p:nvSpPr>
          <p:cNvPr id="4" name="Content Placeholder 2">
            <a:extLst>
              <a:ext uri="{FF2B5EF4-FFF2-40B4-BE49-F238E27FC236}">
                <a16:creationId xmlns:a16="http://schemas.microsoft.com/office/drawing/2014/main" id="{3088B1E7-BDE1-16C2-6DBB-78F64DB2B5C6}"/>
              </a:ext>
            </a:extLst>
          </p:cNvPr>
          <p:cNvSpPr>
            <a:spLocks noGrp="1"/>
          </p:cNvSpPr>
          <p:nvPr>
            <p:ph idx="1"/>
          </p:nvPr>
        </p:nvSpPr>
        <p:spPr>
          <a:xfrm>
            <a:off x="6339469" y="1690688"/>
            <a:ext cx="5568279" cy="3917253"/>
          </a:xfrm>
        </p:spPr>
        <p:txBody>
          <a:bodyPr anchor="ctr">
            <a:normAutofit fontScale="77500" lnSpcReduction="20000"/>
          </a:bodyPr>
          <a:lstStyle/>
          <a:p>
            <a:pPr marL="0" indent="0">
              <a:lnSpc>
                <a:spcPct val="120000"/>
              </a:lnSpc>
              <a:buNone/>
            </a:pPr>
            <a:r>
              <a:rPr lang="en-US" sz="3200" dirty="0" err="1"/>
              <a:t>Suurematel</a:t>
            </a:r>
            <a:r>
              <a:rPr lang="en-US" sz="3200" dirty="0"/>
              <a:t> </a:t>
            </a:r>
            <a:r>
              <a:rPr lang="en-US" sz="3200" dirty="0" err="1"/>
              <a:t>reoveepuhastitel</a:t>
            </a:r>
            <a:r>
              <a:rPr lang="en-US" sz="3200" dirty="0"/>
              <a:t> on </a:t>
            </a:r>
            <a:r>
              <a:rPr lang="en-US" sz="3200" dirty="0" err="1"/>
              <a:t>kasutusel</a:t>
            </a:r>
            <a:r>
              <a:rPr lang="en-US" sz="3200" dirty="0"/>
              <a:t> </a:t>
            </a:r>
            <a:r>
              <a:rPr lang="en-US" sz="3200" dirty="0" err="1"/>
              <a:t>õhustatavad</a:t>
            </a:r>
            <a:r>
              <a:rPr lang="en-US" sz="3200" dirty="0"/>
              <a:t> </a:t>
            </a:r>
            <a:r>
              <a:rPr lang="en-US" sz="3200" dirty="0" err="1"/>
              <a:t>liivapüünised</a:t>
            </a:r>
            <a:r>
              <a:rPr lang="en-US" sz="3200" dirty="0"/>
              <a:t>, </a:t>
            </a:r>
            <a:r>
              <a:rPr lang="en-US" sz="3200" dirty="0" err="1"/>
              <a:t>milles</a:t>
            </a:r>
            <a:r>
              <a:rPr lang="en-US" sz="3200" dirty="0"/>
              <a:t> </a:t>
            </a:r>
            <a:r>
              <a:rPr lang="en-US" sz="3200" dirty="0" err="1"/>
              <a:t>reovesi</a:t>
            </a:r>
            <a:r>
              <a:rPr lang="en-US" sz="3200" dirty="0"/>
              <a:t> </a:t>
            </a:r>
            <a:r>
              <a:rPr lang="en-US" sz="3200" dirty="0" err="1"/>
              <a:t>pannakse</a:t>
            </a:r>
            <a:r>
              <a:rPr lang="en-US" sz="3200" dirty="0"/>
              <a:t> </a:t>
            </a:r>
            <a:r>
              <a:rPr lang="en-US" sz="3200" dirty="0" err="1"/>
              <a:t>õhustamisega</a:t>
            </a:r>
            <a:r>
              <a:rPr lang="en-US" sz="3200" dirty="0"/>
              <a:t> </a:t>
            </a:r>
            <a:r>
              <a:rPr lang="en-US" sz="3200" dirty="0" err="1"/>
              <a:t>kruvitaoliselt</a:t>
            </a:r>
            <a:r>
              <a:rPr lang="en-US" sz="3200" dirty="0"/>
              <a:t> </a:t>
            </a:r>
            <a:r>
              <a:rPr lang="en-US" sz="3200" dirty="0" err="1"/>
              <a:t>liikuma</a:t>
            </a:r>
            <a:r>
              <a:rPr lang="en-US" sz="3200" dirty="0"/>
              <a:t>. </a:t>
            </a:r>
            <a:r>
              <a:rPr lang="en-US" sz="3200" dirty="0" err="1"/>
              <a:t>Liiva</a:t>
            </a:r>
            <a:r>
              <a:rPr lang="en-US" sz="3200" dirty="0"/>
              <a:t> </a:t>
            </a:r>
            <a:r>
              <a:rPr lang="en-US" sz="3200" dirty="0" err="1"/>
              <a:t>settimine</a:t>
            </a:r>
            <a:r>
              <a:rPr lang="en-US" sz="3200" dirty="0"/>
              <a:t> </a:t>
            </a:r>
            <a:r>
              <a:rPr lang="en-US" sz="3200" dirty="0" err="1"/>
              <a:t>püünise</a:t>
            </a:r>
            <a:r>
              <a:rPr lang="en-US" sz="3200" dirty="0"/>
              <a:t> </a:t>
            </a:r>
            <a:r>
              <a:rPr lang="en-US" sz="3200" dirty="0" err="1"/>
              <a:t>põhja</a:t>
            </a:r>
            <a:r>
              <a:rPr lang="en-US" sz="3200" dirty="0"/>
              <a:t>, </a:t>
            </a:r>
            <a:r>
              <a:rPr lang="en-US" sz="3200" dirty="0" err="1"/>
              <a:t>ei</a:t>
            </a:r>
            <a:r>
              <a:rPr lang="en-US" sz="3200" dirty="0"/>
              <a:t> </a:t>
            </a:r>
            <a:r>
              <a:rPr lang="en-US" sz="3200" dirty="0" err="1"/>
              <a:t>sõltu</a:t>
            </a:r>
            <a:r>
              <a:rPr lang="en-US" sz="3200" dirty="0"/>
              <a:t> </a:t>
            </a:r>
            <a:r>
              <a:rPr lang="en-US" sz="3200" dirty="0" err="1"/>
              <a:t>vooluhulgast</a:t>
            </a:r>
            <a:r>
              <a:rPr lang="en-US" sz="3200" dirty="0"/>
              <a:t> </a:t>
            </a:r>
            <a:r>
              <a:rPr lang="en-US" sz="3200" dirty="0" err="1"/>
              <a:t>ning</a:t>
            </a:r>
            <a:r>
              <a:rPr lang="en-US" sz="3200" dirty="0"/>
              <a:t> </a:t>
            </a:r>
            <a:r>
              <a:rPr lang="en-US" sz="3200" dirty="0" err="1"/>
              <a:t>oleneb</a:t>
            </a:r>
            <a:r>
              <a:rPr lang="en-US" sz="3200" dirty="0"/>
              <a:t> </a:t>
            </a:r>
            <a:r>
              <a:rPr lang="en-US" sz="3200" dirty="0" err="1"/>
              <a:t>vaid</a:t>
            </a:r>
            <a:r>
              <a:rPr lang="en-US" sz="3200" dirty="0"/>
              <a:t> vee </a:t>
            </a:r>
            <a:r>
              <a:rPr lang="en-US" sz="3200" dirty="0" err="1"/>
              <a:t>õhustamisega</a:t>
            </a:r>
            <a:r>
              <a:rPr lang="en-US" sz="3200" dirty="0"/>
              <a:t> </a:t>
            </a:r>
            <a:r>
              <a:rPr lang="en-US" sz="3200" dirty="0" err="1"/>
              <a:t>tekitatud</a:t>
            </a:r>
            <a:r>
              <a:rPr lang="en-US" sz="3200" dirty="0"/>
              <a:t> </a:t>
            </a:r>
            <a:r>
              <a:rPr lang="en-US" sz="3200" dirty="0" err="1"/>
              <a:t>ringliikumise</a:t>
            </a:r>
            <a:r>
              <a:rPr lang="en-US" sz="3200" dirty="0"/>
              <a:t> </a:t>
            </a:r>
            <a:r>
              <a:rPr lang="en-US" sz="3200" dirty="0" err="1"/>
              <a:t>kiirusest</a:t>
            </a:r>
            <a:r>
              <a:rPr lang="en-US" sz="3200" dirty="0"/>
              <a:t> </a:t>
            </a:r>
            <a:r>
              <a:rPr lang="en-US" sz="3200" dirty="0" err="1"/>
              <a:t>vertikaaltasapinnas</a:t>
            </a:r>
            <a:r>
              <a:rPr lang="en-US" sz="3200" dirty="0"/>
              <a:t>. </a:t>
            </a:r>
          </a:p>
          <a:p>
            <a:pPr marL="0" indent="0">
              <a:buNone/>
            </a:pPr>
            <a:endParaRPr lang="en-EE" sz="3200" dirty="0"/>
          </a:p>
        </p:txBody>
      </p:sp>
      <p:pic>
        <p:nvPicPr>
          <p:cNvPr id="2" name="Pilt 1">
            <a:extLst>
              <a:ext uri="{FF2B5EF4-FFF2-40B4-BE49-F238E27FC236}">
                <a16:creationId xmlns:a16="http://schemas.microsoft.com/office/drawing/2014/main" id="{AA01F954-E0A4-2C29-7289-61693A78E6E5}"/>
              </a:ext>
            </a:extLst>
          </p:cNvPr>
          <p:cNvPicPr>
            <a:picLocks noChangeAspect="1"/>
          </p:cNvPicPr>
          <p:nvPr/>
        </p:nvPicPr>
        <p:blipFill>
          <a:blip r:embed="rId3"/>
          <a:stretch>
            <a:fillRect/>
          </a:stretch>
        </p:blipFill>
        <p:spPr>
          <a:xfrm>
            <a:off x="838200" y="1690688"/>
            <a:ext cx="5369593" cy="3238151"/>
          </a:xfrm>
          <a:prstGeom prst="rect">
            <a:avLst/>
          </a:prstGeom>
        </p:spPr>
      </p:pic>
    </p:spTree>
    <p:extLst>
      <p:ext uri="{BB962C8B-B14F-4D97-AF65-F5344CB8AC3E}">
        <p14:creationId xmlns:p14="http://schemas.microsoft.com/office/powerpoint/2010/main" val="2532973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a:extLst>
              <a:ext uri="{FF2B5EF4-FFF2-40B4-BE49-F238E27FC236}">
                <a16:creationId xmlns:a16="http://schemas.microsoft.com/office/drawing/2014/main" id="{D77F572E-637F-CC5C-47D4-84C00928D175}"/>
              </a:ext>
            </a:extLst>
          </p:cNvPr>
          <p:cNvSpPr>
            <a:spLocks noGrp="1"/>
          </p:cNvSpPr>
          <p:nvPr>
            <p:ph type="title"/>
          </p:nvPr>
        </p:nvSpPr>
        <p:spPr/>
        <p:txBody>
          <a:bodyPr/>
          <a:lstStyle/>
          <a:p>
            <a:r>
              <a:rPr lang="en-US" dirty="0" err="1"/>
              <a:t>Mehhaaniline</a:t>
            </a:r>
            <a:r>
              <a:rPr lang="en-US" dirty="0"/>
              <a:t> </a:t>
            </a:r>
            <a:r>
              <a:rPr lang="en-US" dirty="0" err="1"/>
              <a:t>puhastus</a:t>
            </a:r>
            <a:endParaRPr lang="en-US" dirty="0"/>
          </a:p>
        </p:txBody>
      </p:sp>
      <p:sp>
        <p:nvSpPr>
          <p:cNvPr id="4" name="Content Placeholder 2">
            <a:extLst>
              <a:ext uri="{FF2B5EF4-FFF2-40B4-BE49-F238E27FC236}">
                <a16:creationId xmlns:a16="http://schemas.microsoft.com/office/drawing/2014/main" id="{3088B1E7-BDE1-16C2-6DBB-78F64DB2B5C6}"/>
              </a:ext>
            </a:extLst>
          </p:cNvPr>
          <p:cNvSpPr>
            <a:spLocks noGrp="1"/>
          </p:cNvSpPr>
          <p:nvPr>
            <p:ph idx="1"/>
          </p:nvPr>
        </p:nvSpPr>
        <p:spPr>
          <a:xfrm>
            <a:off x="838200" y="1825625"/>
            <a:ext cx="9660875" cy="4351338"/>
          </a:xfrm>
        </p:spPr>
        <p:txBody>
          <a:bodyPr anchor="ctr">
            <a:normAutofit fontScale="70000" lnSpcReduction="20000"/>
          </a:bodyPr>
          <a:lstStyle/>
          <a:p>
            <a:pPr marL="0" indent="0">
              <a:lnSpc>
                <a:spcPct val="120000"/>
              </a:lnSpc>
              <a:buNone/>
            </a:pPr>
            <a:r>
              <a:rPr lang="en-US" sz="3200" dirty="0" err="1"/>
              <a:t>Reoveepuhastusmeetodid</a:t>
            </a:r>
            <a:r>
              <a:rPr lang="en-US" sz="3200" dirty="0"/>
              <a:t> </a:t>
            </a:r>
            <a:r>
              <a:rPr lang="en-US" sz="3200" dirty="0" err="1"/>
              <a:t>jagunevad</a:t>
            </a:r>
            <a:r>
              <a:rPr lang="en-US" sz="3200" dirty="0"/>
              <a:t> </a:t>
            </a:r>
            <a:r>
              <a:rPr lang="en-US" sz="3200" dirty="0" err="1"/>
              <a:t>mehaaniliseks</a:t>
            </a:r>
            <a:r>
              <a:rPr lang="en-US" sz="3200" dirty="0"/>
              <a:t>, </a:t>
            </a:r>
            <a:r>
              <a:rPr lang="en-US" sz="3200" dirty="0" err="1"/>
              <a:t>bioloogiliseks</a:t>
            </a:r>
            <a:r>
              <a:rPr lang="en-US" sz="3200" dirty="0"/>
              <a:t> ja </a:t>
            </a:r>
            <a:r>
              <a:rPr lang="en-US" sz="3200" dirty="0" err="1"/>
              <a:t>vajaduse</a:t>
            </a:r>
            <a:r>
              <a:rPr lang="en-US" sz="3200" dirty="0"/>
              <a:t> </a:t>
            </a:r>
            <a:r>
              <a:rPr lang="en-US" sz="3200" dirty="0" err="1"/>
              <a:t>järelpuhastuseks</a:t>
            </a:r>
            <a:r>
              <a:rPr lang="en-US" sz="3200" dirty="0"/>
              <a:t>. </a:t>
            </a:r>
          </a:p>
          <a:p>
            <a:pPr marL="0" indent="0">
              <a:lnSpc>
                <a:spcPct val="120000"/>
              </a:lnSpc>
              <a:buNone/>
            </a:pPr>
            <a:r>
              <a:rPr lang="en-US" sz="3200" dirty="0" err="1"/>
              <a:t>Mehaanilise</a:t>
            </a:r>
            <a:r>
              <a:rPr lang="en-US" sz="3200" dirty="0"/>
              <a:t> </a:t>
            </a:r>
            <a:r>
              <a:rPr lang="en-US" sz="3200" dirty="0" err="1"/>
              <a:t>puhastuse</a:t>
            </a:r>
            <a:r>
              <a:rPr lang="en-US" sz="3200" dirty="0"/>
              <a:t> </a:t>
            </a:r>
            <a:r>
              <a:rPr lang="en-US" sz="3200" dirty="0" err="1"/>
              <a:t>käigus</a:t>
            </a:r>
            <a:r>
              <a:rPr lang="en-US" sz="3200" dirty="0"/>
              <a:t> </a:t>
            </a:r>
            <a:r>
              <a:rPr lang="en-US" sz="3200" dirty="0" err="1"/>
              <a:t>eemaldatakse</a:t>
            </a:r>
            <a:r>
              <a:rPr lang="en-US" sz="3200" dirty="0"/>
              <a:t> </a:t>
            </a:r>
            <a:r>
              <a:rPr lang="en-US" sz="3200" dirty="0" err="1"/>
              <a:t>võrede</a:t>
            </a:r>
            <a:r>
              <a:rPr lang="en-US" sz="3200" dirty="0"/>
              <a:t> </a:t>
            </a:r>
            <a:r>
              <a:rPr lang="en-US" sz="3200" dirty="0" err="1"/>
              <a:t>abil</a:t>
            </a:r>
            <a:r>
              <a:rPr lang="en-US" sz="3200" dirty="0"/>
              <a:t> </a:t>
            </a:r>
            <a:r>
              <a:rPr lang="en-US" sz="3200" dirty="0" err="1"/>
              <a:t>suuremad</a:t>
            </a:r>
            <a:r>
              <a:rPr lang="en-US" sz="3200" dirty="0"/>
              <a:t> </a:t>
            </a:r>
            <a:r>
              <a:rPr lang="en-US" sz="3200" dirty="0" err="1"/>
              <a:t>võõrised</a:t>
            </a:r>
            <a:r>
              <a:rPr lang="en-US" sz="3200" dirty="0"/>
              <a:t> </a:t>
            </a:r>
            <a:r>
              <a:rPr lang="en-US" sz="3200" dirty="0" err="1"/>
              <a:t>ning</a:t>
            </a:r>
            <a:r>
              <a:rPr lang="en-US" sz="3200" dirty="0"/>
              <a:t> </a:t>
            </a:r>
            <a:r>
              <a:rPr lang="en-US" sz="3200" dirty="0" err="1"/>
              <a:t>liivapüüduris</a:t>
            </a:r>
            <a:r>
              <a:rPr lang="en-US" sz="3200" dirty="0"/>
              <a:t> </a:t>
            </a:r>
            <a:r>
              <a:rPr lang="en-US" sz="3200" dirty="0" err="1"/>
              <a:t>liiv</a:t>
            </a:r>
            <a:r>
              <a:rPr lang="en-US" sz="3200" dirty="0"/>
              <a:t>, mis </a:t>
            </a:r>
            <a:r>
              <a:rPr lang="en-US" sz="3200" dirty="0" err="1"/>
              <a:t>oma</a:t>
            </a:r>
            <a:r>
              <a:rPr lang="en-US" sz="3200" dirty="0"/>
              <a:t> </a:t>
            </a:r>
            <a:r>
              <a:rPr lang="en-US" sz="3200" dirty="0" err="1"/>
              <a:t>abrasiivsete</a:t>
            </a:r>
            <a:r>
              <a:rPr lang="en-US" sz="3200" dirty="0"/>
              <a:t> </a:t>
            </a:r>
            <a:r>
              <a:rPr lang="en-US" sz="3200" dirty="0" err="1"/>
              <a:t>omaduste</a:t>
            </a:r>
            <a:r>
              <a:rPr lang="en-US" sz="3200" dirty="0"/>
              <a:t> </a:t>
            </a:r>
            <a:r>
              <a:rPr lang="en-US" sz="3200" dirty="0" err="1"/>
              <a:t>tõttu</a:t>
            </a:r>
            <a:r>
              <a:rPr lang="en-US" sz="3200" dirty="0"/>
              <a:t> </a:t>
            </a:r>
            <a:r>
              <a:rPr lang="en-US" sz="3200" dirty="0" err="1"/>
              <a:t>kulutab</a:t>
            </a:r>
            <a:r>
              <a:rPr lang="en-US" sz="3200" dirty="0"/>
              <a:t> </a:t>
            </a:r>
            <a:r>
              <a:rPr lang="en-US" sz="3200" dirty="0" err="1"/>
              <a:t>pumpasid</a:t>
            </a:r>
            <a:r>
              <a:rPr lang="en-US" sz="3200" dirty="0"/>
              <a:t> </a:t>
            </a:r>
            <a:r>
              <a:rPr lang="en-US" sz="3200" dirty="0" err="1"/>
              <a:t>ning</a:t>
            </a:r>
            <a:r>
              <a:rPr lang="en-US" sz="3200" dirty="0"/>
              <a:t> </a:t>
            </a:r>
            <a:r>
              <a:rPr lang="en-US" sz="3200" dirty="0" err="1"/>
              <a:t>edasistes</a:t>
            </a:r>
            <a:r>
              <a:rPr lang="en-US" sz="3200" dirty="0"/>
              <a:t> </a:t>
            </a:r>
            <a:r>
              <a:rPr lang="en-US" sz="3200" dirty="0" err="1"/>
              <a:t>protsessi</a:t>
            </a:r>
            <a:r>
              <a:rPr lang="en-US" sz="3200" dirty="0"/>
              <a:t> </a:t>
            </a:r>
            <a:r>
              <a:rPr lang="en-US" sz="3200" dirty="0" err="1"/>
              <a:t>etappides</a:t>
            </a:r>
            <a:r>
              <a:rPr lang="en-US" sz="3200" dirty="0"/>
              <a:t> </a:t>
            </a:r>
            <a:r>
              <a:rPr lang="en-US" sz="3200" dirty="0" err="1"/>
              <a:t>settib</a:t>
            </a:r>
            <a:r>
              <a:rPr lang="en-US" sz="3200" dirty="0"/>
              <a:t> </a:t>
            </a:r>
            <a:r>
              <a:rPr lang="en-US" sz="3200" dirty="0" err="1"/>
              <a:t>mahutitesse</a:t>
            </a:r>
            <a:r>
              <a:rPr lang="en-US" sz="3200" dirty="0"/>
              <a:t>.</a:t>
            </a:r>
          </a:p>
          <a:p>
            <a:pPr marL="0" indent="0">
              <a:lnSpc>
                <a:spcPct val="120000"/>
              </a:lnSpc>
              <a:buNone/>
            </a:pPr>
            <a:r>
              <a:rPr lang="en-US" sz="3200" dirty="0" err="1"/>
              <a:t>Vajaduse</a:t>
            </a:r>
            <a:r>
              <a:rPr lang="en-US" sz="3200" dirty="0"/>
              <a:t> </a:t>
            </a:r>
            <a:r>
              <a:rPr lang="en-US" sz="3200" dirty="0" err="1"/>
              <a:t>korral</a:t>
            </a:r>
            <a:r>
              <a:rPr lang="en-US" sz="3200" dirty="0"/>
              <a:t> </a:t>
            </a:r>
            <a:r>
              <a:rPr lang="en-US" sz="3200" dirty="0" err="1"/>
              <a:t>kasutatakse</a:t>
            </a:r>
            <a:r>
              <a:rPr lang="en-US" sz="3200" dirty="0"/>
              <a:t> </a:t>
            </a:r>
            <a:r>
              <a:rPr lang="en-US" sz="3200" dirty="0" err="1"/>
              <a:t>rasvainete</a:t>
            </a:r>
            <a:r>
              <a:rPr lang="en-US" sz="3200" dirty="0"/>
              <a:t> </a:t>
            </a:r>
            <a:r>
              <a:rPr lang="en-US" sz="3200" dirty="0" err="1"/>
              <a:t>eraldamiseks</a:t>
            </a:r>
            <a:r>
              <a:rPr lang="en-US" sz="3200" dirty="0"/>
              <a:t> </a:t>
            </a:r>
            <a:r>
              <a:rPr lang="en-US" sz="3200" dirty="0" err="1"/>
              <a:t>rasvapüüdureid</a:t>
            </a:r>
            <a:r>
              <a:rPr lang="en-US" sz="3200" dirty="0"/>
              <a:t> </a:t>
            </a:r>
            <a:r>
              <a:rPr lang="en-US" sz="3200" dirty="0" err="1"/>
              <a:t>või</a:t>
            </a:r>
            <a:r>
              <a:rPr lang="en-US" sz="3200" dirty="0"/>
              <a:t> </a:t>
            </a:r>
            <a:r>
              <a:rPr lang="en-US" sz="3200" dirty="0" err="1"/>
              <a:t>kombineeritud</a:t>
            </a:r>
            <a:r>
              <a:rPr lang="en-US" sz="3200" dirty="0"/>
              <a:t> </a:t>
            </a:r>
            <a:r>
              <a:rPr lang="en-US" sz="3200" dirty="0" err="1"/>
              <a:t>seadmeid</a:t>
            </a:r>
            <a:r>
              <a:rPr lang="en-US" sz="3200" dirty="0"/>
              <a:t> (</a:t>
            </a:r>
            <a:r>
              <a:rPr lang="en-US" sz="3200" dirty="0" err="1"/>
              <a:t>võre-liivapüünis-rasvapüüdur</a:t>
            </a:r>
            <a:r>
              <a:rPr lang="en-US" sz="3200" dirty="0"/>
              <a:t>)</a:t>
            </a:r>
          </a:p>
          <a:p>
            <a:pPr marL="0" indent="0">
              <a:lnSpc>
                <a:spcPct val="120000"/>
              </a:lnSpc>
              <a:buNone/>
            </a:pPr>
            <a:r>
              <a:rPr lang="en-US" sz="3200" dirty="0" err="1"/>
              <a:t>Keemilise</a:t>
            </a:r>
            <a:r>
              <a:rPr lang="en-US" sz="3200" dirty="0"/>
              <a:t> </a:t>
            </a:r>
            <a:r>
              <a:rPr lang="en-US" sz="3200" dirty="0" err="1"/>
              <a:t>fosforiärastuse</a:t>
            </a:r>
            <a:r>
              <a:rPr lang="en-US" sz="3200" dirty="0"/>
              <a:t> </a:t>
            </a:r>
            <a:r>
              <a:rPr lang="en-US" sz="3200" dirty="0" err="1"/>
              <a:t>korral</a:t>
            </a:r>
            <a:r>
              <a:rPr lang="en-US" sz="3200" dirty="0"/>
              <a:t> </a:t>
            </a:r>
            <a:r>
              <a:rPr lang="en-US" sz="3200" dirty="0" err="1"/>
              <a:t>rakendatakse</a:t>
            </a:r>
            <a:r>
              <a:rPr lang="en-US" sz="3200" dirty="0"/>
              <a:t> </a:t>
            </a:r>
            <a:r>
              <a:rPr lang="en-US" sz="3200" dirty="0" err="1"/>
              <a:t>sadestuskemikaali</a:t>
            </a:r>
            <a:r>
              <a:rPr lang="en-US" sz="3200" dirty="0"/>
              <a:t> </a:t>
            </a:r>
            <a:r>
              <a:rPr lang="en-US" sz="3200" dirty="0" err="1"/>
              <a:t>doseerimist</a:t>
            </a:r>
            <a:r>
              <a:rPr lang="en-US" sz="3200" dirty="0"/>
              <a:t> </a:t>
            </a:r>
            <a:r>
              <a:rPr lang="en-US" sz="3200" dirty="0" err="1"/>
              <a:t>kombineeritult</a:t>
            </a:r>
            <a:r>
              <a:rPr lang="en-US" sz="3200" dirty="0"/>
              <a:t> </a:t>
            </a:r>
            <a:r>
              <a:rPr lang="en-US" sz="3200" dirty="0" err="1"/>
              <a:t>bioloogilise</a:t>
            </a:r>
            <a:r>
              <a:rPr lang="en-US" sz="3200" dirty="0"/>
              <a:t> </a:t>
            </a:r>
            <a:r>
              <a:rPr lang="en-US" sz="3200" dirty="0" err="1"/>
              <a:t>puhastusega</a:t>
            </a:r>
            <a:r>
              <a:rPr lang="en-US" sz="3200" dirty="0"/>
              <a:t>. </a:t>
            </a:r>
            <a:endParaRPr lang="en-EE" sz="3200" dirty="0"/>
          </a:p>
        </p:txBody>
      </p:sp>
    </p:spTree>
    <p:extLst>
      <p:ext uri="{BB962C8B-B14F-4D97-AF65-F5344CB8AC3E}">
        <p14:creationId xmlns:p14="http://schemas.microsoft.com/office/powerpoint/2010/main" val="2008497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a:extLst>
              <a:ext uri="{FF2B5EF4-FFF2-40B4-BE49-F238E27FC236}">
                <a16:creationId xmlns:a16="http://schemas.microsoft.com/office/drawing/2014/main" id="{D77F572E-637F-CC5C-47D4-84C00928D175}"/>
              </a:ext>
            </a:extLst>
          </p:cNvPr>
          <p:cNvSpPr>
            <a:spLocks noGrp="1"/>
          </p:cNvSpPr>
          <p:nvPr>
            <p:ph type="title"/>
          </p:nvPr>
        </p:nvSpPr>
        <p:spPr/>
        <p:txBody>
          <a:bodyPr/>
          <a:lstStyle/>
          <a:p>
            <a:r>
              <a:rPr lang="en-US" dirty="0"/>
              <a:t>Liivapüünis </a:t>
            </a:r>
          </a:p>
        </p:txBody>
      </p:sp>
      <p:sp>
        <p:nvSpPr>
          <p:cNvPr id="4" name="Content Placeholder 2">
            <a:extLst>
              <a:ext uri="{FF2B5EF4-FFF2-40B4-BE49-F238E27FC236}">
                <a16:creationId xmlns:a16="http://schemas.microsoft.com/office/drawing/2014/main" id="{3088B1E7-BDE1-16C2-6DBB-78F64DB2B5C6}"/>
              </a:ext>
            </a:extLst>
          </p:cNvPr>
          <p:cNvSpPr>
            <a:spLocks noGrp="1"/>
          </p:cNvSpPr>
          <p:nvPr>
            <p:ph idx="1"/>
          </p:nvPr>
        </p:nvSpPr>
        <p:spPr>
          <a:xfrm>
            <a:off x="838200" y="1825625"/>
            <a:ext cx="10301868" cy="4351338"/>
          </a:xfrm>
        </p:spPr>
        <p:txBody>
          <a:bodyPr anchor="ctr">
            <a:normAutofit fontScale="62500" lnSpcReduction="20000"/>
          </a:bodyPr>
          <a:lstStyle/>
          <a:p>
            <a:pPr marL="0" indent="0">
              <a:lnSpc>
                <a:spcPct val="120000"/>
              </a:lnSpc>
              <a:buNone/>
            </a:pPr>
            <a:r>
              <a:rPr lang="en-US" sz="3200" dirty="0" err="1"/>
              <a:t>Liivapüünise</a:t>
            </a:r>
            <a:r>
              <a:rPr lang="en-US" sz="3200" dirty="0"/>
              <a:t> </a:t>
            </a:r>
            <a:r>
              <a:rPr lang="en-US" sz="3200" dirty="0" err="1"/>
              <a:t>tüübi</a:t>
            </a:r>
            <a:r>
              <a:rPr lang="en-US" sz="3200" dirty="0"/>
              <a:t> </a:t>
            </a:r>
            <a:r>
              <a:rPr lang="en-US" sz="3200" dirty="0" err="1"/>
              <a:t>valikul</a:t>
            </a:r>
            <a:r>
              <a:rPr lang="en-US" sz="3200" dirty="0"/>
              <a:t> on </a:t>
            </a:r>
            <a:r>
              <a:rPr lang="en-US" sz="3200" dirty="0" err="1"/>
              <a:t>oluline</a:t>
            </a:r>
            <a:r>
              <a:rPr lang="en-US" sz="3200" dirty="0"/>
              <a:t> </a:t>
            </a:r>
            <a:r>
              <a:rPr lang="en-US" sz="3200" dirty="0" err="1"/>
              <a:t>arvestada</a:t>
            </a:r>
            <a:r>
              <a:rPr lang="en-US" sz="3200" dirty="0"/>
              <a:t> </a:t>
            </a:r>
            <a:r>
              <a:rPr lang="en-US" sz="3200" dirty="0" err="1"/>
              <a:t>reovee</a:t>
            </a:r>
            <a:r>
              <a:rPr lang="en-US" sz="3200" dirty="0"/>
              <a:t> </a:t>
            </a:r>
            <a:r>
              <a:rPr lang="en-US" sz="3200" dirty="0" err="1"/>
              <a:t>vooluhulga</a:t>
            </a:r>
            <a:r>
              <a:rPr lang="en-US" sz="3200" dirty="0"/>
              <a:t> </a:t>
            </a:r>
            <a:r>
              <a:rPr lang="en-US" sz="3200" dirty="0" err="1"/>
              <a:t>dünaamikat</a:t>
            </a:r>
            <a:r>
              <a:rPr lang="en-US" sz="3200" dirty="0"/>
              <a:t>. </a:t>
            </a:r>
          </a:p>
          <a:p>
            <a:pPr marL="0" indent="0">
              <a:lnSpc>
                <a:spcPct val="120000"/>
              </a:lnSpc>
              <a:buNone/>
            </a:pPr>
            <a:r>
              <a:rPr lang="en-US" sz="3200" dirty="0" err="1"/>
              <a:t>Väikeste</a:t>
            </a:r>
            <a:r>
              <a:rPr lang="en-US" sz="3200" dirty="0"/>
              <a:t> </a:t>
            </a:r>
            <a:r>
              <a:rPr lang="en-US" sz="3200" dirty="0" err="1"/>
              <a:t>puhastites</a:t>
            </a:r>
            <a:r>
              <a:rPr lang="en-US" sz="3200" dirty="0"/>
              <a:t>, on </a:t>
            </a:r>
            <a:r>
              <a:rPr lang="en-US" sz="3200" dirty="0" err="1"/>
              <a:t>otstarbekas</a:t>
            </a:r>
            <a:r>
              <a:rPr lang="en-US" sz="3200" dirty="0"/>
              <a:t> </a:t>
            </a:r>
            <a:r>
              <a:rPr lang="en-US" sz="3200" dirty="0" err="1"/>
              <a:t>kasutada</a:t>
            </a:r>
            <a:r>
              <a:rPr lang="en-US" sz="3200" dirty="0"/>
              <a:t> </a:t>
            </a:r>
            <a:r>
              <a:rPr lang="en-US" sz="3200" dirty="0" err="1"/>
              <a:t>rennliivapüüniseid</a:t>
            </a:r>
            <a:r>
              <a:rPr lang="en-US" sz="3200" dirty="0"/>
              <a:t>, </a:t>
            </a:r>
            <a:r>
              <a:rPr lang="en-US" sz="3200" dirty="0" err="1"/>
              <a:t>samas</a:t>
            </a:r>
            <a:r>
              <a:rPr lang="en-US" sz="3200" dirty="0"/>
              <a:t> on </a:t>
            </a:r>
            <a:r>
              <a:rPr lang="en-US" sz="3200" dirty="0" err="1"/>
              <a:t>nendest</a:t>
            </a:r>
            <a:r>
              <a:rPr lang="en-US" sz="3200" dirty="0"/>
              <a:t> </a:t>
            </a:r>
            <a:r>
              <a:rPr lang="en-US" sz="3200" dirty="0" err="1"/>
              <a:t>liiva</a:t>
            </a:r>
            <a:r>
              <a:rPr lang="en-US" sz="3200" dirty="0"/>
              <a:t> </a:t>
            </a:r>
            <a:r>
              <a:rPr lang="en-US" sz="3200" dirty="0" err="1"/>
              <a:t>kõrvaldamine</a:t>
            </a:r>
            <a:r>
              <a:rPr lang="en-US" sz="3200" dirty="0"/>
              <a:t> </a:t>
            </a:r>
            <a:r>
              <a:rPr lang="en-US" sz="3200" dirty="0" err="1"/>
              <a:t>keerukam</a:t>
            </a:r>
            <a:r>
              <a:rPr lang="en-US" sz="3200" dirty="0"/>
              <a:t> ja </a:t>
            </a:r>
            <a:r>
              <a:rPr lang="en-US" sz="3200" dirty="0" err="1"/>
              <a:t>kallim</a:t>
            </a:r>
            <a:r>
              <a:rPr lang="en-US" sz="3200" dirty="0"/>
              <a:t> </a:t>
            </a:r>
            <a:r>
              <a:rPr lang="en-US" sz="3200" dirty="0" err="1"/>
              <a:t>mehhaniseerida</a:t>
            </a:r>
            <a:r>
              <a:rPr lang="en-US" sz="3200" dirty="0"/>
              <a:t>. </a:t>
            </a:r>
          </a:p>
          <a:p>
            <a:pPr marL="0" indent="0">
              <a:lnSpc>
                <a:spcPct val="120000"/>
              </a:lnSpc>
              <a:buNone/>
            </a:pPr>
            <a:r>
              <a:rPr lang="en-US" sz="3200" dirty="0" err="1"/>
              <a:t>Keskmistele</a:t>
            </a:r>
            <a:r>
              <a:rPr lang="en-US" sz="3200" dirty="0"/>
              <a:t> ja </a:t>
            </a:r>
            <a:r>
              <a:rPr lang="en-US" sz="3200" dirty="0" err="1"/>
              <a:t>suurematele</a:t>
            </a:r>
            <a:r>
              <a:rPr lang="en-US" sz="3200" dirty="0"/>
              <a:t> </a:t>
            </a:r>
            <a:r>
              <a:rPr lang="en-US" sz="3200" dirty="0" err="1"/>
              <a:t>puhastitele</a:t>
            </a:r>
            <a:r>
              <a:rPr lang="en-US" sz="3200" dirty="0"/>
              <a:t> </a:t>
            </a:r>
            <a:r>
              <a:rPr lang="en-US" sz="3200" dirty="0" err="1"/>
              <a:t>sobivad</a:t>
            </a:r>
            <a:r>
              <a:rPr lang="en-US" sz="3200" dirty="0"/>
              <a:t> </a:t>
            </a:r>
            <a:r>
              <a:rPr lang="en-US" sz="3200" dirty="0" err="1"/>
              <a:t>hästi</a:t>
            </a:r>
            <a:r>
              <a:rPr lang="en-US" sz="3200" dirty="0"/>
              <a:t> </a:t>
            </a:r>
            <a:r>
              <a:rPr lang="en-US" sz="3200" dirty="0" err="1"/>
              <a:t>ühtlase</a:t>
            </a:r>
            <a:r>
              <a:rPr lang="en-US" sz="3200" dirty="0"/>
              <a:t> </a:t>
            </a:r>
            <a:r>
              <a:rPr lang="en-US" sz="3200" dirty="0" err="1"/>
              <a:t>läbivoolukiirusega</a:t>
            </a:r>
            <a:r>
              <a:rPr lang="en-US" sz="3200" dirty="0"/>
              <a:t> Vortex- ja </a:t>
            </a:r>
            <a:r>
              <a:rPr lang="en-US" sz="3200" dirty="0" err="1"/>
              <a:t>lehterliivapüünised</a:t>
            </a:r>
            <a:r>
              <a:rPr lang="en-US" sz="3200" dirty="0"/>
              <a:t> </a:t>
            </a:r>
            <a:r>
              <a:rPr lang="en-US" sz="3200" dirty="0" err="1"/>
              <a:t>või</a:t>
            </a:r>
            <a:r>
              <a:rPr lang="en-US" sz="3200" dirty="0"/>
              <a:t> </a:t>
            </a:r>
            <a:r>
              <a:rPr lang="en-US" sz="3200" dirty="0" err="1"/>
              <a:t>õhustatavad</a:t>
            </a:r>
            <a:r>
              <a:rPr lang="en-US" sz="3200" dirty="0"/>
              <a:t> </a:t>
            </a:r>
            <a:r>
              <a:rPr lang="en-US" sz="3200" dirty="0" err="1"/>
              <a:t>liivapüüniseid</a:t>
            </a:r>
            <a:endParaRPr lang="en-US" sz="3200" dirty="0"/>
          </a:p>
          <a:p>
            <a:pPr marL="0" indent="0">
              <a:lnSpc>
                <a:spcPct val="120000"/>
              </a:lnSpc>
              <a:buNone/>
            </a:pPr>
            <a:r>
              <a:rPr lang="en-US" sz="3200" dirty="0" err="1"/>
              <a:t>Tänapäeval</a:t>
            </a:r>
            <a:r>
              <a:rPr lang="en-US" sz="3200" dirty="0"/>
              <a:t> on </a:t>
            </a:r>
            <a:r>
              <a:rPr lang="en-US" sz="3200" dirty="0" err="1"/>
              <a:t>väikestes</a:t>
            </a:r>
            <a:r>
              <a:rPr lang="en-US" sz="3200" dirty="0"/>
              <a:t> ja </a:t>
            </a:r>
            <a:r>
              <a:rPr lang="en-US" sz="3200" dirty="0" err="1"/>
              <a:t>keskmise</a:t>
            </a:r>
            <a:r>
              <a:rPr lang="en-US" sz="3200" dirty="0"/>
              <a:t> </a:t>
            </a:r>
            <a:r>
              <a:rPr lang="en-US" sz="3200" dirty="0" err="1"/>
              <a:t>suurusega</a:t>
            </a:r>
            <a:r>
              <a:rPr lang="en-US" sz="3200" dirty="0"/>
              <a:t> </a:t>
            </a:r>
            <a:r>
              <a:rPr lang="en-US" sz="3200" dirty="0" err="1"/>
              <a:t>puhastitel</a:t>
            </a:r>
            <a:r>
              <a:rPr lang="en-US" sz="3200" dirty="0"/>
              <a:t> </a:t>
            </a:r>
            <a:r>
              <a:rPr lang="en-US" sz="3200" dirty="0" err="1"/>
              <a:t>kasutusel</a:t>
            </a:r>
            <a:r>
              <a:rPr lang="en-US" sz="3200" dirty="0"/>
              <a:t> </a:t>
            </a:r>
            <a:r>
              <a:rPr lang="en-US" sz="3200" dirty="0" err="1"/>
              <a:t>tehases</a:t>
            </a:r>
            <a:r>
              <a:rPr lang="en-US" sz="3200" dirty="0"/>
              <a:t> </a:t>
            </a:r>
            <a:r>
              <a:rPr lang="en-US" sz="3200" dirty="0" err="1"/>
              <a:t>toodetavaid</a:t>
            </a:r>
            <a:r>
              <a:rPr lang="en-US" sz="3200" dirty="0"/>
              <a:t> </a:t>
            </a:r>
            <a:r>
              <a:rPr lang="en-US" sz="3200" dirty="0" err="1"/>
              <a:t>kompaktliivapüüniseid</a:t>
            </a:r>
            <a:r>
              <a:rPr lang="en-US" sz="3200" dirty="0"/>
              <a:t>, </a:t>
            </a:r>
            <a:r>
              <a:rPr lang="en-US" sz="3200" dirty="0" err="1"/>
              <a:t>millest</a:t>
            </a:r>
            <a:r>
              <a:rPr lang="en-US" sz="3200" dirty="0"/>
              <a:t> </a:t>
            </a:r>
            <a:r>
              <a:rPr lang="en-US" sz="3200" dirty="0" err="1"/>
              <a:t>suuremad</a:t>
            </a:r>
            <a:r>
              <a:rPr lang="en-US" sz="3200" dirty="0"/>
              <a:t> on </a:t>
            </a:r>
            <a:r>
              <a:rPr lang="en-US" sz="3200" dirty="0" err="1"/>
              <a:t>õhustatavad</a:t>
            </a:r>
            <a:r>
              <a:rPr lang="en-US" sz="3200" dirty="0"/>
              <a:t>.</a:t>
            </a:r>
          </a:p>
          <a:p>
            <a:pPr marL="0" indent="0">
              <a:lnSpc>
                <a:spcPct val="120000"/>
              </a:lnSpc>
              <a:buNone/>
            </a:pPr>
            <a:r>
              <a:rPr lang="en-US" sz="3200" dirty="0"/>
              <a:t>Liivaärastuse ja </a:t>
            </a:r>
            <a:r>
              <a:rPr lang="en-US" sz="3200" dirty="0" err="1"/>
              <a:t>võreseadmete</a:t>
            </a:r>
            <a:r>
              <a:rPr lang="en-US" sz="3200" dirty="0"/>
              <a:t> </a:t>
            </a:r>
            <a:r>
              <a:rPr lang="en-US" sz="3200" dirty="0" err="1"/>
              <a:t>valiku</a:t>
            </a:r>
            <a:r>
              <a:rPr lang="en-US" sz="3200" dirty="0"/>
              <a:t> on </a:t>
            </a:r>
            <a:r>
              <a:rPr lang="en-US" sz="3200" dirty="0" err="1"/>
              <a:t>oluline</a:t>
            </a:r>
            <a:r>
              <a:rPr lang="en-US" sz="3200" dirty="0"/>
              <a:t> </a:t>
            </a:r>
            <a:r>
              <a:rPr lang="en-US" sz="3200" dirty="0" err="1"/>
              <a:t>läbi</a:t>
            </a:r>
            <a:r>
              <a:rPr lang="en-US" sz="3200" dirty="0"/>
              <a:t> </a:t>
            </a:r>
            <a:r>
              <a:rPr lang="en-US" sz="3200" dirty="0" err="1"/>
              <a:t>mõelda</a:t>
            </a:r>
            <a:r>
              <a:rPr lang="en-US" sz="3200" dirty="0"/>
              <a:t> </a:t>
            </a:r>
            <a:r>
              <a:rPr lang="en-US" sz="3200" dirty="0" err="1"/>
              <a:t>jäätmete</a:t>
            </a:r>
            <a:r>
              <a:rPr lang="en-US" sz="3200" dirty="0"/>
              <a:t> </a:t>
            </a:r>
            <a:r>
              <a:rPr lang="en-US" sz="3200" dirty="0" err="1"/>
              <a:t>lõppkäitlus</a:t>
            </a:r>
            <a:r>
              <a:rPr lang="en-US" sz="3200" dirty="0"/>
              <a:t>. </a:t>
            </a:r>
            <a:r>
              <a:rPr lang="en-US" sz="3200" dirty="0" err="1"/>
              <a:t>Nt</a:t>
            </a:r>
            <a:r>
              <a:rPr lang="en-US" sz="3200" dirty="0"/>
              <a:t> </a:t>
            </a:r>
            <a:r>
              <a:rPr lang="en-US" sz="3200" dirty="0" err="1"/>
              <a:t>ei</a:t>
            </a:r>
            <a:r>
              <a:rPr lang="en-US" sz="3200" dirty="0"/>
              <a:t> ole </a:t>
            </a:r>
            <a:r>
              <a:rPr lang="en-US" sz="3200" dirty="0" err="1"/>
              <a:t>otstarbekas</a:t>
            </a:r>
            <a:r>
              <a:rPr lang="en-US" sz="3200" dirty="0"/>
              <a:t> </a:t>
            </a:r>
            <a:r>
              <a:rPr lang="en-US" sz="3200" dirty="0" err="1"/>
              <a:t>soetada</a:t>
            </a:r>
            <a:r>
              <a:rPr lang="en-US" sz="3200" dirty="0"/>
              <a:t> </a:t>
            </a:r>
            <a:r>
              <a:rPr lang="en-US" sz="3200" dirty="0" err="1"/>
              <a:t>liiva</a:t>
            </a:r>
            <a:r>
              <a:rPr lang="en-US" sz="3200" dirty="0"/>
              <a:t> </a:t>
            </a:r>
            <a:r>
              <a:rPr lang="en-US" sz="3200" dirty="0" err="1"/>
              <a:t>või</a:t>
            </a:r>
            <a:r>
              <a:rPr lang="en-US" sz="3200" dirty="0"/>
              <a:t> </a:t>
            </a:r>
            <a:r>
              <a:rPr lang="en-US" sz="3200" dirty="0" err="1"/>
              <a:t>võreprahi</a:t>
            </a:r>
            <a:r>
              <a:rPr lang="en-US" sz="3200" dirty="0"/>
              <a:t> </a:t>
            </a:r>
            <a:r>
              <a:rPr lang="en-US" sz="3200" dirty="0" err="1"/>
              <a:t>pesuseadmeid</a:t>
            </a:r>
            <a:r>
              <a:rPr lang="en-US" sz="3200" dirty="0"/>
              <a:t>, </a:t>
            </a:r>
            <a:r>
              <a:rPr lang="en-US" sz="3200" dirty="0" err="1"/>
              <a:t>kui</a:t>
            </a:r>
            <a:r>
              <a:rPr lang="en-US" sz="3200" dirty="0"/>
              <a:t> </a:t>
            </a:r>
            <a:r>
              <a:rPr lang="en-US" sz="3200" dirty="0" err="1"/>
              <a:t>lõppkäitluse</a:t>
            </a:r>
            <a:r>
              <a:rPr lang="en-US" sz="3200" dirty="0"/>
              <a:t> </a:t>
            </a:r>
            <a:r>
              <a:rPr lang="en-US" sz="3200" dirty="0" err="1"/>
              <a:t>koht</a:t>
            </a:r>
            <a:r>
              <a:rPr lang="en-US" sz="3200" dirty="0"/>
              <a:t> on </a:t>
            </a:r>
            <a:r>
              <a:rPr lang="en-US" sz="3200" dirty="0" err="1"/>
              <a:t>prügila</a:t>
            </a:r>
            <a:r>
              <a:rPr lang="en-US" sz="3200" dirty="0"/>
              <a:t>, </a:t>
            </a:r>
            <a:r>
              <a:rPr lang="en-US" sz="3200" dirty="0" err="1"/>
              <a:t>samas</a:t>
            </a:r>
            <a:r>
              <a:rPr lang="en-US" sz="3200" dirty="0"/>
              <a:t> </a:t>
            </a:r>
            <a:r>
              <a:rPr lang="en-US" sz="3200" dirty="0" err="1"/>
              <a:t>kui</a:t>
            </a:r>
            <a:r>
              <a:rPr lang="en-US" sz="3200" dirty="0"/>
              <a:t> </a:t>
            </a:r>
            <a:r>
              <a:rPr lang="en-US" sz="3200" dirty="0" err="1"/>
              <a:t>kavandatakse</a:t>
            </a:r>
            <a:r>
              <a:rPr lang="en-US" sz="3200" dirty="0"/>
              <a:t> </a:t>
            </a:r>
            <a:r>
              <a:rPr lang="en-US" sz="3200" dirty="0" err="1"/>
              <a:t>jäätmete</a:t>
            </a:r>
            <a:r>
              <a:rPr lang="en-US" sz="3200" dirty="0"/>
              <a:t> </a:t>
            </a:r>
            <a:r>
              <a:rPr lang="en-US" sz="3200" dirty="0" err="1"/>
              <a:t>taaskasutust</a:t>
            </a:r>
            <a:r>
              <a:rPr lang="en-US" sz="3200" dirty="0"/>
              <a:t>, </a:t>
            </a:r>
            <a:r>
              <a:rPr lang="en-US" sz="3200" dirty="0" err="1"/>
              <a:t>võib</a:t>
            </a:r>
            <a:r>
              <a:rPr lang="en-US" sz="3200" dirty="0"/>
              <a:t> </a:t>
            </a:r>
            <a:r>
              <a:rPr lang="en-US" sz="3200" dirty="0" err="1"/>
              <a:t>pesu</a:t>
            </a:r>
            <a:r>
              <a:rPr lang="en-US" sz="3200" dirty="0"/>
              <a:t> olla </a:t>
            </a:r>
            <a:r>
              <a:rPr lang="en-US" sz="3200" dirty="0" err="1"/>
              <a:t>asjakohane</a:t>
            </a:r>
            <a:r>
              <a:rPr lang="en-US" sz="3200" dirty="0"/>
              <a:t>.</a:t>
            </a:r>
          </a:p>
        </p:txBody>
      </p:sp>
    </p:spTree>
    <p:extLst>
      <p:ext uri="{BB962C8B-B14F-4D97-AF65-F5344CB8AC3E}">
        <p14:creationId xmlns:p14="http://schemas.microsoft.com/office/powerpoint/2010/main" val="1030958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a:extLst>
              <a:ext uri="{FF2B5EF4-FFF2-40B4-BE49-F238E27FC236}">
                <a16:creationId xmlns:a16="http://schemas.microsoft.com/office/drawing/2014/main" id="{D77F572E-637F-CC5C-47D4-84C00928D175}"/>
              </a:ext>
            </a:extLst>
          </p:cNvPr>
          <p:cNvSpPr>
            <a:spLocks noGrp="1"/>
          </p:cNvSpPr>
          <p:nvPr>
            <p:ph type="title"/>
          </p:nvPr>
        </p:nvSpPr>
        <p:spPr/>
        <p:txBody>
          <a:bodyPr/>
          <a:lstStyle/>
          <a:p>
            <a:r>
              <a:rPr lang="en-US" dirty="0" err="1"/>
              <a:t>Õli</a:t>
            </a:r>
            <a:r>
              <a:rPr lang="en-US" dirty="0"/>
              <a:t> ja </a:t>
            </a:r>
            <a:r>
              <a:rPr lang="en-US" dirty="0" err="1"/>
              <a:t>rasvapüünis</a:t>
            </a:r>
            <a:endParaRPr lang="en-US" dirty="0"/>
          </a:p>
        </p:txBody>
      </p:sp>
      <p:sp>
        <p:nvSpPr>
          <p:cNvPr id="4" name="Content Placeholder 2">
            <a:extLst>
              <a:ext uri="{FF2B5EF4-FFF2-40B4-BE49-F238E27FC236}">
                <a16:creationId xmlns:a16="http://schemas.microsoft.com/office/drawing/2014/main" id="{3088B1E7-BDE1-16C2-6DBB-78F64DB2B5C6}"/>
              </a:ext>
            </a:extLst>
          </p:cNvPr>
          <p:cNvSpPr>
            <a:spLocks noGrp="1"/>
          </p:cNvSpPr>
          <p:nvPr>
            <p:ph idx="1"/>
          </p:nvPr>
        </p:nvSpPr>
        <p:spPr>
          <a:xfrm>
            <a:off x="838200" y="1825625"/>
            <a:ext cx="10279566" cy="4351338"/>
          </a:xfrm>
        </p:spPr>
        <p:txBody>
          <a:bodyPr anchor="ctr">
            <a:normAutofit fontScale="62500" lnSpcReduction="20000"/>
          </a:bodyPr>
          <a:lstStyle/>
          <a:p>
            <a:pPr marL="0" indent="0">
              <a:lnSpc>
                <a:spcPct val="120000"/>
              </a:lnSpc>
              <a:buNone/>
            </a:pPr>
            <a:r>
              <a:rPr lang="et-EE" sz="3200" dirty="0"/>
              <a:t>Kui reoveepuhasti piirkonnas on toitlustusasutused või toiduvalmistajaid ning on ette näha probleeme rasvaga, on vajalik kavandada rasvaeemaldus.</a:t>
            </a:r>
          </a:p>
          <a:p>
            <a:pPr marL="0" indent="0">
              <a:lnSpc>
                <a:spcPct val="120000"/>
              </a:lnSpc>
              <a:buNone/>
            </a:pPr>
            <a:r>
              <a:rPr lang="et-EE" sz="3200" dirty="0"/>
              <a:t>Rasv põhjustab torustikes ummistusi, reoveepuhastis jõuab lahustamata rasv väljavoolu ja suurendab sellega heitvees saasteainete sisaldusi. Lisaks seostatakse rasvaga niitjasbakterite vohamist, mis võib põhjustada suurt probleemi aktiivmuda settimisel.</a:t>
            </a:r>
          </a:p>
          <a:p>
            <a:pPr marL="0" indent="0">
              <a:lnSpc>
                <a:spcPct val="120000"/>
              </a:lnSpc>
              <a:buNone/>
            </a:pPr>
            <a:r>
              <a:rPr lang="et-EE" sz="3200" dirty="0"/>
              <a:t>Õli- ja rasvapüünist kasutatakse sageli väiksemate ühiskondlike ja tööstusobjektide (nt söökla, pagaritöökoda, autopesula jmt) kohtpuhastina. Õlipüünise toimub ainete erineval tihedusel põhinev protsess, mille tulemusel tõusevad rasvad ja õlid pinnale, kust saab neid eraldada.</a:t>
            </a:r>
          </a:p>
          <a:p>
            <a:pPr marL="0" indent="0">
              <a:lnSpc>
                <a:spcPct val="120000"/>
              </a:lnSpc>
              <a:buNone/>
            </a:pPr>
            <a:r>
              <a:rPr lang="et-EE" sz="3200" dirty="0"/>
              <a:t>Väikepuhastite rasvaeemaldust on kõige parem lahendada sobiliku kombineeritud seadmega, kus lisaks liivale eemaldatakse rasv.</a:t>
            </a:r>
          </a:p>
          <a:p>
            <a:pPr marL="0" indent="0">
              <a:buNone/>
            </a:pPr>
            <a:endParaRPr lang="en-EE" sz="3200" dirty="0"/>
          </a:p>
        </p:txBody>
      </p:sp>
    </p:spTree>
    <p:extLst>
      <p:ext uri="{BB962C8B-B14F-4D97-AF65-F5344CB8AC3E}">
        <p14:creationId xmlns:p14="http://schemas.microsoft.com/office/powerpoint/2010/main" val="2766467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a:extLst>
              <a:ext uri="{FF2B5EF4-FFF2-40B4-BE49-F238E27FC236}">
                <a16:creationId xmlns:a16="http://schemas.microsoft.com/office/drawing/2014/main" id="{D77F572E-637F-CC5C-47D4-84C00928D175}"/>
              </a:ext>
            </a:extLst>
          </p:cNvPr>
          <p:cNvSpPr>
            <a:spLocks noGrp="1"/>
          </p:cNvSpPr>
          <p:nvPr>
            <p:ph type="title"/>
          </p:nvPr>
        </p:nvSpPr>
        <p:spPr/>
        <p:txBody>
          <a:bodyPr/>
          <a:lstStyle/>
          <a:p>
            <a:r>
              <a:rPr lang="en-US" dirty="0"/>
              <a:t>Selitamine</a:t>
            </a:r>
          </a:p>
        </p:txBody>
      </p:sp>
      <p:sp>
        <p:nvSpPr>
          <p:cNvPr id="4" name="Content Placeholder 2">
            <a:extLst>
              <a:ext uri="{FF2B5EF4-FFF2-40B4-BE49-F238E27FC236}">
                <a16:creationId xmlns:a16="http://schemas.microsoft.com/office/drawing/2014/main" id="{3088B1E7-BDE1-16C2-6DBB-78F64DB2B5C6}"/>
              </a:ext>
            </a:extLst>
          </p:cNvPr>
          <p:cNvSpPr>
            <a:spLocks noGrp="1"/>
          </p:cNvSpPr>
          <p:nvPr>
            <p:ph idx="1"/>
          </p:nvPr>
        </p:nvSpPr>
        <p:spPr>
          <a:xfrm>
            <a:off x="838200" y="1825625"/>
            <a:ext cx="10625254" cy="4351338"/>
          </a:xfrm>
        </p:spPr>
        <p:txBody>
          <a:bodyPr anchor="ctr">
            <a:normAutofit fontScale="77500" lnSpcReduction="20000"/>
          </a:bodyPr>
          <a:lstStyle/>
          <a:p>
            <a:pPr marL="0" indent="0">
              <a:lnSpc>
                <a:spcPct val="120000"/>
              </a:lnSpc>
              <a:buNone/>
            </a:pPr>
            <a:r>
              <a:rPr lang="en-US" sz="3200" dirty="0"/>
              <a:t>Selitamise </a:t>
            </a:r>
            <a:r>
              <a:rPr lang="en-US" sz="3200" dirty="0" err="1"/>
              <a:t>eesmärgiks</a:t>
            </a:r>
            <a:r>
              <a:rPr lang="en-US" sz="3200" dirty="0"/>
              <a:t> on </a:t>
            </a:r>
            <a:r>
              <a:rPr lang="en-US" sz="3200" dirty="0" err="1"/>
              <a:t>reovees</a:t>
            </a:r>
            <a:r>
              <a:rPr lang="en-US" sz="3200" dirty="0"/>
              <a:t> </a:t>
            </a:r>
            <a:r>
              <a:rPr lang="en-US" sz="3200" dirty="0" err="1"/>
              <a:t>oleva</a:t>
            </a:r>
            <a:r>
              <a:rPr lang="en-US" sz="3200" dirty="0"/>
              <a:t> </a:t>
            </a:r>
            <a:r>
              <a:rPr lang="en-US" sz="3200" dirty="0" err="1"/>
              <a:t>heljumi</a:t>
            </a:r>
            <a:r>
              <a:rPr lang="en-US" sz="3200" dirty="0"/>
              <a:t> </a:t>
            </a:r>
            <a:r>
              <a:rPr lang="en-US" sz="3200" dirty="0" err="1"/>
              <a:t>või</a:t>
            </a:r>
            <a:r>
              <a:rPr lang="en-US" sz="3200" dirty="0"/>
              <a:t> ka </a:t>
            </a:r>
            <a:r>
              <a:rPr lang="en-US" sz="3200" dirty="0" err="1"/>
              <a:t>lahustunud</a:t>
            </a:r>
            <a:r>
              <a:rPr lang="en-US" sz="3200" dirty="0"/>
              <a:t> </a:t>
            </a:r>
            <a:r>
              <a:rPr lang="en-US" sz="3200" dirty="0" err="1"/>
              <a:t>ainete</a:t>
            </a:r>
            <a:r>
              <a:rPr lang="en-US" sz="3200" dirty="0"/>
              <a:t>/</a:t>
            </a:r>
            <a:r>
              <a:rPr lang="en-US" sz="3200" dirty="0" err="1"/>
              <a:t>vedelike</a:t>
            </a:r>
            <a:r>
              <a:rPr lang="en-US" sz="3200" dirty="0"/>
              <a:t> </a:t>
            </a:r>
            <a:r>
              <a:rPr lang="en-US" sz="3200" dirty="0" err="1"/>
              <a:t>eraldamine</a:t>
            </a:r>
            <a:r>
              <a:rPr lang="en-US" sz="3200" dirty="0"/>
              <a:t>, </a:t>
            </a:r>
            <a:r>
              <a:rPr lang="en-US" sz="3200" dirty="0" err="1"/>
              <a:t>raskusjõu</a:t>
            </a:r>
            <a:r>
              <a:rPr lang="en-US" sz="3200" dirty="0"/>
              <a:t> </a:t>
            </a:r>
            <a:r>
              <a:rPr lang="en-US" sz="3200" dirty="0" err="1"/>
              <a:t>või</a:t>
            </a:r>
            <a:r>
              <a:rPr lang="en-US" sz="3200" dirty="0"/>
              <a:t> ka </a:t>
            </a:r>
            <a:r>
              <a:rPr lang="en-US" sz="3200" dirty="0" err="1"/>
              <a:t>tsentrifugaaljõu</a:t>
            </a:r>
            <a:r>
              <a:rPr lang="en-US" sz="3200" dirty="0"/>
              <a:t> </a:t>
            </a:r>
            <a:r>
              <a:rPr lang="en-US" sz="3200" dirty="0" err="1"/>
              <a:t>abil</a:t>
            </a:r>
            <a:r>
              <a:rPr lang="en-US" sz="3200" dirty="0"/>
              <a:t>. </a:t>
            </a:r>
            <a:r>
              <a:rPr lang="en-US" sz="3200" dirty="0" err="1"/>
              <a:t>Eraldatava</a:t>
            </a:r>
            <a:r>
              <a:rPr lang="en-US" sz="3200" dirty="0"/>
              <a:t> </a:t>
            </a:r>
            <a:r>
              <a:rPr lang="en-US" sz="3200" dirty="0" err="1"/>
              <a:t>heljumi</a:t>
            </a:r>
            <a:r>
              <a:rPr lang="en-US" sz="3200" dirty="0"/>
              <a:t> </a:t>
            </a:r>
            <a:r>
              <a:rPr lang="en-US" sz="3200" dirty="0" err="1"/>
              <a:t>suurus</a:t>
            </a:r>
            <a:r>
              <a:rPr lang="en-US" sz="3200" dirty="0"/>
              <a:t> </a:t>
            </a:r>
            <a:r>
              <a:rPr lang="en-US" sz="3200" dirty="0" err="1"/>
              <a:t>võib</a:t>
            </a:r>
            <a:r>
              <a:rPr lang="en-US" sz="3200" dirty="0"/>
              <a:t> olla </a:t>
            </a:r>
            <a:r>
              <a:rPr lang="en-US" sz="3200" dirty="0" err="1"/>
              <a:t>väga</a:t>
            </a:r>
            <a:r>
              <a:rPr lang="en-US" sz="3200" dirty="0"/>
              <a:t> </a:t>
            </a:r>
            <a:r>
              <a:rPr lang="en-US" sz="3200" dirty="0" err="1"/>
              <a:t>erinev</a:t>
            </a:r>
            <a:r>
              <a:rPr lang="en-US" sz="3200" dirty="0"/>
              <a:t>, </a:t>
            </a:r>
            <a:r>
              <a:rPr lang="en-US" sz="3200" dirty="0" err="1"/>
              <a:t>olles</a:t>
            </a:r>
            <a:r>
              <a:rPr lang="en-US" sz="3200" dirty="0"/>
              <a:t> </a:t>
            </a:r>
            <a:r>
              <a:rPr lang="en-US" sz="3200" dirty="0" err="1"/>
              <a:t>silmale</a:t>
            </a:r>
            <a:r>
              <a:rPr lang="en-US" sz="3200" dirty="0"/>
              <a:t> </a:t>
            </a:r>
            <a:r>
              <a:rPr lang="en-US" sz="3200" dirty="0" err="1"/>
              <a:t>nähtav</a:t>
            </a:r>
            <a:r>
              <a:rPr lang="en-US" sz="3200" dirty="0"/>
              <a:t> </a:t>
            </a:r>
            <a:r>
              <a:rPr lang="en-US" sz="3200" dirty="0" err="1"/>
              <a:t>kuni</a:t>
            </a:r>
            <a:r>
              <a:rPr lang="en-US" sz="3200" dirty="0"/>
              <a:t> </a:t>
            </a:r>
            <a:r>
              <a:rPr lang="en-US" sz="3200" dirty="0" err="1"/>
              <a:t>nähtamatud</a:t>
            </a:r>
            <a:r>
              <a:rPr lang="en-US" sz="3200" dirty="0"/>
              <a:t> </a:t>
            </a:r>
            <a:r>
              <a:rPr lang="en-US" sz="3200" dirty="0" err="1"/>
              <a:t>kolloidid</a:t>
            </a:r>
            <a:r>
              <a:rPr lang="en-US" sz="3200" dirty="0"/>
              <a:t>. </a:t>
            </a:r>
          </a:p>
          <a:p>
            <a:pPr marL="0" indent="0">
              <a:lnSpc>
                <a:spcPct val="120000"/>
              </a:lnSpc>
              <a:buNone/>
            </a:pPr>
            <a:r>
              <a:rPr lang="en-US" sz="3200" dirty="0"/>
              <a:t>Selitamise </a:t>
            </a:r>
            <a:r>
              <a:rPr lang="en-US" sz="3200" dirty="0" err="1"/>
              <a:t>sagedaimateks</a:t>
            </a:r>
            <a:r>
              <a:rPr lang="en-US" sz="3200" dirty="0"/>
              <a:t> </a:t>
            </a:r>
            <a:r>
              <a:rPr lang="en-US" sz="3200" dirty="0" err="1"/>
              <a:t>kasutusmeetodiks</a:t>
            </a:r>
            <a:r>
              <a:rPr lang="en-US" sz="3200" dirty="0"/>
              <a:t> on </a:t>
            </a:r>
            <a:r>
              <a:rPr lang="en-US" sz="3200" dirty="0" err="1"/>
              <a:t>setitamine</a:t>
            </a:r>
            <a:r>
              <a:rPr lang="en-US" sz="3200" dirty="0"/>
              <a:t> ja </a:t>
            </a:r>
            <a:r>
              <a:rPr lang="en-US" sz="3200" dirty="0" err="1"/>
              <a:t>flotatsioon</a:t>
            </a:r>
            <a:endParaRPr lang="en-US" sz="3200" dirty="0"/>
          </a:p>
          <a:p>
            <a:pPr marL="0" indent="0">
              <a:lnSpc>
                <a:spcPct val="120000"/>
              </a:lnSpc>
              <a:buNone/>
            </a:pPr>
            <a:r>
              <a:rPr lang="en-US" sz="3200" dirty="0" err="1"/>
              <a:t>Setitamisel</a:t>
            </a:r>
            <a:r>
              <a:rPr lang="en-US" sz="3200" dirty="0"/>
              <a:t> </a:t>
            </a:r>
            <a:r>
              <a:rPr lang="en-US" sz="3200" dirty="0" err="1"/>
              <a:t>sadeneb</a:t>
            </a:r>
            <a:r>
              <a:rPr lang="en-US" sz="3200" dirty="0"/>
              <a:t> vees </a:t>
            </a:r>
            <a:r>
              <a:rPr lang="en-US" sz="3200" dirty="0" err="1"/>
              <a:t>olev</a:t>
            </a:r>
            <a:r>
              <a:rPr lang="en-US" sz="3200" dirty="0"/>
              <a:t> </a:t>
            </a:r>
            <a:r>
              <a:rPr lang="en-US" sz="3200" dirty="0" err="1"/>
              <a:t>hõljum</a:t>
            </a:r>
            <a:r>
              <a:rPr lang="en-US" sz="3200" dirty="0"/>
              <a:t> </a:t>
            </a:r>
            <a:r>
              <a:rPr lang="en-US" sz="3200" dirty="0" err="1"/>
              <a:t>raskusjõu</a:t>
            </a:r>
            <a:r>
              <a:rPr lang="en-US" sz="3200" dirty="0"/>
              <a:t> </a:t>
            </a:r>
            <a:r>
              <a:rPr lang="en-US" sz="3200" dirty="0" err="1"/>
              <a:t>toimel</a:t>
            </a:r>
            <a:r>
              <a:rPr lang="en-US" sz="3200" dirty="0"/>
              <a:t> </a:t>
            </a:r>
            <a:r>
              <a:rPr lang="en-US" sz="3200" dirty="0" err="1"/>
              <a:t>setiti</a:t>
            </a:r>
            <a:r>
              <a:rPr lang="en-US" sz="3200" dirty="0"/>
              <a:t> </a:t>
            </a:r>
            <a:r>
              <a:rPr lang="en-US" sz="3200" dirty="0" err="1"/>
              <a:t>põhja</a:t>
            </a:r>
            <a:r>
              <a:rPr lang="en-US" sz="3200" dirty="0"/>
              <a:t>, </a:t>
            </a:r>
            <a:r>
              <a:rPr lang="en-US" sz="3200" dirty="0" err="1"/>
              <a:t>kust</a:t>
            </a:r>
            <a:r>
              <a:rPr lang="en-US" sz="3200" dirty="0"/>
              <a:t> see </a:t>
            </a:r>
            <a:r>
              <a:rPr lang="en-US" sz="3200" dirty="0" err="1"/>
              <a:t>eraldakse</a:t>
            </a:r>
            <a:r>
              <a:rPr lang="en-US" sz="3200" dirty="0"/>
              <a:t> </a:t>
            </a:r>
            <a:r>
              <a:rPr lang="en-US" sz="3200" dirty="0" err="1"/>
              <a:t>settena</a:t>
            </a:r>
            <a:endParaRPr lang="en-US" sz="3200" dirty="0"/>
          </a:p>
          <a:p>
            <a:pPr marL="0" indent="0">
              <a:lnSpc>
                <a:spcPct val="120000"/>
              </a:lnSpc>
              <a:buNone/>
            </a:pPr>
            <a:r>
              <a:rPr lang="en-US" sz="3200" dirty="0" err="1"/>
              <a:t>Flotatsioonil</a:t>
            </a:r>
            <a:r>
              <a:rPr lang="en-US" sz="3200" dirty="0"/>
              <a:t> </a:t>
            </a:r>
            <a:r>
              <a:rPr lang="en-US" sz="3200" dirty="0" err="1"/>
              <a:t>tõstetakse</a:t>
            </a:r>
            <a:r>
              <a:rPr lang="en-US" sz="3200" dirty="0"/>
              <a:t> vees </a:t>
            </a:r>
            <a:r>
              <a:rPr lang="en-US" sz="3200" dirty="0" err="1"/>
              <a:t>olev</a:t>
            </a:r>
            <a:r>
              <a:rPr lang="en-US" sz="3200" dirty="0"/>
              <a:t> </a:t>
            </a:r>
            <a:r>
              <a:rPr lang="en-US" sz="3200" dirty="0" err="1"/>
              <a:t>hõljum</a:t>
            </a:r>
            <a:r>
              <a:rPr lang="en-US" sz="3200" dirty="0"/>
              <a:t> </a:t>
            </a:r>
            <a:r>
              <a:rPr lang="en-US" sz="3200" dirty="0" err="1"/>
              <a:t>vahuna</a:t>
            </a:r>
            <a:r>
              <a:rPr lang="en-US" sz="3200" dirty="0"/>
              <a:t> </a:t>
            </a:r>
            <a:r>
              <a:rPr lang="en-US" sz="3200" dirty="0" err="1"/>
              <a:t>veepinnale</a:t>
            </a:r>
            <a:r>
              <a:rPr lang="en-US" sz="3200" dirty="0"/>
              <a:t>, </a:t>
            </a:r>
            <a:r>
              <a:rPr lang="en-US" sz="3200" dirty="0" err="1"/>
              <a:t>kust</a:t>
            </a:r>
            <a:r>
              <a:rPr lang="en-US" sz="3200" dirty="0"/>
              <a:t> see </a:t>
            </a:r>
            <a:r>
              <a:rPr lang="en-US" sz="3200" dirty="0" err="1"/>
              <a:t>eraldatakse</a:t>
            </a:r>
            <a:r>
              <a:rPr lang="en-US" sz="3200" dirty="0"/>
              <a:t> </a:t>
            </a:r>
          </a:p>
          <a:p>
            <a:pPr marL="0" indent="0">
              <a:buNone/>
            </a:pPr>
            <a:endParaRPr lang="en-EE" sz="3200" dirty="0"/>
          </a:p>
        </p:txBody>
      </p:sp>
    </p:spTree>
    <p:extLst>
      <p:ext uri="{BB962C8B-B14F-4D97-AF65-F5344CB8AC3E}">
        <p14:creationId xmlns:p14="http://schemas.microsoft.com/office/powerpoint/2010/main" val="2340253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a:extLst>
              <a:ext uri="{FF2B5EF4-FFF2-40B4-BE49-F238E27FC236}">
                <a16:creationId xmlns:a16="http://schemas.microsoft.com/office/drawing/2014/main" id="{D77F572E-637F-CC5C-47D4-84C00928D175}"/>
              </a:ext>
            </a:extLst>
          </p:cNvPr>
          <p:cNvSpPr>
            <a:spLocks noGrp="1"/>
          </p:cNvSpPr>
          <p:nvPr>
            <p:ph type="title"/>
          </p:nvPr>
        </p:nvSpPr>
        <p:spPr/>
        <p:txBody>
          <a:bodyPr/>
          <a:lstStyle/>
          <a:p>
            <a:r>
              <a:rPr lang="en-US" dirty="0"/>
              <a:t>Koagulatsioon ja </a:t>
            </a:r>
            <a:r>
              <a:rPr lang="en-US" dirty="0" err="1"/>
              <a:t>flokulatsioon</a:t>
            </a:r>
            <a:endParaRPr lang="en-US" dirty="0"/>
          </a:p>
        </p:txBody>
      </p:sp>
      <p:sp>
        <p:nvSpPr>
          <p:cNvPr id="4" name="Content Placeholder 2">
            <a:extLst>
              <a:ext uri="{FF2B5EF4-FFF2-40B4-BE49-F238E27FC236}">
                <a16:creationId xmlns:a16="http://schemas.microsoft.com/office/drawing/2014/main" id="{3088B1E7-BDE1-16C2-6DBB-78F64DB2B5C6}"/>
              </a:ext>
            </a:extLst>
          </p:cNvPr>
          <p:cNvSpPr>
            <a:spLocks noGrp="1"/>
          </p:cNvSpPr>
          <p:nvPr>
            <p:ph idx="1"/>
          </p:nvPr>
        </p:nvSpPr>
        <p:spPr>
          <a:xfrm>
            <a:off x="838200" y="1825625"/>
            <a:ext cx="10413380" cy="4351338"/>
          </a:xfrm>
        </p:spPr>
        <p:txBody>
          <a:bodyPr anchor="ctr">
            <a:normAutofit fontScale="62500" lnSpcReduction="20000"/>
          </a:bodyPr>
          <a:lstStyle/>
          <a:p>
            <a:pPr marL="0" indent="0">
              <a:lnSpc>
                <a:spcPct val="120000"/>
              </a:lnSpc>
              <a:buNone/>
            </a:pPr>
            <a:r>
              <a:rPr lang="et-EE" sz="3200" dirty="0"/>
              <a:t>Selitamise efektiivsuse tõstmiseks kasutatakse koagulante ja </a:t>
            </a:r>
            <a:r>
              <a:rPr lang="et-EE" sz="3200" dirty="0" err="1"/>
              <a:t>flokulante</a:t>
            </a:r>
            <a:r>
              <a:rPr lang="et-EE" sz="3200" dirty="0"/>
              <a:t>, millega tekitatakse hõlpsalt settiv või üles ujuv materjal :</a:t>
            </a:r>
          </a:p>
          <a:p>
            <a:pPr>
              <a:lnSpc>
                <a:spcPct val="120000"/>
              </a:lnSpc>
            </a:pPr>
            <a:r>
              <a:rPr lang="et-EE" sz="3200" dirty="0"/>
              <a:t>koagulandid – tavaliselt vees hästi lahustuvad </a:t>
            </a:r>
            <a:r>
              <a:rPr lang="et-EE" sz="3200" dirty="0" err="1"/>
              <a:t>mitmevalentse</a:t>
            </a:r>
            <a:r>
              <a:rPr lang="et-EE" sz="3200" dirty="0"/>
              <a:t> metalli ja nõrga leelise ning tugeva happe soolad. Enamkasutuses on Al- ja Fe-soolad, kuna nende ioonid on suure laenguga ja sobivad hästi neutraliseerimisprotsessi. Koagulantidena on kasutusele ka </a:t>
            </a:r>
            <a:r>
              <a:rPr lang="et-EE" sz="3200" dirty="0" err="1"/>
              <a:t>polüelektrolüüdid</a:t>
            </a:r>
            <a:r>
              <a:rPr lang="et-EE" sz="3200" dirty="0"/>
              <a:t>, mida temperatuur, </a:t>
            </a:r>
            <a:r>
              <a:rPr lang="et-EE" sz="3200" dirty="0" err="1"/>
              <a:t>pH</a:t>
            </a:r>
            <a:r>
              <a:rPr lang="et-EE" sz="3200" dirty="0"/>
              <a:t> ja segamisintensiivsus vähem mõjutavad;</a:t>
            </a:r>
          </a:p>
          <a:p>
            <a:pPr>
              <a:lnSpc>
                <a:spcPct val="120000"/>
              </a:lnSpc>
            </a:pPr>
            <a:r>
              <a:rPr lang="et-EE" sz="3200" dirty="0" err="1"/>
              <a:t>flokulandid</a:t>
            </a:r>
            <a:r>
              <a:rPr lang="et-EE" sz="3200" dirty="0"/>
              <a:t> – </a:t>
            </a:r>
            <a:r>
              <a:rPr lang="en-US" sz="3200" dirty="0" err="1"/>
              <a:t>liidavad</a:t>
            </a:r>
            <a:r>
              <a:rPr lang="en-US" sz="3200" dirty="0"/>
              <a:t> </a:t>
            </a:r>
            <a:r>
              <a:rPr lang="et-EE" sz="3200" dirty="0"/>
              <a:t>destabiliseeritud kolloidmaterjali </a:t>
            </a:r>
            <a:r>
              <a:rPr lang="et-EE" sz="3200" dirty="0" err="1"/>
              <a:t>osakes</a:t>
            </a:r>
            <a:r>
              <a:rPr lang="en-US" sz="3200" dirty="0"/>
              <a:t>ed</a:t>
            </a:r>
            <a:r>
              <a:rPr lang="et-EE" sz="3200" dirty="0"/>
              <a:t> suuremateks kompleksideks, mida on nii looduslikke kui ka sünteetilisi. </a:t>
            </a:r>
            <a:r>
              <a:rPr lang="en-US" sz="3200" dirty="0"/>
              <a:t>F</a:t>
            </a:r>
            <a:r>
              <a:rPr lang="et-EE" sz="3200" dirty="0"/>
              <a:t>lokulatsiooniks ehk </a:t>
            </a:r>
            <a:r>
              <a:rPr lang="et-EE" sz="3200" dirty="0" err="1"/>
              <a:t>helvestamiseks</a:t>
            </a:r>
            <a:r>
              <a:rPr lang="et-EE" sz="3200" dirty="0"/>
              <a:t>, tulemusena tekivad väga suured molekulid (makromolekulid), mis omakorda koosnevad paljudest monomeeridest. </a:t>
            </a:r>
          </a:p>
        </p:txBody>
      </p:sp>
    </p:spTree>
    <p:extLst>
      <p:ext uri="{BB962C8B-B14F-4D97-AF65-F5344CB8AC3E}">
        <p14:creationId xmlns:p14="http://schemas.microsoft.com/office/powerpoint/2010/main" val="1841342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a:extLst>
              <a:ext uri="{FF2B5EF4-FFF2-40B4-BE49-F238E27FC236}">
                <a16:creationId xmlns:a16="http://schemas.microsoft.com/office/drawing/2014/main" id="{D77F572E-637F-CC5C-47D4-84C00928D175}"/>
              </a:ext>
            </a:extLst>
          </p:cNvPr>
          <p:cNvSpPr>
            <a:spLocks noGrp="1"/>
          </p:cNvSpPr>
          <p:nvPr>
            <p:ph type="title"/>
          </p:nvPr>
        </p:nvSpPr>
        <p:spPr/>
        <p:txBody>
          <a:bodyPr/>
          <a:lstStyle/>
          <a:p>
            <a:r>
              <a:rPr lang="en-US" dirty="0"/>
              <a:t>Koagulatsioon ja </a:t>
            </a:r>
            <a:r>
              <a:rPr lang="en-US" dirty="0" err="1"/>
              <a:t>flokulatsioon</a:t>
            </a:r>
            <a:endParaRPr lang="en-US" dirty="0"/>
          </a:p>
        </p:txBody>
      </p:sp>
      <p:sp>
        <p:nvSpPr>
          <p:cNvPr id="4" name="Content Placeholder 2">
            <a:extLst>
              <a:ext uri="{FF2B5EF4-FFF2-40B4-BE49-F238E27FC236}">
                <a16:creationId xmlns:a16="http://schemas.microsoft.com/office/drawing/2014/main" id="{3088B1E7-BDE1-16C2-6DBB-78F64DB2B5C6}"/>
              </a:ext>
            </a:extLst>
          </p:cNvPr>
          <p:cNvSpPr>
            <a:spLocks noGrp="1"/>
          </p:cNvSpPr>
          <p:nvPr>
            <p:ph idx="1"/>
          </p:nvPr>
        </p:nvSpPr>
        <p:spPr>
          <a:xfrm>
            <a:off x="6081214" y="1667573"/>
            <a:ext cx="5243014" cy="4351338"/>
          </a:xfrm>
        </p:spPr>
        <p:txBody>
          <a:bodyPr anchor="ctr">
            <a:normAutofit fontScale="70000" lnSpcReduction="20000"/>
          </a:bodyPr>
          <a:lstStyle/>
          <a:p>
            <a:pPr marL="0" indent="0">
              <a:lnSpc>
                <a:spcPct val="110000"/>
              </a:lnSpc>
              <a:buNone/>
            </a:pPr>
            <a:r>
              <a:rPr lang="et-EE" dirty="0"/>
              <a:t>Elektrolüütide toimel toimub kolloidlahustes koagulatsioon, mille kutsub esile ioon, mille laengu on vastupidine osakese laengu</a:t>
            </a:r>
            <a:r>
              <a:rPr lang="en-US" dirty="0"/>
              <a:t>le</a:t>
            </a:r>
            <a:r>
              <a:rPr lang="et-EE" dirty="0"/>
              <a:t> ning mille koaguleeriv toime on seda suurem, mida suurem on koaguleeriva iooni laeng</a:t>
            </a:r>
          </a:p>
          <a:p>
            <a:pPr marL="0" indent="0">
              <a:lnSpc>
                <a:spcPct val="110000"/>
              </a:lnSpc>
              <a:buNone/>
            </a:pPr>
            <a:r>
              <a:rPr lang="et-EE" dirty="0"/>
              <a:t>Tavalisemad koagulandid on alumiiniumi- ja rauasoolad: Al</a:t>
            </a:r>
            <a:r>
              <a:rPr lang="et-EE" baseline="-25000" dirty="0"/>
              <a:t>2</a:t>
            </a:r>
            <a:r>
              <a:rPr lang="et-EE" dirty="0"/>
              <a:t>(SO</a:t>
            </a:r>
            <a:r>
              <a:rPr lang="et-EE" baseline="-25000" dirty="0"/>
              <a:t>4</a:t>
            </a:r>
            <a:r>
              <a:rPr lang="et-EE" dirty="0"/>
              <a:t>)</a:t>
            </a:r>
            <a:r>
              <a:rPr lang="et-EE" baseline="-25000" dirty="0"/>
              <a:t>3</a:t>
            </a:r>
            <a:r>
              <a:rPr lang="et-EE" dirty="0"/>
              <a:t>, Fe2(SO</a:t>
            </a:r>
            <a:r>
              <a:rPr lang="et-EE" baseline="-25000" dirty="0"/>
              <a:t>4</a:t>
            </a:r>
            <a:r>
              <a:rPr lang="et-EE" dirty="0"/>
              <a:t>)</a:t>
            </a:r>
            <a:r>
              <a:rPr lang="et-EE" baseline="-25000" dirty="0"/>
              <a:t>3</a:t>
            </a:r>
            <a:r>
              <a:rPr lang="et-EE" dirty="0"/>
              <a:t> ning </a:t>
            </a:r>
            <a:r>
              <a:rPr lang="et-EE" dirty="0" err="1"/>
              <a:t>polümeersed</a:t>
            </a:r>
            <a:r>
              <a:rPr lang="et-EE" dirty="0"/>
              <a:t> koagulandid. </a:t>
            </a:r>
          </a:p>
          <a:p>
            <a:pPr marL="0" indent="0">
              <a:lnSpc>
                <a:spcPct val="110000"/>
              </a:lnSpc>
              <a:buNone/>
            </a:pPr>
            <a:r>
              <a:rPr lang="et-EE" dirty="0"/>
              <a:t>Kui viia Al(III) või Fe(III) soolad vette, </a:t>
            </a:r>
            <a:r>
              <a:rPr lang="et-EE" dirty="0" err="1"/>
              <a:t>dissotsieeruvad</a:t>
            </a:r>
            <a:r>
              <a:rPr lang="et-EE" dirty="0"/>
              <a:t> nad 3-valentseteks ioonideks. Reovee koaguleerimisel tuleb arvestada 200–400 mg/l suuruste Fe</a:t>
            </a:r>
            <a:r>
              <a:rPr lang="et-EE" baseline="-25000" dirty="0"/>
              <a:t>2</a:t>
            </a:r>
            <a:r>
              <a:rPr lang="et-EE" dirty="0"/>
              <a:t>(SO</a:t>
            </a:r>
            <a:r>
              <a:rPr lang="et-EE" baseline="-25000" dirty="0"/>
              <a:t>4</a:t>
            </a:r>
            <a:r>
              <a:rPr lang="et-EE" dirty="0"/>
              <a:t>)</a:t>
            </a:r>
            <a:r>
              <a:rPr lang="et-EE" baseline="-25000" dirty="0"/>
              <a:t>3</a:t>
            </a:r>
            <a:r>
              <a:rPr lang="et-EE" dirty="0"/>
              <a:t> ∙ 18H</a:t>
            </a:r>
            <a:r>
              <a:rPr lang="et-EE" baseline="-25000" dirty="0"/>
              <a:t>2</a:t>
            </a:r>
            <a:r>
              <a:rPr lang="et-EE" dirty="0"/>
              <a:t>O annustega.</a:t>
            </a:r>
          </a:p>
          <a:p>
            <a:pPr marL="0" indent="0">
              <a:buNone/>
            </a:pPr>
            <a:endParaRPr lang="en-EE" sz="3200" dirty="0"/>
          </a:p>
        </p:txBody>
      </p:sp>
      <p:pic>
        <p:nvPicPr>
          <p:cNvPr id="2" name="Pilt 1">
            <a:extLst>
              <a:ext uri="{FF2B5EF4-FFF2-40B4-BE49-F238E27FC236}">
                <a16:creationId xmlns:a16="http://schemas.microsoft.com/office/drawing/2014/main" id="{C6640222-5CC5-6536-411A-E7EBE013AF9F}"/>
              </a:ext>
            </a:extLst>
          </p:cNvPr>
          <p:cNvPicPr>
            <a:picLocks noChangeAspect="1"/>
          </p:cNvPicPr>
          <p:nvPr/>
        </p:nvPicPr>
        <p:blipFill>
          <a:blip r:embed="rId3"/>
          <a:stretch>
            <a:fillRect/>
          </a:stretch>
        </p:blipFill>
        <p:spPr>
          <a:xfrm>
            <a:off x="708991" y="1667573"/>
            <a:ext cx="5243014" cy="4060288"/>
          </a:xfrm>
          <a:prstGeom prst="rect">
            <a:avLst/>
          </a:prstGeom>
        </p:spPr>
      </p:pic>
    </p:spTree>
    <p:extLst>
      <p:ext uri="{BB962C8B-B14F-4D97-AF65-F5344CB8AC3E}">
        <p14:creationId xmlns:p14="http://schemas.microsoft.com/office/powerpoint/2010/main" val="22919700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a:extLst>
              <a:ext uri="{FF2B5EF4-FFF2-40B4-BE49-F238E27FC236}">
                <a16:creationId xmlns:a16="http://schemas.microsoft.com/office/drawing/2014/main" id="{D77F572E-637F-CC5C-47D4-84C00928D175}"/>
              </a:ext>
            </a:extLst>
          </p:cNvPr>
          <p:cNvSpPr>
            <a:spLocks noGrp="1"/>
          </p:cNvSpPr>
          <p:nvPr>
            <p:ph type="title"/>
          </p:nvPr>
        </p:nvSpPr>
        <p:spPr/>
        <p:txBody>
          <a:bodyPr/>
          <a:lstStyle/>
          <a:p>
            <a:r>
              <a:rPr lang="en-US" dirty="0"/>
              <a:t>Eelsetitid</a:t>
            </a:r>
          </a:p>
        </p:txBody>
      </p:sp>
      <p:sp>
        <p:nvSpPr>
          <p:cNvPr id="4" name="Content Placeholder 2">
            <a:extLst>
              <a:ext uri="{FF2B5EF4-FFF2-40B4-BE49-F238E27FC236}">
                <a16:creationId xmlns:a16="http://schemas.microsoft.com/office/drawing/2014/main" id="{3088B1E7-BDE1-16C2-6DBB-78F64DB2B5C6}"/>
              </a:ext>
            </a:extLst>
          </p:cNvPr>
          <p:cNvSpPr>
            <a:spLocks noGrp="1"/>
          </p:cNvSpPr>
          <p:nvPr>
            <p:ph idx="1"/>
          </p:nvPr>
        </p:nvSpPr>
        <p:spPr>
          <a:xfrm>
            <a:off x="838200" y="1825625"/>
            <a:ext cx="9420922" cy="4351338"/>
          </a:xfrm>
        </p:spPr>
        <p:txBody>
          <a:bodyPr anchor="ctr">
            <a:normAutofit fontScale="70000" lnSpcReduction="20000"/>
          </a:bodyPr>
          <a:lstStyle/>
          <a:p>
            <a:pPr marL="0" indent="0">
              <a:lnSpc>
                <a:spcPct val="120000"/>
              </a:lnSpc>
              <a:buNone/>
            </a:pPr>
            <a:r>
              <a:rPr lang="et-EE" sz="3200" dirty="0" err="1"/>
              <a:t>Eelsetitis</a:t>
            </a:r>
            <a:r>
              <a:rPr lang="et-EE" sz="3200" dirty="0"/>
              <a:t> peetakse kinni liivapüünise läbinud veest raskemad tahked osakesed ning kemikaalide kaasabil ka kolloide, millega vähendatakse energiakulu reoveepuhastuse bioloogilises osas. </a:t>
            </a:r>
            <a:endParaRPr lang="en-US" sz="3200" dirty="0"/>
          </a:p>
          <a:p>
            <a:pPr marL="0" indent="0">
              <a:lnSpc>
                <a:spcPct val="120000"/>
              </a:lnSpc>
              <a:buNone/>
            </a:pPr>
            <a:r>
              <a:rPr lang="et-EE" sz="3200" dirty="0" err="1"/>
              <a:t>Eelsetitis</a:t>
            </a:r>
            <a:r>
              <a:rPr lang="et-EE" sz="3200" dirty="0"/>
              <a:t> eemaldatakse reoveest 50…70% heljumist ja 25…40% BHT-st.</a:t>
            </a:r>
          </a:p>
          <a:p>
            <a:pPr marL="0" indent="0">
              <a:lnSpc>
                <a:spcPct val="120000"/>
              </a:lnSpc>
              <a:buNone/>
            </a:pPr>
            <a:r>
              <a:rPr lang="et-EE" sz="3200" dirty="0"/>
              <a:t>Eelsetitamisel rakendatakse kas otsest settimist või kombineeritakse seda </a:t>
            </a:r>
            <a:r>
              <a:rPr lang="en-US" sz="3200" dirty="0" err="1"/>
              <a:t>kemikaalidega</a:t>
            </a:r>
            <a:r>
              <a:rPr lang="et-EE" sz="3200" dirty="0"/>
              <a:t>, kasuta</a:t>
            </a:r>
            <a:r>
              <a:rPr lang="en-US" sz="3200" dirty="0"/>
              <a:t>des</a:t>
            </a:r>
            <a:r>
              <a:rPr lang="et-EE" sz="3200" dirty="0"/>
              <a:t> spetsiaalseid sadestamiskemikaale. </a:t>
            </a:r>
          </a:p>
          <a:p>
            <a:pPr marL="0" indent="0">
              <a:lnSpc>
                <a:spcPct val="120000"/>
              </a:lnSpc>
              <a:buNone/>
            </a:pPr>
            <a:r>
              <a:rPr lang="et-EE" sz="3200" dirty="0"/>
              <a:t>Eelsetitite hulka võib tinglikult lugeda ka septikud ja </a:t>
            </a:r>
            <a:r>
              <a:rPr lang="et-EE" sz="3200" dirty="0" err="1"/>
              <a:t>emšerid</a:t>
            </a:r>
            <a:r>
              <a:rPr lang="et-EE" sz="3200" dirty="0"/>
              <a:t>, milles heljumi ja orgaanika settimine on kombineeritud samas toimuva anaeroobse käärimisega. </a:t>
            </a:r>
          </a:p>
          <a:p>
            <a:pPr marL="0" indent="0">
              <a:lnSpc>
                <a:spcPct val="120000"/>
              </a:lnSpc>
              <a:buNone/>
            </a:pPr>
            <a:r>
              <a:rPr lang="et-EE" sz="3200" dirty="0"/>
              <a:t>Tänapäeval kasutatakse </a:t>
            </a:r>
            <a:r>
              <a:rPr lang="et-EE" sz="3200" dirty="0" err="1"/>
              <a:t>emšereid</a:t>
            </a:r>
            <a:r>
              <a:rPr lang="en-US" sz="3200" dirty="0"/>
              <a:t> </a:t>
            </a:r>
            <a:r>
              <a:rPr lang="et-EE" sz="3200" dirty="0"/>
              <a:t>harv</a:t>
            </a:r>
            <a:r>
              <a:rPr lang="en-US" sz="3200" dirty="0"/>
              <a:t>a</a:t>
            </a:r>
            <a:r>
              <a:rPr lang="et-EE" sz="3200" dirty="0"/>
              <a:t>, septikud on kasutuses väikepuhastitel </a:t>
            </a:r>
          </a:p>
          <a:p>
            <a:pPr marL="0" indent="0">
              <a:buNone/>
            </a:pPr>
            <a:endParaRPr lang="en-EE" sz="3200" dirty="0"/>
          </a:p>
        </p:txBody>
      </p:sp>
    </p:spTree>
    <p:extLst>
      <p:ext uri="{BB962C8B-B14F-4D97-AF65-F5344CB8AC3E}">
        <p14:creationId xmlns:p14="http://schemas.microsoft.com/office/powerpoint/2010/main" val="34667998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a:extLst>
              <a:ext uri="{FF2B5EF4-FFF2-40B4-BE49-F238E27FC236}">
                <a16:creationId xmlns:a16="http://schemas.microsoft.com/office/drawing/2014/main" id="{D77F572E-637F-CC5C-47D4-84C00928D175}"/>
              </a:ext>
            </a:extLst>
          </p:cNvPr>
          <p:cNvSpPr>
            <a:spLocks noGrp="1"/>
          </p:cNvSpPr>
          <p:nvPr>
            <p:ph type="title"/>
          </p:nvPr>
        </p:nvSpPr>
        <p:spPr/>
        <p:txBody>
          <a:bodyPr/>
          <a:lstStyle/>
          <a:p>
            <a:r>
              <a:rPr lang="en-US" dirty="0" err="1"/>
              <a:t>Septik</a:t>
            </a:r>
            <a:endParaRPr lang="en-US" dirty="0"/>
          </a:p>
        </p:txBody>
      </p:sp>
      <p:sp>
        <p:nvSpPr>
          <p:cNvPr id="4" name="Content Placeholder 2">
            <a:extLst>
              <a:ext uri="{FF2B5EF4-FFF2-40B4-BE49-F238E27FC236}">
                <a16:creationId xmlns:a16="http://schemas.microsoft.com/office/drawing/2014/main" id="{3088B1E7-BDE1-16C2-6DBB-78F64DB2B5C6}"/>
              </a:ext>
            </a:extLst>
          </p:cNvPr>
          <p:cNvSpPr>
            <a:spLocks noGrp="1"/>
          </p:cNvSpPr>
          <p:nvPr>
            <p:ph idx="1"/>
          </p:nvPr>
        </p:nvSpPr>
        <p:spPr>
          <a:xfrm>
            <a:off x="838200" y="1825625"/>
            <a:ext cx="9889273" cy="4351338"/>
          </a:xfrm>
        </p:spPr>
        <p:txBody>
          <a:bodyPr anchor="ctr">
            <a:normAutofit fontScale="62500" lnSpcReduction="20000"/>
          </a:bodyPr>
          <a:lstStyle/>
          <a:p>
            <a:pPr marL="0" indent="0">
              <a:lnSpc>
                <a:spcPct val="120000"/>
              </a:lnSpc>
              <a:buNone/>
            </a:pPr>
            <a:r>
              <a:rPr lang="en-US" sz="3200" dirty="0" err="1"/>
              <a:t>Septiku</a:t>
            </a:r>
            <a:r>
              <a:rPr lang="en-US" sz="3200" dirty="0"/>
              <a:t> </a:t>
            </a:r>
            <a:r>
              <a:rPr lang="en-US" sz="3200" dirty="0" err="1"/>
              <a:t>ülesanne</a:t>
            </a:r>
            <a:r>
              <a:rPr lang="en-US" sz="3200" dirty="0"/>
              <a:t> on </a:t>
            </a:r>
            <a:r>
              <a:rPr lang="en-US" sz="3200" dirty="0" err="1"/>
              <a:t>vähendada</a:t>
            </a:r>
            <a:r>
              <a:rPr lang="en-US" sz="3200" dirty="0"/>
              <a:t> </a:t>
            </a:r>
            <a:r>
              <a:rPr lang="en-US" sz="3200" dirty="0" err="1"/>
              <a:t>reovee</a:t>
            </a:r>
            <a:r>
              <a:rPr lang="en-US" sz="3200" dirty="0"/>
              <a:t> </a:t>
            </a:r>
            <a:r>
              <a:rPr lang="en-US" sz="3200" dirty="0" err="1"/>
              <a:t>heljumisisaldust</a:t>
            </a:r>
            <a:r>
              <a:rPr lang="en-US" sz="3200" dirty="0"/>
              <a:t> </a:t>
            </a:r>
            <a:r>
              <a:rPr lang="en-US" sz="3200" dirty="0" err="1"/>
              <a:t>ning</a:t>
            </a:r>
            <a:r>
              <a:rPr lang="en-US" sz="3200" dirty="0"/>
              <a:t> </a:t>
            </a:r>
            <a:r>
              <a:rPr lang="en-US" sz="3200" dirty="0" err="1"/>
              <a:t>heljumi</a:t>
            </a:r>
            <a:r>
              <a:rPr lang="en-US" sz="3200" dirty="0"/>
              <a:t> </a:t>
            </a:r>
            <a:r>
              <a:rPr lang="en-US" sz="3200" dirty="0" err="1"/>
              <a:t>kandumist</a:t>
            </a:r>
            <a:r>
              <a:rPr lang="en-US" sz="3200" dirty="0"/>
              <a:t> </a:t>
            </a:r>
            <a:r>
              <a:rPr lang="en-US" sz="3200" dirty="0" err="1"/>
              <a:t>järgnevatesse</a:t>
            </a:r>
            <a:r>
              <a:rPr lang="en-US" sz="3200" dirty="0"/>
              <a:t> </a:t>
            </a:r>
            <a:r>
              <a:rPr lang="en-US" sz="3200" dirty="0" err="1"/>
              <a:t>puhastusetappidesse</a:t>
            </a:r>
            <a:r>
              <a:rPr lang="en-US" sz="3200" dirty="0"/>
              <a:t>. </a:t>
            </a:r>
          </a:p>
          <a:p>
            <a:pPr marL="0" indent="0">
              <a:lnSpc>
                <a:spcPct val="120000"/>
              </a:lnSpc>
              <a:buNone/>
            </a:pPr>
            <a:r>
              <a:rPr lang="en-US" sz="3200" dirty="0"/>
              <a:t>Kuna </a:t>
            </a:r>
            <a:r>
              <a:rPr lang="en-US" sz="3200" dirty="0" err="1"/>
              <a:t>reovesi</a:t>
            </a:r>
            <a:r>
              <a:rPr lang="en-US" sz="3200" dirty="0"/>
              <a:t> </a:t>
            </a:r>
            <a:r>
              <a:rPr lang="en-US" sz="3200" dirty="0" err="1"/>
              <a:t>viibib</a:t>
            </a:r>
            <a:r>
              <a:rPr lang="en-US" sz="3200" dirty="0"/>
              <a:t> </a:t>
            </a:r>
            <a:r>
              <a:rPr lang="en-US" sz="3200" dirty="0" err="1"/>
              <a:t>septikus</a:t>
            </a:r>
            <a:r>
              <a:rPr lang="en-US" sz="3200" dirty="0"/>
              <a:t> </a:t>
            </a:r>
            <a:r>
              <a:rPr lang="en-US" sz="3200" dirty="0" err="1"/>
              <a:t>üle</a:t>
            </a:r>
            <a:r>
              <a:rPr lang="en-US" sz="3200" dirty="0"/>
              <a:t> </a:t>
            </a:r>
            <a:r>
              <a:rPr lang="en-US" sz="3200" dirty="0" err="1"/>
              <a:t>kahe</a:t>
            </a:r>
            <a:r>
              <a:rPr lang="en-US" sz="3200" dirty="0"/>
              <a:t> </a:t>
            </a:r>
            <a:r>
              <a:rPr lang="en-US" sz="3200" dirty="0" err="1"/>
              <a:t>ööpäeva</a:t>
            </a:r>
            <a:r>
              <a:rPr lang="en-US" sz="3200" dirty="0"/>
              <a:t>, </a:t>
            </a:r>
            <a:r>
              <a:rPr lang="en-US" sz="3200" dirty="0" err="1"/>
              <a:t>hakkab</a:t>
            </a:r>
            <a:r>
              <a:rPr lang="en-US" sz="3200" dirty="0"/>
              <a:t> see seal </a:t>
            </a:r>
            <a:r>
              <a:rPr lang="en-US" sz="3200" dirty="0" err="1"/>
              <a:t>koos</a:t>
            </a:r>
            <a:r>
              <a:rPr lang="en-US" sz="3200" dirty="0"/>
              <a:t> </a:t>
            </a:r>
            <a:r>
              <a:rPr lang="en-US" sz="3200" dirty="0" err="1"/>
              <a:t>setega</a:t>
            </a:r>
            <a:r>
              <a:rPr lang="en-US" sz="3200" dirty="0"/>
              <a:t> </a:t>
            </a:r>
            <a:r>
              <a:rPr lang="en-US" sz="3200" dirty="0" err="1"/>
              <a:t>käärima</a:t>
            </a:r>
            <a:r>
              <a:rPr lang="en-US" sz="3200" dirty="0"/>
              <a:t> </a:t>
            </a:r>
            <a:r>
              <a:rPr lang="en-US" sz="3200" dirty="0" err="1"/>
              <a:t>ehk</a:t>
            </a:r>
            <a:r>
              <a:rPr lang="en-US" sz="3200" dirty="0"/>
              <a:t> </a:t>
            </a:r>
            <a:r>
              <a:rPr lang="en-US" sz="3200" dirty="0" err="1"/>
              <a:t>osa</a:t>
            </a:r>
            <a:r>
              <a:rPr lang="en-US" sz="3200" dirty="0"/>
              <a:t> </a:t>
            </a:r>
            <a:r>
              <a:rPr lang="en-US" sz="3200" dirty="0" err="1"/>
              <a:t>orgaanilisest</a:t>
            </a:r>
            <a:r>
              <a:rPr lang="en-US" sz="3200" dirty="0"/>
              <a:t> </a:t>
            </a:r>
            <a:r>
              <a:rPr lang="en-US" sz="3200" dirty="0" err="1"/>
              <a:t>ainest</a:t>
            </a:r>
            <a:r>
              <a:rPr lang="en-US" sz="3200" dirty="0"/>
              <a:t> </a:t>
            </a:r>
            <a:r>
              <a:rPr lang="en-US" sz="3200" dirty="0" err="1"/>
              <a:t>mineraliseerub</a:t>
            </a:r>
            <a:r>
              <a:rPr lang="en-US" sz="3200" dirty="0"/>
              <a:t> ja </a:t>
            </a:r>
            <a:r>
              <a:rPr lang="en-US" sz="3200" dirty="0" err="1"/>
              <a:t>settekogused</a:t>
            </a:r>
            <a:r>
              <a:rPr lang="en-US" sz="3200" dirty="0"/>
              <a:t> </a:t>
            </a:r>
            <a:r>
              <a:rPr lang="en-US" sz="3200" dirty="0" err="1"/>
              <a:t>vähenevad</a:t>
            </a:r>
            <a:r>
              <a:rPr lang="en-US" sz="3200" dirty="0"/>
              <a:t>. </a:t>
            </a:r>
          </a:p>
          <a:p>
            <a:pPr marL="0" indent="0">
              <a:lnSpc>
                <a:spcPct val="120000"/>
              </a:lnSpc>
              <a:buNone/>
            </a:pPr>
            <a:r>
              <a:rPr lang="en-US" sz="3200" dirty="0" err="1"/>
              <a:t>Tavaliselt</a:t>
            </a:r>
            <a:r>
              <a:rPr lang="en-US" sz="3200" dirty="0"/>
              <a:t> </a:t>
            </a:r>
            <a:r>
              <a:rPr lang="en-US" sz="3200" dirty="0" err="1"/>
              <a:t>kuuluvad</a:t>
            </a:r>
            <a:r>
              <a:rPr lang="en-US" sz="3200" dirty="0"/>
              <a:t> </a:t>
            </a:r>
            <a:r>
              <a:rPr lang="en-US" sz="3200" dirty="0" err="1"/>
              <a:t>septikud</a:t>
            </a:r>
            <a:r>
              <a:rPr lang="en-US" sz="3200" dirty="0"/>
              <a:t> </a:t>
            </a:r>
            <a:r>
              <a:rPr lang="en-US" sz="3200" dirty="0" err="1"/>
              <a:t>väikepuhastite</a:t>
            </a:r>
            <a:r>
              <a:rPr lang="en-US" sz="3200" dirty="0"/>
              <a:t> </a:t>
            </a:r>
            <a:r>
              <a:rPr lang="en-US" sz="3200" dirty="0" err="1"/>
              <a:t>kooseisu</a:t>
            </a:r>
            <a:r>
              <a:rPr lang="en-US" sz="3200" dirty="0"/>
              <a:t> </a:t>
            </a:r>
            <a:r>
              <a:rPr lang="en-US" sz="3200" dirty="0" err="1"/>
              <a:t>ning</a:t>
            </a:r>
            <a:r>
              <a:rPr lang="en-US" sz="3200" dirty="0"/>
              <a:t> </a:t>
            </a:r>
            <a:r>
              <a:rPr lang="en-US" sz="3200" dirty="0" err="1"/>
              <a:t>sinna</a:t>
            </a:r>
            <a:r>
              <a:rPr lang="en-US" sz="3200" dirty="0"/>
              <a:t> </a:t>
            </a:r>
            <a:r>
              <a:rPr lang="en-US" sz="3200" dirty="0" err="1"/>
              <a:t>pumbatakse</a:t>
            </a:r>
            <a:r>
              <a:rPr lang="en-US" sz="3200" dirty="0"/>
              <a:t> ka </a:t>
            </a:r>
            <a:r>
              <a:rPr lang="en-US" sz="3200" dirty="0" err="1"/>
              <a:t>jääkmuda</a:t>
            </a:r>
            <a:r>
              <a:rPr lang="en-US" sz="3200" dirty="0"/>
              <a:t>. </a:t>
            </a:r>
            <a:r>
              <a:rPr lang="en-US" sz="3200" dirty="0" err="1"/>
              <a:t>Sete</a:t>
            </a:r>
            <a:r>
              <a:rPr lang="en-US" sz="3200" dirty="0"/>
              <a:t> </a:t>
            </a:r>
            <a:r>
              <a:rPr lang="en-US" sz="3200" dirty="0" err="1"/>
              <a:t>kõrvaldatakse</a:t>
            </a:r>
            <a:r>
              <a:rPr lang="en-US" sz="3200" dirty="0"/>
              <a:t> </a:t>
            </a:r>
            <a:r>
              <a:rPr lang="en-US" sz="3200" dirty="0" err="1"/>
              <a:t>septiku</a:t>
            </a:r>
            <a:r>
              <a:rPr lang="en-US" sz="3200" dirty="0"/>
              <a:t> </a:t>
            </a:r>
            <a:r>
              <a:rPr lang="en-US" sz="3200" dirty="0" err="1"/>
              <a:t>põhjast</a:t>
            </a:r>
            <a:r>
              <a:rPr lang="en-US" sz="3200" dirty="0"/>
              <a:t> </a:t>
            </a:r>
            <a:r>
              <a:rPr lang="en-US" sz="3200" dirty="0" err="1"/>
              <a:t>pumba</a:t>
            </a:r>
            <a:r>
              <a:rPr lang="en-US" sz="3200" dirty="0"/>
              <a:t> </a:t>
            </a:r>
            <a:r>
              <a:rPr lang="en-US" sz="3200" dirty="0" err="1"/>
              <a:t>või</a:t>
            </a:r>
            <a:r>
              <a:rPr lang="en-US" sz="3200" dirty="0"/>
              <a:t> </a:t>
            </a:r>
            <a:r>
              <a:rPr lang="en-US" sz="3200" dirty="0" err="1"/>
              <a:t>õhktõstukiga</a:t>
            </a:r>
            <a:r>
              <a:rPr lang="en-US" sz="3200" dirty="0"/>
              <a:t>, </a:t>
            </a:r>
            <a:r>
              <a:rPr lang="en-US" sz="3200" dirty="0" err="1"/>
              <a:t>kuid</a:t>
            </a:r>
            <a:r>
              <a:rPr lang="en-US" sz="3200" dirty="0"/>
              <a:t> see </a:t>
            </a:r>
            <a:r>
              <a:rPr lang="en-US" sz="3200" dirty="0" err="1"/>
              <a:t>ei</a:t>
            </a:r>
            <a:r>
              <a:rPr lang="en-US" sz="3200" dirty="0"/>
              <a:t> ole </a:t>
            </a:r>
            <a:r>
              <a:rPr lang="en-US" sz="3200" dirty="0" err="1"/>
              <a:t>pidev</a:t>
            </a:r>
            <a:r>
              <a:rPr lang="en-US" sz="3200" dirty="0"/>
              <a:t>. </a:t>
            </a:r>
          </a:p>
          <a:p>
            <a:pPr marL="0" indent="0">
              <a:lnSpc>
                <a:spcPct val="120000"/>
              </a:lnSpc>
              <a:buNone/>
            </a:pPr>
            <a:r>
              <a:rPr lang="en-US" sz="3200" dirty="0" err="1"/>
              <a:t>Hästi</a:t>
            </a:r>
            <a:r>
              <a:rPr lang="en-US" sz="3200" dirty="0"/>
              <a:t> </a:t>
            </a:r>
            <a:r>
              <a:rPr lang="en-US" sz="3200" dirty="0" err="1"/>
              <a:t>toimiv</a:t>
            </a:r>
            <a:r>
              <a:rPr lang="en-US" sz="3200" dirty="0"/>
              <a:t> </a:t>
            </a:r>
            <a:r>
              <a:rPr lang="en-US" sz="3200" dirty="0" err="1"/>
              <a:t>ning</a:t>
            </a:r>
            <a:r>
              <a:rPr lang="en-US" sz="3200" dirty="0"/>
              <a:t> </a:t>
            </a:r>
            <a:r>
              <a:rPr lang="en-US" sz="3200" dirty="0" err="1"/>
              <a:t>korralikult</a:t>
            </a:r>
            <a:r>
              <a:rPr lang="en-US" sz="3200" dirty="0"/>
              <a:t> </a:t>
            </a:r>
            <a:r>
              <a:rPr lang="en-US" sz="3200" dirty="0" err="1"/>
              <a:t>hooldatud</a:t>
            </a:r>
            <a:r>
              <a:rPr lang="en-US" sz="3200" dirty="0"/>
              <a:t> </a:t>
            </a:r>
            <a:r>
              <a:rPr lang="en-US" sz="3200" dirty="0" err="1"/>
              <a:t>septik</a:t>
            </a:r>
            <a:r>
              <a:rPr lang="en-US" sz="3200" dirty="0"/>
              <a:t> </a:t>
            </a:r>
            <a:r>
              <a:rPr lang="en-US" sz="3200" dirty="0" err="1"/>
              <a:t>võib</a:t>
            </a:r>
            <a:r>
              <a:rPr lang="en-US" sz="3200" dirty="0"/>
              <a:t> olla </a:t>
            </a:r>
            <a:r>
              <a:rPr lang="en-US" sz="3200" dirty="0" err="1"/>
              <a:t>väga</a:t>
            </a:r>
            <a:r>
              <a:rPr lang="en-US" sz="3200" dirty="0"/>
              <a:t> </a:t>
            </a:r>
            <a:r>
              <a:rPr lang="en-US" sz="3200" dirty="0" err="1"/>
              <a:t>tõhus</a:t>
            </a:r>
            <a:r>
              <a:rPr lang="en-US" sz="3200" dirty="0"/>
              <a:t> </a:t>
            </a:r>
            <a:r>
              <a:rPr lang="en-US" sz="3200" dirty="0" err="1"/>
              <a:t>vahend</a:t>
            </a:r>
            <a:r>
              <a:rPr lang="en-US" sz="3200" dirty="0"/>
              <a:t> </a:t>
            </a:r>
            <a:r>
              <a:rPr lang="en-US" sz="3200" dirty="0" err="1"/>
              <a:t>järgnevate</a:t>
            </a:r>
            <a:r>
              <a:rPr lang="en-US" sz="3200" dirty="0"/>
              <a:t> </a:t>
            </a:r>
            <a:r>
              <a:rPr lang="en-US" sz="3200" dirty="0" err="1"/>
              <a:t>puhastusetappide</a:t>
            </a:r>
            <a:r>
              <a:rPr lang="en-US" sz="3200" dirty="0"/>
              <a:t> </a:t>
            </a:r>
            <a:r>
              <a:rPr lang="en-US" sz="3200" dirty="0" err="1"/>
              <a:t>koormuse</a:t>
            </a:r>
            <a:r>
              <a:rPr lang="en-US" sz="3200" dirty="0"/>
              <a:t> </a:t>
            </a:r>
            <a:r>
              <a:rPr lang="en-US" sz="3200" dirty="0" err="1"/>
              <a:t>vähendamiseks</a:t>
            </a:r>
            <a:r>
              <a:rPr lang="en-US" sz="3200" dirty="0"/>
              <a:t>. </a:t>
            </a:r>
            <a:r>
              <a:rPr lang="en-US" sz="3200" dirty="0" err="1"/>
              <a:t>Õigesti</a:t>
            </a:r>
            <a:r>
              <a:rPr lang="en-US" sz="3200" dirty="0"/>
              <a:t> </a:t>
            </a:r>
            <a:r>
              <a:rPr lang="en-US" sz="3200" dirty="0" err="1"/>
              <a:t>valitud</a:t>
            </a:r>
            <a:r>
              <a:rPr lang="en-US" sz="3200" dirty="0"/>
              <a:t> ja </a:t>
            </a:r>
            <a:r>
              <a:rPr lang="en-US" sz="3200" dirty="0" err="1"/>
              <a:t>hooldatud</a:t>
            </a:r>
            <a:r>
              <a:rPr lang="en-US" sz="3200" dirty="0"/>
              <a:t> </a:t>
            </a:r>
            <a:r>
              <a:rPr lang="en-US" sz="3200" dirty="0" err="1"/>
              <a:t>septikusse</a:t>
            </a:r>
            <a:r>
              <a:rPr lang="en-US" sz="3200" dirty="0"/>
              <a:t> </a:t>
            </a:r>
            <a:r>
              <a:rPr lang="en-US" sz="3200" dirty="0" err="1"/>
              <a:t>jääb</a:t>
            </a:r>
            <a:r>
              <a:rPr lang="en-US" sz="3200" dirty="0"/>
              <a:t> </a:t>
            </a:r>
            <a:r>
              <a:rPr lang="en-US" sz="3200" dirty="0" err="1"/>
              <a:t>pidama</a:t>
            </a:r>
            <a:r>
              <a:rPr lang="en-US" sz="3200" dirty="0"/>
              <a:t> ca 70% </a:t>
            </a:r>
            <a:r>
              <a:rPr lang="en-US" sz="3200" dirty="0" err="1"/>
              <a:t>heljuvainest</a:t>
            </a:r>
            <a:r>
              <a:rPr lang="en-US" sz="3200" dirty="0"/>
              <a:t> </a:t>
            </a:r>
            <a:r>
              <a:rPr lang="en-US" sz="3200" dirty="0" err="1"/>
              <a:t>ning</a:t>
            </a:r>
            <a:r>
              <a:rPr lang="en-US" sz="3200" dirty="0"/>
              <a:t>  ca 10% </a:t>
            </a:r>
            <a:r>
              <a:rPr lang="en-US" sz="3200" dirty="0" err="1"/>
              <a:t>väheneb</a:t>
            </a:r>
            <a:r>
              <a:rPr lang="en-US" sz="3200" dirty="0"/>
              <a:t> ka </a:t>
            </a:r>
            <a:r>
              <a:rPr lang="en-US" sz="3200" dirty="0" err="1"/>
              <a:t>põhipuhasti</a:t>
            </a:r>
            <a:r>
              <a:rPr lang="en-US" sz="3200" dirty="0"/>
              <a:t> </a:t>
            </a:r>
            <a:r>
              <a:rPr lang="en-US" sz="3200" dirty="0" err="1"/>
              <a:t>orgaaniline</a:t>
            </a:r>
            <a:r>
              <a:rPr lang="en-US" sz="3200" dirty="0"/>
              <a:t> ja </a:t>
            </a:r>
            <a:r>
              <a:rPr lang="en-US" sz="3200" dirty="0" err="1"/>
              <a:t>toitainete</a:t>
            </a:r>
            <a:r>
              <a:rPr lang="en-US" sz="3200" dirty="0"/>
              <a:t> </a:t>
            </a:r>
            <a:r>
              <a:rPr lang="en-US" sz="3200" dirty="0" err="1"/>
              <a:t>koormus</a:t>
            </a:r>
            <a:r>
              <a:rPr lang="en-US" sz="3200" dirty="0"/>
              <a:t>.</a:t>
            </a:r>
          </a:p>
        </p:txBody>
      </p:sp>
    </p:spTree>
    <p:extLst>
      <p:ext uri="{BB962C8B-B14F-4D97-AF65-F5344CB8AC3E}">
        <p14:creationId xmlns:p14="http://schemas.microsoft.com/office/powerpoint/2010/main" val="183858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a:extLst>
              <a:ext uri="{FF2B5EF4-FFF2-40B4-BE49-F238E27FC236}">
                <a16:creationId xmlns:a16="http://schemas.microsoft.com/office/drawing/2014/main" id="{D77F572E-637F-CC5C-47D4-84C00928D175}"/>
              </a:ext>
            </a:extLst>
          </p:cNvPr>
          <p:cNvSpPr>
            <a:spLocks noGrp="1"/>
          </p:cNvSpPr>
          <p:nvPr>
            <p:ph type="title"/>
          </p:nvPr>
        </p:nvSpPr>
        <p:spPr/>
        <p:txBody>
          <a:bodyPr/>
          <a:lstStyle/>
          <a:p>
            <a:r>
              <a:rPr lang="en-US" dirty="0"/>
              <a:t>Eelsetitid</a:t>
            </a:r>
          </a:p>
        </p:txBody>
      </p:sp>
      <p:sp>
        <p:nvSpPr>
          <p:cNvPr id="4" name="Content Placeholder 2">
            <a:extLst>
              <a:ext uri="{FF2B5EF4-FFF2-40B4-BE49-F238E27FC236}">
                <a16:creationId xmlns:a16="http://schemas.microsoft.com/office/drawing/2014/main" id="{3088B1E7-BDE1-16C2-6DBB-78F64DB2B5C6}"/>
              </a:ext>
            </a:extLst>
          </p:cNvPr>
          <p:cNvSpPr>
            <a:spLocks noGrp="1"/>
          </p:cNvSpPr>
          <p:nvPr>
            <p:ph idx="1"/>
          </p:nvPr>
        </p:nvSpPr>
        <p:spPr>
          <a:xfrm>
            <a:off x="838200" y="2204720"/>
            <a:ext cx="3368040" cy="3114412"/>
          </a:xfrm>
        </p:spPr>
        <p:txBody>
          <a:bodyPr anchor="ctr">
            <a:normAutofit fontScale="70000" lnSpcReduction="20000"/>
          </a:bodyPr>
          <a:lstStyle/>
          <a:p>
            <a:pPr marL="0" indent="0">
              <a:lnSpc>
                <a:spcPct val="120000"/>
              </a:lnSpc>
              <a:buNone/>
            </a:pPr>
            <a:r>
              <a:rPr lang="fi-FI" sz="3200" dirty="0" err="1"/>
              <a:t>Eelsetititena</a:t>
            </a:r>
            <a:r>
              <a:rPr lang="fi-FI" sz="3200" dirty="0"/>
              <a:t> on </a:t>
            </a:r>
            <a:r>
              <a:rPr lang="fi-FI" sz="3200" dirty="0" err="1"/>
              <a:t>kasutusel</a:t>
            </a:r>
            <a:r>
              <a:rPr lang="fi-FI" sz="3200" dirty="0"/>
              <a:t> </a:t>
            </a:r>
            <a:r>
              <a:rPr lang="fi-FI" sz="3200" dirty="0" err="1"/>
              <a:t>püst</a:t>
            </a:r>
            <a:r>
              <a:rPr lang="fi-FI" sz="3200" dirty="0"/>
              <a:t>-, </a:t>
            </a:r>
            <a:r>
              <a:rPr lang="fi-FI" sz="3200" dirty="0" err="1"/>
              <a:t>horisontaal</a:t>
            </a:r>
            <a:r>
              <a:rPr lang="fi-FI" sz="3200" dirty="0"/>
              <a:t>- ja </a:t>
            </a:r>
            <a:r>
              <a:rPr lang="fi-FI" sz="3200" dirty="0" err="1"/>
              <a:t>radiaalsetitid</a:t>
            </a:r>
            <a:r>
              <a:rPr lang="fi-FI" sz="3200" dirty="0"/>
              <a:t>.</a:t>
            </a:r>
          </a:p>
          <a:p>
            <a:pPr marL="0" indent="0">
              <a:lnSpc>
                <a:spcPct val="120000"/>
              </a:lnSpc>
              <a:buNone/>
            </a:pPr>
            <a:r>
              <a:rPr lang="fi-FI" sz="3200" dirty="0" err="1"/>
              <a:t>Horisontaal</a:t>
            </a:r>
            <a:r>
              <a:rPr lang="fi-FI" sz="3200" dirty="0"/>
              <a:t> ja </a:t>
            </a:r>
            <a:r>
              <a:rPr lang="fi-FI" sz="3200" dirty="0" err="1"/>
              <a:t>radiaalsetites</a:t>
            </a:r>
            <a:r>
              <a:rPr lang="fi-FI" sz="3200" dirty="0"/>
              <a:t> </a:t>
            </a:r>
            <a:r>
              <a:rPr lang="fi-FI" sz="3200" dirty="0" err="1"/>
              <a:t>kasutakse</a:t>
            </a:r>
            <a:r>
              <a:rPr lang="fi-FI" sz="3200" dirty="0"/>
              <a:t> </a:t>
            </a:r>
            <a:r>
              <a:rPr lang="fi-FI" sz="3200" dirty="0" err="1"/>
              <a:t>sette</a:t>
            </a:r>
            <a:r>
              <a:rPr lang="fi-FI" sz="3200" dirty="0"/>
              <a:t> </a:t>
            </a:r>
            <a:r>
              <a:rPr lang="fi-FI" sz="3200" dirty="0" err="1"/>
              <a:t>eemaldus</a:t>
            </a:r>
            <a:r>
              <a:rPr lang="fi-FI" sz="3200" dirty="0"/>
              <a:t> </a:t>
            </a:r>
            <a:r>
              <a:rPr lang="fi-FI" sz="3200" dirty="0" err="1"/>
              <a:t>kaape</a:t>
            </a:r>
            <a:endParaRPr lang="en-EE" sz="3200" dirty="0"/>
          </a:p>
        </p:txBody>
      </p:sp>
      <p:pic>
        <p:nvPicPr>
          <p:cNvPr id="2" name="Pilt 1">
            <a:extLst>
              <a:ext uri="{FF2B5EF4-FFF2-40B4-BE49-F238E27FC236}">
                <a16:creationId xmlns:a16="http://schemas.microsoft.com/office/drawing/2014/main" id="{CF36316D-83A7-02CA-E68D-745FAC9B7841}"/>
              </a:ext>
            </a:extLst>
          </p:cNvPr>
          <p:cNvPicPr>
            <a:picLocks noChangeAspect="1"/>
          </p:cNvPicPr>
          <p:nvPr/>
        </p:nvPicPr>
        <p:blipFill>
          <a:blip r:embed="rId3"/>
          <a:stretch>
            <a:fillRect/>
          </a:stretch>
        </p:blipFill>
        <p:spPr>
          <a:xfrm>
            <a:off x="4995113" y="233048"/>
            <a:ext cx="4630879" cy="2625807"/>
          </a:xfrm>
          <a:prstGeom prst="rect">
            <a:avLst/>
          </a:prstGeom>
        </p:spPr>
      </p:pic>
      <p:pic>
        <p:nvPicPr>
          <p:cNvPr id="5" name="Pilt 4">
            <a:extLst>
              <a:ext uri="{FF2B5EF4-FFF2-40B4-BE49-F238E27FC236}">
                <a16:creationId xmlns:a16="http://schemas.microsoft.com/office/drawing/2014/main" id="{025B1D96-A9CA-E2C5-2693-A5A369D23C29}"/>
              </a:ext>
            </a:extLst>
          </p:cNvPr>
          <p:cNvPicPr>
            <a:picLocks noChangeAspect="1"/>
          </p:cNvPicPr>
          <p:nvPr/>
        </p:nvPicPr>
        <p:blipFill>
          <a:blip r:embed="rId4"/>
          <a:stretch>
            <a:fillRect/>
          </a:stretch>
        </p:blipFill>
        <p:spPr>
          <a:xfrm>
            <a:off x="4414702" y="2990932"/>
            <a:ext cx="5791702" cy="3255546"/>
          </a:xfrm>
          <a:prstGeom prst="rect">
            <a:avLst/>
          </a:prstGeom>
        </p:spPr>
      </p:pic>
    </p:spTree>
    <p:extLst>
      <p:ext uri="{BB962C8B-B14F-4D97-AF65-F5344CB8AC3E}">
        <p14:creationId xmlns:p14="http://schemas.microsoft.com/office/powerpoint/2010/main" val="13190698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a:extLst>
              <a:ext uri="{FF2B5EF4-FFF2-40B4-BE49-F238E27FC236}">
                <a16:creationId xmlns:a16="http://schemas.microsoft.com/office/drawing/2014/main" id="{D77F572E-637F-CC5C-47D4-84C00928D175}"/>
              </a:ext>
            </a:extLst>
          </p:cNvPr>
          <p:cNvSpPr>
            <a:spLocks noGrp="1"/>
          </p:cNvSpPr>
          <p:nvPr>
            <p:ph type="title"/>
          </p:nvPr>
        </p:nvSpPr>
        <p:spPr/>
        <p:txBody>
          <a:bodyPr/>
          <a:lstStyle/>
          <a:p>
            <a:r>
              <a:rPr lang="en-US" dirty="0"/>
              <a:t>Eelsetitid</a:t>
            </a:r>
          </a:p>
        </p:txBody>
      </p:sp>
      <p:sp>
        <p:nvSpPr>
          <p:cNvPr id="4" name="Content Placeholder 2">
            <a:extLst>
              <a:ext uri="{FF2B5EF4-FFF2-40B4-BE49-F238E27FC236}">
                <a16:creationId xmlns:a16="http://schemas.microsoft.com/office/drawing/2014/main" id="{3088B1E7-BDE1-16C2-6DBB-78F64DB2B5C6}"/>
              </a:ext>
            </a:extLst>
          </p:cNvPr>
          <p:cNvSpPr>
            <a:spLocks noGrp="1"/>
          </p:cNvSpPr>
          <p:nvPr>
            <p:ph idx="1"/>
          </p:nvPr>
        </p:nvSpPr>
        <p:spPr>
          <a:xfrm>
            <a:off x="838200" y="1825625"/>
            <a:ext cx="10937488" cy="4351338"/>
          </a:xfrm>
        </p:spPr>
        <p:txBody>
          <a:bodyPr anchor="ctr">
            <a:normAutofit/>
          </a:bodyPr>
          <a:lstStyle/>
          <a:p>
            <a:pPr marL="0" indent="0">
              <a:lnSpc>
                <a:spcPct val="110000"/>
              </a:lnSpc>
              <a:buNone/>
            </a:pPr>
            <a:r>
              <a:rPr lang="en-US" sz="2600" dirty="0"/>
              <a:t>Setiti </a:t>
            </a:r>
            <a:r>
              <a:rPr lang="en-US" sz="2600" dirty="0" err="1"/>
              <a:t>toimivuse</a:t>
            </a:r>
            <a:r>
              <a:rPr lang="en-US" sz="2600" dirty="0"/>
              <a:t> </a:t>
            </a:r>
            <a:r>
              <a:rPr lang="en-US" sz="2600" dirty="0" err="1"/>
              <a:t>hindamisel</a:t>
            </a:r>
            <a:r>
              <a:rPr lang="en-US" sz="2600" dirty="0"/>
              <a:t> </a:t>
            </a:r>
            <a:r>
              <a:rPr lang="en-US" sz="2600" dirty="0" err="1"/>
              <a:t>kasutatakse</a:t>
            </a:r>
            <a:r>
              <a:rPr lang="en-US" sz="2600" dirty="0"/>
              <a:t> </a:t>
            </a:r>
            <a:r>
              <a:rPr lang="en-US" sz="2600" dirty="0" err="1"/>
              <a:t>sageli</a:t>
            </a:r>
            <a:r>
              <a:rPr lang="en-US" sz="2600" dirty="0"/>
              <a:t> </a:t>
            </a:r>
            <a:r>
              <a:rPr lang="en-US" sz="2600" dirty="0" err="1"/>
              <a:t>kahte</a:t>
            </a:r>
            <a:r>
              <a:rPr lang="en-US" sz="2600" dirty="0"/>
              <a:t> </a:t>
            </a:r>
            <a:r>
              <a:rPr lang="en-US" sz="2600" dirty="0" err="1"/>
              <a:t>parameetrit</a:t>
            </a:r>
            <a:r>
              <a:rPr lang="en-US" sz="2600" dirty="0"/>
              <a:t> – </a:t>
            </a:r>
            <a:r>
              <a:rPr lang="en-US" sz="2600" dirty="0" err="1"/>
              <a:t>hüdrauliline</a:t>
            </a:r>
            <a:r>
              <a:rPr lang="en-US" sz="2600" dirty="0"/>
              <a:t> </a:t>
            </a:r>
            <a:r>
              <a:rPr lang="en-US" sz="2600" dirty="0" err="1"/>
              <a:t>viibeaeg</a:t>
            </a:r>
            <a:r>
              <a:rPr lang="en-US" sz="2600" dirty="0"/>
              <a:t> ja - </a:t>
            </a:r>
            <a:r>
              <a:rPr lang="en-US" sz="2600" dirty="0" err="1"/>
              <a:t>pinnakoormus</a:t>
            </a:r>
            <a:r>
              <a:rPr lang="en-US" sz="2600" dirty="0"/>
              <a:t>.</a:t>
            </a:r>
          </a:p>
          <a:p>
            <a:pPr marL="0" indent="0">
              <a:lnSpc>
                <a:spcPct val="110000"/>
              </a:lnSpc>
              <a:buNone/>
            </a:pPr>
            <a:r>
              <a:rPr lang="en-US" sz="2600" dirty="0" err="1"/>
              <a:t>Hüdrauliline</a:t>
            </a:r>
            <a:r>
              <a:rPr lang="en-US" sz="2600" dirty="0"/>
              <a:t> </a:t>
            </a:r>
            <a:r>
              <a:rPr lang="en-US" sz="2600" dirty="0" err="1"/>
              <a:t>viibeaeg</a:t>
            </a:r>
            <a:r>
              <a:rPr lang="en-US" sz="2600" dirty="0"/>
              <a:t> on </a:t>
            </a:r>
            <a:r>
              <a:rPr lang="en-US" sz="2600" dirty="0" err="1"/>
              <a:t>teoreetiline</a:t>
            </a:r>
            <a:r>
              <a:rPr lang="en-US" sz="2600" dirty="0"/>
              <a:t> </a:t>
            </a:r>
            <a:r>
              <a:rPr lang="en-US" sz="2600" dirty="0" err="1"/>
              <a:t>ajavahemik</a:t>
            </a:r>
            <a:r>
              <a:rPr lang="en-US" sz="2600" dirty="0"/>
              <a:t>, </a:t>
            </a:r>
            <a:r>
              <a:rPr lang="en-US" sz="2600" dirty="0" err="1"/>
              <a:t>mille</a:t>
            </a:r>
            <a:r>
              <a:rPr lang="en-US" sz="2600" dirty="0"/>
              <a:t> </a:t>
            </a:r>
            <a:r>
              <a:rPr lang="en-US" sz="2600" dirty="0" err="1"/>
              <a:t>kestel</a:t>
            </a:r>
            <a:r>
              <a:rPr lang="en-US" sz="2600" dirty="0"/>
              <a:t> </a:t>
            </a:r>
            <a:r>
              <a:rPr lang="en-US" sz="2600" dirty="0" err="1"/>
              <a:t>vedelik</a:t>
            </a:r>
            <a:r>
              <a:rPr lang="en-US" sz="2600" dirty="0"/>
              <a:t> </a:t>
            </a:r>
            <a:r>
              <a:rPr lang="en-US" sz="2600" dirty="0" err="1"/>
              <a:t>viibib</a:t>
            </a:r>
            <a:r>
              <a:rPr lang="en-US" sz="2600" dirty="0"/>
              <a:t> </a:t>
            </a:r>
            <a:r>
              <a:rPr lang="en-US" sz="2600" dirty="0" err="1"/>
              <a:t>mingis</a:t>
            </a:r>
            <a:r>
              <a:rPr lang="en-US" sz="2600" dirty="0"/>
              <a:t> </a:t>
            </a:r>
            <a:r>
              <a:rPr lang="en-US" sz="2600" dirty="0" err="1"/>
              <a:t>mahutis</a:t>
            </a:r>
            <a:r>
              <a:rPr lang="en-US" sz="2600" dirty="0"/>
              <a:t> </a:t>
            </a:r>
            <a:r>
              <a:rPr lang="en-US" sz="2600" dirty="0" err="1"/>
              <a:t>või</a:t>
            </a:r>
            <a:r>
              <a:rPr lang="en-US" sz="2600" dirty="0"/>
              <a:t> </a:t>
            </a:r>
            <a:r>
              <a:rPr lang="en-US" sz="2600" dirty="0" err="1"/>
              <a:t>süsteemis</a:t>
            </a:r>
            <a:r>
              <a:rPr lang="en-US" sz="2600" dirty="0"/>
              <a:t>.</a:t>
            </a:r>
          </a:p>
          <a:p>
            <a:pPr marL="0" indent="0">
              <a:lnSpc>
                <a:spcPct val="110000"/>
              </a:lnSpc>
              <a:buNone/>
            </a:pPr>
            <a:endParaRPr lang="en-US" sz="2600" dirty="0"/>
          </a:p>
          <a:p>
            <a:pPr marL="0" indent="0">
              <a:lnSpc>
                <a:spcPct val="110000"/>
              </a:lnSpc>
              <a:buNone/>
            </a:pPr>
            <a:r>
              <a:rPr lang="en-US" sz="2600" dirty="0" err="1"/>
              <a:t>Hüdrauliline</a:t>
            </a:r>
            <a:r>
              <a:rPr lang="en-US" sz="2600" dirty="0"/>
              <a:t> </a:t>
            </a:r>
            <a:r>
              <a:rPr lang="en-US" sz="2600" dirty="0" err="1"/>
              <a:t>pinnakoormus</a:t>
            </a:r>
            <a:r>
              <a:rPr lang="en-US" sz="2600" dirty="0"/>
              <a:t> on (</a:t>
            </a:r>
            <a:r>
              <a:rPr lang="en-US" sz="2600" dirty="0" err="1"/>
              <a:t>reovee</a:t>
            </a:r>
            <a:r>
              <a:rPr lang="en-US" sz="2600" dirty="0"/>
              <a:t>) </a:t>
            </a:r>
            <a:r>
              <a:rPr lang="en-US" sz="2600" dirty="0" err="1"/>
              <a:t>vooluhulk</a:t>
            </a:r>
            <a:r>
              <a:rPr lang="en-US" sz="2600" dirty="0"/>
              <a:t> </a:t>
            </a:r>
            <a:r>
              <a:rPr lang="en-US" sz="2600" dirty="0" err="1"/>
              <a:t>puhastusseadme</a:t>
            </a:r>
            <a:r>
              <a:rPr lang="en-US" sz="2600" dirty="0"/>
              <a:t> </a:t>
            </a:r>
            <a:r>
              <a:rPr lang="en-US" sz="2600" dirty="0" err="1"/>
              <a:t>rõhtristlõike</a:t>
            </a:r>
            <a:r>
              <a:rPr lang="en-US" sz="2600" dirty="0"/>
              <a:t> </a:t>
            </a:r>
            <a:r>
              <a:rPr lang="en-US" sz="2600" dirty="0" err="1"/>
              <a:t>pinnaühiku</a:t>
            </a:r>
            <a:r>
              <a:rPr lang="en-US" sz="2600" dirty="0"/>
              <a:t> kotha.</a:t>
            </a:r>
            <a:endParaRPr lang="en-US" sz="3200" dirty="0"/>
          </a:p>
          <a:p>
            <a:pPr marL="0" indent="0">
              <a:buNone/>
            </a:pPr>
            <a:endParaRPr lang="en-US" sz="3200" dirty="0"/>
          </a:p>
          <a:p>
            <a:pPr marL="0" indent="0">
              <a:buNone/>
            </a:pPr>
            <a:endParaRPr lang="en-EE" sz="3200" dirty="0"/>
          </a:p>
        </p:txBody>
      </p:sp>
      <p:pic>
        <p:nvPicPr>
          <p:cNvPr id="5" name="Pilt 4">
            <a:extLst>
              <a:ext uri="{FF2B5EF4-FFF2-40B4-BE49-F238E27FC236}">
                <a16:creationId xmlns:a16="http://schemas.microsoft.com/office/drawing/2014/main" id="{9C51310B-6028-A258-2F94-DE5E12A1416C}"/>
              </a:ext>
            </a:extLst>
          </p:cNvPr>
          <p:cNvPicPr>
            <a:picLocks noChangeAspect="1"/>
          </p:cNvPicPr>
          <p:nvPr/>
        </p:nvPicPr>
        <p:blipFill>
          <a:blip r:embed="rId3"/>
          <a:stretch>
            <a:fillRect/>
          </a:stretch>
        </p:blipFill>
        <p:spPr>
          <a:xfrm>
            <a:off x="6096000" y="3549822"/>
            <a:ext cx="1889924" cy="768163"/>
          </a:xfrm>
          <a:prstGeom prst="rect">
            <a:avLst/>
          </a:prstGeom>
        </p:spPr>
      </p:pic>
      <p:pic>
        <p:nvPicPr>
          <p:cNvPr id="6" name="Pilt 5">
            <a:extLst>
              <a:ext uri="{FF2B5EF4-FFF2-40B4-BE49-F238E27FC236}">
                <a16:creationId xmlns:a16="http://schemas.microsoft.com/office/drawing/2014/main" id="{451922D6-3324-2377-88AF-100B79BC20DA}"/>
              </a:ext>
            </a:extLst>
          </p:cNvPr>
          <p:cNvPicPr>
            <a:picLocks noChangeAspect="1"/>
          </p:cNvPicPr>
          <p:nvPr/>
        </p:nvPicPr>
        <p:blipFill>
          <a:blip r:embed="rId4"/>
          <a:stretch>
            <a:fillRect/>
          </a:stretch>
        </p:blipFill>
        <p:spPr>
          <a:xfrm>
            <a:off x="3352801" y="3516292"/>
            <a:ext cx="2030144" cy="835224"/>
          </a:xfrm>
          <a:prstGeom prst="rect">
            <a:avLst/>
          </a:prstGeom>
        </p:spPr>
      </p:pic>
      <p:pic>
        <p:nvPicPr>
          <p:cNvPr id="7" name="Pilt 6">
            <a:extLst>
              <a:ext uri="{FF2B5EF4-FFF2-40B4-BE49-F238E27FC236}">
                <a16:creationId xmlns:a16="http://schemas.microsoft.com/office/drawing/2014/main" id="{E9890D1B-8694-A05B-3AE1-3F5490786447}"/>
              </a:ext>
            </a:extLst>
          </p:cNvPr>
          <p:cNvPicPr>
            <a:picLocks noChangeAspect="1"/>
          </p:cNvPicPr>
          <p:nvPr/>
        </p:nvPicPr>
        <p:blipFill>
          <a:blip r:embed="rId5"/>
          <a:stretch>
            <a:fillRect/>
          </a:stretch>
        </p:blipFill>
        <p:spPr>
          <a:xfrm>
            <a:off x="3352801" y="5225248"/>
            <a:ext cx="2109399" cy="816935"/>
          </a:xfrm>
          <a:prstGeom prst="rect">
            <a:avLst/>
          </a:prstGeom>
        </p:spPr>
      </p:pic>
      <p:pic>
        <p:nvPicPr>
          <p:cNvPr id="8" name="Pilt 7">
            <a:extLst>
              <a:ext uri="{FF2B5EF4-FFF2-40B4-BE49-F238E27FC236}">
                <a16:creationId xmlns:a16="http://schemas.microsoft.com/office/drawing/2014/main" id="{117A6DD8-8AD3-8DC6-4096-373A224406AD}"/>
              </a:ext>
            </a:extLst>
          </p:cNvPr>
          <p:cNvPicPr>
            <a:picLocks noChangeAspect="1"/>
          </p:cNvPicPr>
          <p:nvPr/>
        </p:nvPicPr>
        <p:blipFill>
          <a:blip r:embed="rId6"/>
          <a:stretch>
            <a:fillRect/>
          </a:stretch>
        </p:blipFill>
        <p:spPr>
          <a:xfrm>
            <a:off x="6306944" y="5309822"/>
            <a:ext cx="1896020" cy="768163"/>
          </a:xfrm>
          <a:prstGeom prst="rect">
            <a:avLst/>
          </a:prstGeom>
        </p:spPr>
      </p:pic>
    </p:spTree>
    <p:extLst>
      <p:ext uri="{BB962C8B-B14F-4D97-AF65-F5344CB8AC3E}">
        <p14:creationId xmlns:p14="http://schemas.microsoft.com/office/powerpoint/2010/main" val="21132993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a:extLst>
              <a:ext uri="{FF2B5EF4-FFF2-40B4-BE49-F238E27FC236}">
                <a16:creationId xmlns:a16="http://schemas.microsoft.com/office/drawing/2014/main" id="{D77F572E-637F-CC5C-47D4-84C00928D175}"/>
              </a:ext>
            </a:extLst>
          </p:cNvPr>
          <p:cNvSpPr>
            <a:spLocks noGrp="1"/>
          </p:cNvSpPr>
          <p:nvPr>
            <p:ph type="title"/>
          </p:nvPr>
        </p:nvSpPr>
        <p:spPr/>
        <p:txBody>
          <a:bodyPr/>
          <a:lstStyle/>
          <a:p>
            <a:r>
              <a:rPr lang="en-US" dirty="0"/>
              <a:t>Eelsetitid</a:t>
            </a:r>
          </a:p>
        </p:txBody>
      </p:sp>
      <p:sp>
        <p:nvSpPr>
          <p:cNvPr id="4" name="Content Placeholder 2">
            <a:extLst>
              <a:ext uri="{FF2B5EF4-FFF2-40B4-BE49-F238E27FC236}">
                <a16:creationId xmlns:a16="http://schemas.microsoft.com/office/drawing/2014/main" id="{3088B1E7-BDE1-16C2-6DBB-78F64DB2B5C6}"/>
              </a:ext>
            </a:extLst>
          </p:cNvPr>
          <p:cNvSpPr>
            <a:spLocks noGrp="1"/>
          </p:cNvSpPr>
          <p:nvPr>
            <p:ph idx="1"/>
          </p:nvPr>
        </p:nvSpPr>
        <p:spPr>
          <a:xfrm>
            <a:off x="838200" y="2060892"/>
            <a:ext cx="6835482" cy="1517015"/>
          </a:xfrm>
        </p:spPr>
        <p:txBody>
          <a:bodyPr anchor="ctr">
            <a:normAutofit fontScale="70000" lnSpcReduction="20000"/>
          </a:bodyPr>
          <a:lstStyle/>
          <a:p>
            <a:pPr marL="0" indent="0">
              <a:lnSpc>
                <a:spcPct val="120000"/>
              </a:lnSpc>
              <a:buNone/>
            </a:pPr>
            <a:r>
              <a:rPr lang="en-US" sz="3200" dirty="0" err="1"/>
              <a:t>Põhimõtteliselt</a:t>
            </a:r>
            <a:r>
              <a:rPr lang="en-US" sz="3200" dirty="0"/>
              <a:t> </a:t>
            </a:r>
            <a:r>
              <a:rPr lang="en-US" sz="3200" dirty="0" err="1"/>
              <a:t>kirjeldab</a:t>
            </a:r>
            <a:r>
              <a:rPr lang="en-US" sz="3200" dirty="0"/>
              <a:t> </a:t>
            </a:r>
            <a:r>
              <a:rPr lang="en-US" sz="3200" dirty="0" err="1"/>
              <a:t>hüdrauliline</a:t>
            </a:r>
            <a:r>
              <a:rPr lang="en-US" sz="3200" dirty="0"/>
              <a:t> </a:t>
            </a:r>
            <a:r>
              <a:rPr lang="en-US" sz="3200" dirty="0" err="1"/>
              <a:t>pinnakoormus</a:t>
            </a:r>
            <a:r>
              <a:rPr lang="en-US" sz="3200" dirty="0"/>
              <a:t> q</a:t>
            </a:r>
            <a:r>
              <a:rPr lang="en-US" sz="3200" baseline="-25000" dirty="0"/>
              <a:t>A</a:t>
            </a:r>
            <a:r>
              <a:rPr lang="en-US" sz="3200" dirty="0"/>
              <a:t> </a:t>
            </a:r>
            <a:r>
              <a:rPr lang="en-US" sz="3200" dirty="0" err="1"/>
              <a:t>seda</a:t>
            </a:r>
            <a:r>
              <a:rPr lang="en-US" sz="3200" dirty="0"/>
              <a:t>, et </a:t>
            </a:r>
            <a:r>
              <a:rPr lang="en-US" sz="3200" dirty="0" err="1"/>
              <a:t>kõik</a:t>
            </a:r>
            <a:r>
              <a:rPr lang="en-US" sz="3200" dirty="0"/>
              <a:t> </a:t>
            </a:r>
            <a:r>
              <a:rPr lang="en-US" sz="3200" dirty="0" err="1"/>
              <a:t>osakesed</a:t>
            </a:r>
            <a:r>
              <a:rPr lang="en-US" sz="3200" dirty="0"/>
              <a:t>, </a:t>
            </a:r>
            <a:r>
              <a:rPr lang="en-US" sz="3200" dirty="0" err="1"/>
              <a:t>mille</a:t>
            </a:r>
            <a:r>
              <a:rPr lang="en-US" sz="3200" dirty="0"/>
              <a:t> </a:t>
            </a:r>
            <a:r>
              <a:rPr lang="en-US" sz="3200" dirty="0" err="1"/>
              <a:t>settimiskiirus</a:t>
            </a:r>
            <a:r>
              <a:rPr lang="en-US" sz="3200" dirty="0"/>
              <a:t> on </a:t>
            </a:r>
            <a:r>
              <a:rPr lang="en-US" sz="3200" dirty="0" err="1"/>
              <a:t>suurem</a:t>
            </a:r>
            <a:r>
              <a:rPr lang="en-US" sz="3200" dirty="0"/>
              <a:t> </a:t>
            </a:r>
            <a:r>
              <a:rPr lang="en-US" sz="3200" dirty="0" err="1"/>
              <a:t>kui</a:t>
            </a:r>
            <a:r>
              <a:rPr lang="en-US" sz="3200" dirty="0"/>
              <a:t> v</a:t>
            </a:r>
            <a:r>
              <a:rPr lang="en-US" sz="3200" baseline="-25000" dirty="0"/>
              <a:t>0</a:t>
            </a:r>
            <a:r>
              <a:rPr lang="en-US" sz="3200" dirty="0"/>
              <a:t>, </a:t>
            </a:r>
            <a:r>
              <a:rPr lang="en-US" sz="3200" dirty="0" err="1"/>
              <a:t>vajuvad</a:t>
            </a:r>
            <a:r>
              <a:rPr lang="en-US" sz="3200" dirty="0"/>
              <a:t> </a:t>
            </a:r>
            <a:r>
              <a:rPr lang="en-US" sz="3200" dirty="0" err="1"/>
              <a:t>setiti</a:t>
            </a:r>
            <a:r>
              <a:rPr lang="en-US" sz="3200" dirty="0"/>
              <a:t> </a:t>
            </a:r>
            <a:r>
              <a:rPr lang="en-US" sz="3200" dirty="0" err="1"/>
              <a:t>põhja</a:t>
            </a:r>
            <a:r>
              <a:rPr lang="en-US" sz="3200" dirty="0"/>
              <a:t>. </a:t>
            </a:r>
            <a:endParaRPr lang="en-EE" sz="3200" dirty="0"/>
          </a:p>
        </p:txBody>
      </p:sp>
      <p:graphicFrame>
        <p:nvGraphicFramePr>
          <p:cNvPr id="2" name="Tabel 1">
            <a:extLst>
              <a:ext uri="{FF2B5EF4-FFF2-40B4-BE49-F238E27FC236}">
                <a16:creationId xmlns:a16="http://schemas.microsoft.com/office/drawing/2014/main" id="{A16DD031-24C7-B25A-1D3C-59B584899033}"/>
              </a:ext>
            </a:extLst>
          </p:cNvPr>
          <p:cNvGraphicFramePr>
            <a:graphicFrameLocks noGrp="1"/>
          </p:cNvGraphicFramePr>
          <p:nvPr>
            <p:extLst>
              <p:ext uri="{D42A27DB-BD31-4B8C-83A1-F6EECF244321}">
                <p14:modId xmlns:p14="http://schemas.microsoft.com/office/powerpoint/2010/main" val="1517202586"/>
              </p:ext>
            </p:extLst>
          </p:nvPr>
        </p:nvGraphicFramePr>
        <p:xfrm>
          <a:off x="1082440" y="4210684"/>
          <a:ext cx="7416802" cy="2054621"/>
        </p:xfrm>
        <a:graphic>
          <a:graphicData uri="http://schemas.openxmlformats.org/drawingml/2006/table">
            <a:tbl>
              <a:tblPr firstRow="1" firstCol="1" bandRow="1">
                <a:tableStyleId>{5C22544A-7EE6-4342-B048-85BDC9FD1C3A}</a:tableStyleId>
              </a:tblPr>
              <a:tblGrid>
                <a:gridCol w="3250626">
                  <a:extLst>
                    <a:ext uri="{9D8B030D-6E8A-4147-A177-3AD203B41FA5}">
                      <a16:colId xmlns:a16="http://schemas.microsoft.com/office/drawing/2014/main" val="130328153"/>
                    </a:ext>
                  </a:extLst>
                </a:gridCol>
                <a:gridCol w="2083088">
                  <a:extLst>
                    <a:ext uri="{9D8B030D-6E8A-4147-A177-3AD203B41FA5}">
                      <a16:colId xmlns:a16="http://schemas.microsoft.com/office/drawing/2014/main" val="2861805891"/>
                    </a:ext>
                  </a:extLst>
                </a:gridCol>
                <a:gridCol w="2083088">
                  <a:extLst>
                    <a:ext uri="{9D8B030D-6E8A-4147-A177-3AD203B41FA5}">
                      <a16:colId xmlns:a16="http://schemas.microsoft.com/office/drawing/2014/main" val="2421567285"/>
                    </a:ext>
                  </a:extLst>
                </a:gridCol>
              </a:tblGrid>
              <a:tr h="684230">
                <a:tc rowSpan="2">
                  <a:txBody>
                    <a:bodyPr/>
                    <a:lstStyle/>
                    <a:p>
                      <a:pPr algn="just">
                        <a:lnSpc>
                          <a:spcPct val="150000"/>
                        </a:lnSpc>
                        <a:spcAft>
                          <a:spcPts val="1200"/>
                        </a:spcAft>
                      </a:pPr>
                      <a:r>
                        <a:rPr lang="et-EE" sz="1100" dirty="0">
                          <a:effectLst/>
                        </a:rPr>
                        <a:t>Puhasti tüüp</a:t>
                      </a:r>
                      <a:endParaRPr lang="et-EE" sz="11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gn="ctr">
                        <a:lnSpc>
                          <a:spcPct val="150000"/>
                        </a:lnSpc>
                        <a:spcAft>
                          <a:spcPts val="1200"/>
                        </a:spcAft>
                      </a:pPr>
                      <a:r>
                        <a:rPr lang="et-EE" sz="1100" dirty="0">
                          <a:effectLst/>
                        </a:rPr>
                        <a:t>Hüdrauliline pinnakoormus </a:t>
                      </a:r>
                      <a:r>
                        <a:rPr lang="et-EE" sz="1100" dirty="0" err="1">
                          <a:effectLst/>
                        </a:rPr>
                        <a:t>q</a:t>
                      </a:r>
                      <a:r>
                        <a:rPr lang="et-EE" sz="1100" baseline="-25000" dirty="0" err="1">
                          <a:effectLst/>
                        </a:rPr>
                        <a:t>A</a:t>
                      </a:r>
                      <a:r>
                        <a:rPr lang="et-EE" sz="1100" dirty="0">
                          <a:effectLst/>
                        </a:rPr>
                        <a:t> (m/h)</a:t>
                      </a:r>
                      <a:endParaRPr lang="et-EE" sz="11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t-EE"/>
                    </a:p>
                  </a:txBody>
                  <a:tcPr/>
                </a:tc>
                <a:extLst>
                  <a:ext uri="{0D108BD9-81ED-4DB2-BD59-A6C34878D82A}">
                    <a16:rowId xmlns:a16="http://schemas.microsoft.com/office/drawing/2014/main" val="1799626766"/>
                  </a:ext>
                </a:extLst>
              </a:tr>
              <a:tr h="269152">
                <a:tc vMerge="1">
                  <a:txBody>
                    <a:bodyPr/>
                    <a:lstStyle/>
                    <a:p>
                      <a:endParaRPr lang="et-EE"/>
                    </a:p>
                  </a:txBody>
                  <a:tcPr/>
                </a:tc>
                <a:tc>
                  <a:txBody>
                    <a:bodyPr/>
                    <a:lstStyle/>
                    <a:p>
                      <a:pPr algn="ctr">
                        <a:lnSpc>
                          <a:spcPct val="150000"/>
                        </a:lnSpc>
                        <a:spcAft>
                          <a:spcPts val="1200"/>
                        </a:spcAft>
                      </a:pPr>
                      <a:r>
                        <a:rPr lang="et-EE" sz="1100">
                          <a:effectLst/>
                        </a:rPr>
                        <a:t>Tüüpiline vahemik</a:t>
                      </a:r>
                      <a:endParaRPr lang="et-EE" sz="110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1200"/>
                        </a:spcAft>
                      </a:pPr>
                      <a:r>
                        <a:rPr lang="et-EE" sz="1100">
                          <a:effectLst/>
                        </a:rPr>
                        <a:t>Sagedasti kasutatav väärtus</a:t>
                      </a:r>
                      <a:endParaRPr lang="et-EE" sz="110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80214424"/>
                  </a:ext>
                </a:extLst>
              </a:tr>
              <a:tr h="269152">
                <a:tc>
                  <a:txBody>
                    <a:bodyPr/>
                    <a:lstStyle/>
                    <a:p>
                      <a:pPr algn="just">
                        <a:lnSpc>
                          <a:spcPct val="150000"/>
                        </a:lnSpc>
                        <a:spcAft>
                          <a:spcPts val="1200"/>
                        </a:spcAft>
                      </a:pPr>
                      <a:r>
                        <a:rPr lang="et-EE" sz="1100">
                          <a:effectLst/>
                        </a:rPr>
                        <a:t>Reovee eelsetiti</a:t>
                      </a:r>
                      <a:endParaRPr lang="et-EE" sz="110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1200"/>
                        </a:spcAft>
                      </a:pPr>
                      <a:r>
                        <a:rPr lang="et-EE" sz="1100">
                          <a:effectLst/>
                        </a:rPr>
                        <a:t>1,3–2,5</a:t>
                      </a:r>
                      <a:endParaRPr lang="et-EE" sz="110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1200"/>
                        </a:spcAft>
                      </a:pPr>
                      <a:r>
                        <a:rPr lang="et-EE" sz="1100">
                          <a:effectLst/>
                        </a:rPr>
                        <a:t>1,7</a:t>
                      </a:r>
                      <a:endParaRPr lang="et-EE" sz="110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9248982"/>
                  </a:ext>
                </a:extLst>
              </a:tr>
              <a:tr h="269152">
                <a:tc>
                  <a:txBody>
                    <a:bodyPr/>
                    <a:lstStyle/>
                    <a:p>
                      <a:pPr algn="just">
                        <a:lnSpc>
                          <a:spcPct val="150000"/>
                        </a:lnSpc>
                        <a:spcAft>
                          <a:spcPts val="1200"/>
                        </a:spcAft>
                      </a:pPr>
                      <a:r>
                        <a:rPr lang="et-EE" sz="1100">
                          <a:effectLst/>
                        </a:rPr>
                        <a:t>Aktiivmudapuhasti järelsetiti </a:t>
                      </a:r>
                      <a:endParaRPr lang="et-EE" sz="110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1200"/>
                        </a:spcAft>
                      </a:pPr>
                      <a:r>
                        <a:rPr lang="et-EE" sz="1100">
                          <a:effectLst/>
                        </a:rPr>
                        <a:t>0,7–2 </a:t>
                      </a:r>
                      <a:endParaRPr lang="et-EE" sz="110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1200"/>
                        </a:spcAft>
                      </a:pPr>
                      <a:r>
                        <a:rPr lang="et-EE" sz="1100">
                          <a:effectLst/>
                        </a:rPr>
                        <a:t>1,0</a:t>
                      </a:r>
                      <a:endParaRPr lang="et-EE" sz="110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36777315"/>
                  </a:ext>
                </a:extLst>
              </a:tr>
              <a:tr h="293783">
                <a:tc>
                  <a:txBody>
                    <a:bodyPr/>
                    <a:lstStyle/>
                    <a:p>
                      <a:pPr algn="just">
                        <a:lnSpc>
                          <a:spcPct val="150000"/>
                        </a:lnSpc>
                        <a:spcAft>
                          <a:spcPts val="1200"/>
                        </a:spcAft>
                      </a:pPr>
                      <a:r>
                        <a:rPr lang="et-EE" sz="1100" dirty="0">
                          <a:effectLst/>
                        </a:rPr>
                        <a:t>Kestvusõhustusega aktiivmudapuhasti </a:t>
                      </a:r>
                      <a:r>
                        <a:rPr lang="et-EE" sz="1100" dirty="0" err="1">
                          <a:effectLst/>
                        </a:rPr>
                        <a:t>järelsetiti</a:t>
                      </a:r>
                      <a:r>
                        <a:rPr lang="et-EE" sz="1100" dirty="0">
                          <a:effectLst/>
                        </a:rPr>
                        <a:t> </a:t>
                      </a:r>
                      <a:endParaRPr lang="et-EE" sz="11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1200"/>
                        </a:spcAft>
                      </a:pPr>
                      <a:r>
                        <a:rPr lang="et-EE" sz="1100">
                          <a:effectLst/>
                        </a:rPr>
                        <a:t>0,4–1,0</a:t>
                      </a:r>
                      <a:endParaRPr lang="et-EE" sz="110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1200"/>
                        </a:spcAft>
                      </a:pPr>
                      <a:r>
                        <a:rPr lang="et-EE" sz="1100">
                          <a:effectLst/>
                        </a:rPr>
                        <a:t>0,7</a:t>
                      </a:r>
                      <a:endParaRPr lang="et-EE" sz="110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59699722"/>
                  </a:ext>
                </a:extLst>
              </a:tr>
              <a:tr h="269152">
                <a:tc>
                  <a:txBody>
                    <a:bodyPr/>
                    <a:lstStyle/>
                    <a:p>
                      <a:pPr algn="just">
                        <a:lnSpc>
                          <a:spcPct val="150000"/>
                        </a:lnSpc>
                        <a:spcAft>
                          <a:spcPts val="1200"/>
                        </a:spcAft>
                      </a:pPr>
                      <a:r>
                        <a:rPr lang="et-EE" sz="1100">
                          <a:effectLst/>
                        </a:rPr>
                        <a:t>Biofiltri järelsetiti</a:t>
                      </a:r>
                      <a:endParaRPr lang="et-EE" sz="110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1200"/>
                        </a:spcAft>
                      </a:pPr>
                      <a:r>
                        <a:rPr lang="et-EE" sz="1100">
                          <a:effectLst/>
                        </a:rPr>
                        <a:t>0.7–1,3</a:t>
                      </a:r>
                      <a:endParaRPr lang="et-EE" sz="110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1200"/>
                        </a:spcAft>
                      </a:pPr>
                      <a:r>
                        <a:rPr lang="et-EE" sz="1100" dirty="0">
                          <a:effectLst/>
                        </a:rPr>
                        <a:t>1,0</a:t>
                      </a:r>
                      <a:endParaRPr lang="et-EE" sz="11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77203891"/>
                  </a:ext>
                </a:extLst>
              </a:tr>
            </a:tbl>
          </a:graphicData>
        </a:graphic>
      </p:graphicFrame>
      <p:pic>
        <p:nvPicPr>
          <p:cNvPr id="5" name="Pilt 4">
            <a:extLst>
              <a:ext uri="{FF2B5EF4-FFF2-40B4-BE49-F238E27FC236}">
                <a16:creationId xmlns:a16="http://schemas.microsoft.com/office/drawing/2014/main" id="{7D7C324C-94A3-09E0-C50F-06569DAECC68}"/>
              </a:ext>
            </a:extLst>
          </p:cNvPr>
          <p:cNvPicPr>
            <a:picLocks noChangeAspect="1"/>
          </p:cNvPicPr>
          <p:nvPr/>
        </p:nvPicPr>
        <p:blipFill>
          <a:blip r:embed="rId3"/>
          <a:stretch>
            <a:fillRect/>
          </a:stretch>
        </p:blipFill>
        <p:spPr>
          <a:xfrm>
            <a:off x="7098517" y="1806301"/>
            <a:ext cx="4880123" cy="2288770"/>
          </a:xfrm>
          <a:prstGeom prst="rect">
            <a:avLst/>
          </a:prstGeom>
        </p:spPr>
      </p:pic>
    </p:spTree>
    <p:extLst>
      <p:ext uri="{BB962C8B-B14F-4D97-AF65-F5344CB8AC3E}">
        <p14:creationId xmlns:p14="http://schemas.microsoft.com/office/powerpoint/2010/main" val="1980653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a:extLst>
              <a:ext uri="{FF2B5EF4-FFF2-40B4-BE49-F238E27FC236}">
                <a16:creationId xmlns:a16="http://schemas.microsoft.com/office/drawing/2014/main" id="{D77F572E-637F-CC5C-47D4-84C00928D175}"/>
              </a:ext>
            </a:extLst>
          </p:cNvPr>
          <p:cNvSpPr>
            <a:spLocks noGrp="1"/>
          </p:cNvSpPr>
          <p:nvPr>
            <p:ph type="title"/>
          </p:nvPr>
        </p:nvSpPr>
        <p:spPr/>
        <p:txBody>
          <a:bodyPr/>
          <a:lstStyle/>
          <a:p>
            <a:r>
              <a:rPr lang="en-US" dirty="0" err="1"/>
              <a:t>Eelpuhastus</a:t>
            </a:r>
            <a:endParaRPr lang="en-US" dirty="0"/>
          </a:p>
        </p:txBody>
      </p:sp>
      <p:sp>
        <p:nvSpPr>
          <p:cNvPr id="4" name="Content Placeholder 2">
            <a:extLst>
              <a:ext uri="{FF2B5EF4-FFF2-40B4-BE49-F238E27FC236}">
                <a16:creationId xmlns:a16="http://schemas.microsoft.com/office/drawing/2014/main" id="{3088B1E7-BDE1-16C2-6DBB-78F64DB2B5C6}"/>
              </a:ext>
            </a:extLst>
          </p:cNvPr>
          <p:cNvSpPr>
            <a:spLocks noGrp="1"/>
          </p:cNvSpPr>
          <p:nvPr>
            <p:ph idx="1"/>
          </p:nvPr>
        </p:nvSpPr>
        <p:spPr>
          <a:xfrm>
            <a:off x="838200" y="1825625"/>
            <a:ext cx="9605790" cy="4351338"/>
          </a:xfrm>
        </p:spPr>
        <p:txBody>
          <a:bodyPr anchor="ctr">
            <a:normAutofit fontScale="62500" lnSpcReduction="20000"/>
          </a:bodyPr>
          <a:lstStyle/>
          <a:p>
            <a:pPr marL="0" indent="0">
              <a:lnSpc>
                <a:spcPct val="120000"/>
              </a:lnSpc>
              <a:buNone/>
            </a:pPr>
            <a:r>
              <a:rPr lang="en-US" sz="3200" dirty="0" err="1"/>
              <a:t>Eelpuhastuse</a:t>
            </a:r>
            <a:r>
              <a:rPr lang="en-US" sz="3200" dirty="0"/>
              <a:t> </a:t>
            </a:r>
            <a:r>
              <a:rPr lang="en-US" sz="3200" dirty="0" err="1"/>
              <a:t>ehk</a:t>
            </a:r>
            <a:r>
              <a:rPr lang="en-US" sz="3200" dirty="0"/>
              <a:t> </a:t>
            </a:r>
            <a:r>
              <a:rPr lang="en-US" sz="3200" dirty="0" err="1"/>
              <a:t>esimese</a:t>
            </a:r>
            <a:r>
              <a:rPr lang="en-US" sz="3200" dirty="0"/>
              <a:t> </a:t>
            </a:r>
            <a:r>
              <a:rPr lang="en-US" sz="3200" dirty="0" err="1"/>
              <a:t>puhastusastme</a:t>
            </a:r>
            <a:r>
              <a:rPr lang="en-US" sz="3200" dirty="0"/>
              <a:t> </a:t>
            </a:r>
            <a:r>
              <a:rPr lang="en-US" sz="3200" dirty="0" err="1"/>
              <a:t>eesmärk</a:t>
            </a:r>
            <a:r>
              <a:rPr lang="en-US" sz="3200" dirty="0"/>
              <a:t> on </a:t>
            </a:r>
            <a:r>
              <a:rPr lang="en-US" sz="3200" dirty="0" err="1"/>
              <a:t>lahustumatute</a:t>
            </a:r>
            <a:r>
              <a:rPr lang="en-US" sz="3200" dirty="0"/>
              <a:t> </a:t>
            </a:r>
            <a:r>
              <a:rPr lang="en-US" sz="3200" dirty="0" err="1"/>
              <a:t>võõriste</a:t>
            </a:r>
            <a:r>
              <a:rPr lang="en-US" sz="3200" dirty="0"/>
              <a:t> (</a:t>
            </a:r>
            <a:r>
              <a:rPr lang="en-US" sz="3200" dirty="0" err="1"/>
              <a:t>ujuprahi</a:t>
            </a:r>
            <a:r>
              <a:rPr lang="en-US" sz="3200" dirty="0"/>
              <a:t>, </a:t>
            </a:r>
            <a:r>
              <a:rPr lang="en-US" sz="3200" dirty="0" err="1"/>
              <a:t>liiva</a:t>
            </a:r>
            <a:r>
              <a:rPr lang="en-US" sz="3200" dirty="0"/>
              <a:t>, </a:t>
            </a:r>
            <a:r>
              <a:rPr lang="en-US" sz="3200" dirty="0" err="1"/>
              <a:t>heljumi</a:t>
            </a:r>
            <a:r>
              <a:rPr lang="en-US" sz="3200" dirty="0"/>
              <a:t>) </a:t>
            </a:r>
            <a:r>
              <a:rPr lang="en-US" sz="3200" dirty="0" err="1"/>
              <a:t>kõrvaldamine</a:t>
            </a:r>
            <a:r>
              <a:rPr lang="en-US" sz="3200" dirty="0"/>
              <a:t> </a:t>
            </a:r>
            <a:r>
              <a:rPr lang="en-US" sz="3200" dirty="0" err="1"/>
              <a:t>reoveest</a:t>
            </a:r>
            <a:r>
              <a:rPr lang="en-US" sz="3200" dirty="0"/>
              <a:t>, mis </a:t>
            </a:r>
            <a:r>
              <a:rPr lang="en-US" sz="3200" dirty="0" err="1"/>
              <a:t>võivad</a:t>
            </a:r>
            <a:r>
              <a:rPr lang="en-US" sz="3200" dirty="0"/>
              <a:t> </a:t>
            </a:r>
            <a:r>
              <a:rPr lang="en-US" sz="3200" dirty="0" err="1"/>
              <a:t>tekitada</a:t>
            </a:r>
            <a:r>
              <a:rPr lang="en-US" sz="3200" dirty="0"/>
              <a:t> </a:t>
            </a:r>
            <a:r>
              <a:rPr lang="en-US" sz="3200" dirty="0" err="1"/>
              <a:t>probleeme</a:t>
            </a:r>
            <a:r>
              <a:rPr lang="en-US" sz="3200" dirty="0"/>
              <a:t>  </a:t>
            </a:r>
            <a:r>
              <a:rPr lang="en-US" sz="3200" dirty="0" err="1"/>
              <a:t>reovee</a:t>
            </a:r>
            <a:r>
              <a:rPr lang="en-US" sz="3200" dirty="0"/>
              <a:t> </a:t>
            </a:r>
            <a:r>
              <a:rPr lang="en-US" sz="3200" dirty="0" err="1"/>
              <a:t>puhastamise</a:t>
            </a:r>
            <a:r>
              <a:rPr lang="en-US" sz="3200" dirty="0"/>
              <a:t> </a:t>
            </a:r>
            <a:r>
              <a:rPr lang="en-US" sz="3200" dirty="0" err="1"/>
              <a:t>põhiprotsessis</a:t>
            </a:r>
            <a:r>
              <a:rPr lang="en-US" sz="3200" dirty="0"/>
              <a:t> </a:t>
            </a:r>
            <a:r>
              <a:rPr lang="en-US" sz="3200" dirty="0" err="1"/>
              <a:t>või</a:t>
            </a:r>
            <a:r>
              <a:rPr lang="en-US" sz="3200" dirty="0"/>
              <a:t> </a:t>
            </a:r>
            <a:r>
              <a:rPr lang="en-US" sz="3200" dirty="0" err="1"/>
              <a:t>reovee</a:t>
            </a:r>
            <a:r>
              <a:rPr lang="en-US" sz="3200" dirty="0"/>
              <a:t> </a:t>
            </a:r>
            <a:r>
              <a:rPr lang="en-US" sz="3200" dirty="0" err="1"/>
              <a:t>omaduste</a:t>
            </a:r>
            <a:r>
              <a:rPr lang="en-US" sz="3200" dirty="0"/>
              <a:t> muutmine, et </a:t>
            </a:r>
            <a:r>
              <a:rPr lang="en-US" sz="3200" dirty="0" err="1"/>
              <a:t>soodustada</a:t>
            </a:r>
            <a:r>
              <a:rPr lang="en-US" sz="3200" dirty="0"/>
              <a:t> </a:t>
            </a:r>
            <a:r>
              <a:rPr lang="en-US" sz="3200" dirty="0" err="1"/>
              <a:t>põhiprotsessi</a:t>
            </a:r>
            <a:r>
              <a:rPr lang="en-US" sz="3200" dirty="0"/>
              <a:t>.  </a:t>
            </a:r>
          </a:p>
          <a:p>
            <a:pPr marL="0" indent="0">
              <a:lnSpc>
                <a:spcPct val="120000"/>
              </a:lnSpc>
              <a:buNone/>
            </a:pPr>
            <a:r>
              <a:rPr lang="en-US" sz="3200" dirty="0" err="1"/>
              <a:t>Eelpuhastuses</a:t>
            </a:r>
            <a:r>
              <a:rPr lang="en-US" sz="3200" dirty="0"/>
              <a:t> </a:t>
            </a:r>
            <a:r>
              <a:rPr lang="en-US" sz="3200" dirty="0" err="1"/>
              <a:t>kasutakse</a:t>
            </a:r>
            <a:r>
              <a:rPr lang="en-US" sz="3200" dirty="0"/>
              <a:t> </a:t>
            </a:r>
            <a:r>
              <a:rPr lang="en-US" sz="3200" dirty="0" err="1"/>
              <a:t>peamiselt</a:t>
            </a:r>
            <a:r>
              <a:rPr lang="en-US" sz="3200" dirty="0"/>
              <a:t> </a:t>
            </a:r>
            <a:r>
              <a:rPr lang="en-US" sz="3200" dirty="0" err="1"/>
              <a:t>füüsikalisi</a:t>
            </a:r>
            <a:r>
              <a:rPr lang="en-US" sz="3200" dirty="0"/>
              <a:t> (</a:t>
            </a:r>
            <a:r>
              <a:rPr lang="en-US" sz="3200" dirty="0" err="1"/>
              <a:t>kurnamine</a:t>
            </a:r>
            <a:r>
              <a:rPr lang="en-US" sz="3200" dirty="0"/>
              <a:t>, </a:t>
            </a:r>
            <a:r>
              <a:rPr lang="en-US" sz="3200" dirty="0" err="1"/>
              <a:t>sõelumine</a:t>
            </a:r>
            <a:r>
              <a:rPr lang="en-US" sz="3200" dirty="0"/>
              <a:t>, </a:t>
            </a:r>
            <a:r>
              <a:rPr lang="en-US" sz="3200" dirty="0" err="1"/>
              <a:t>setitamine</a:t>
            </a:r>
            <a:r>
              <a:rPr lang="en-US" sz="3200" dirty="0"/>
              <a:t>, </a:t>
            </a:r>
            <a:r>
              <a:rPr lang="en-US" sz="3200" dirty="0" err="1"/>
              <a:t>flotatsioon</a:t>
            </a:r>
            <a:r>
              <a:rPr lang="en-US" sz="3200" dirty="0"/>
              <a:t>) ja </a:t>
            </a:r>
            <a:r>
              <a:rPr lang="en-US" sz="3200" dirty="0" err="1"/>
              <a:t>keemilis</a:t>
            </a:r>
            <a:r>
              <a:rPr lang="en-US" sz="3200" dirty="0"/>
              <a:t> </a:t>
            </a:r>
            <a:r>
              <a:rPr lang="en-US" sz="3200" dirty="0" err="1"/>
              <a:t>meetodeid</a:t>
            </a:r>
            <a:r>
              <a:rPr lang="en-US" sz="3200" dirty="0"/>
              <a:t> (</a:t>
            </a:r>
            <a:r>
              <a:rPr lang="en-US" sz="3200" dirty="0" err="1"/>
              <a:t>koagulatsioon</a:t>
            </a:r>
            <a:r>
              <a:rPr lang="en-US" sz="3200" dirty="0"/>
              <a:t>, </a:t>
            </a:r>
            <a:r>
              <a:rPr lang="en-US" sz="3200" dirty="0" err="1"/>
              <a:t>neutraliseerimine</a:t>
            </a:r>
            <a:r>
              <a:rPr lang="en-US" sz="3200" dirty="0"/>
              <a:t>) </a:t>
            </a:r>
            <a:r>
              <a:rPr lang="en-US" sz="3200" dirty="0" err="1"/>
              <a:t>või</a:t>
            </a:r>
            <a:r>
              <a:rPr lang="en-US" sz="3200" dirty="0"/>
              <a:t> ka </a:t>
            </a:r>
            <a:r>
              <a:rPr lang="en-US" sz="3200" dirty="0" err="1"/>
              <a:t>reovee</a:t>
            </a:r>
            <a:r>
              <a:rPr lang="en-US" sz="3200" dirty="0"/>
              <a:t> </a:t>
            </a:r>
            <a:r>
              <a:rPr lang="en-US" sz="3200" dirty="0" err="1"/>
              <a:t>koguste</a:t>
            </a:r>
            <a:r>
              <a:rPr lang="en-US" sz="3200" dirty="0"/>
              <a:t> ja </a:t>
            </a:r>
            <a:r>
              <a:rPr lang="en-US" sz="3200" dirty="0" err="1"/>
              <a:t>koormuste</a:t>
            </a:r>
            <a:r>
              <a:rPr lang="en-US" sz="3200" dirty="0"/>
              <a:t> </a:t>
            </a:r>
            <a:r>
              <a:rPr lang="en-US" sz="3200" dirty="0" err="1"/>
              <a:t>ühtlustamist</a:t>
            </a:r>
            <a:r>
              <a:rPr lang="en-US" sz="3200" dirty="0"/>
              <a:t>.</a:t>
            </a:r>
          </a:p>
          <a:p>
            <a:pPr marL="0" indent="0">
              <a:lnSpc>
                <a:spcPct val="120000"/>
              </a:lnSpc>
              <a:buNone/>
            </a:pPr>
            <a:r>
              <a:rPr lang="en-US" sz="3200" dirty="0" err="1"/>
              <a:t>Eelpuhastusega</a:t>
            </a:r>
            <a:r>
              <a:rPr lang="en-US" sz="3200" dirty="0"/>
              <a:t> </a:t>
            </a:r>
            <a:r>
              <a:rPr lang="en-US" sz="3200" dirty="0" err="1"/>
              <a:t>eemaldatavad</a:t>
            </a:r>
            <a:r>
              <a:rPr lang="en-US" sz="3200" dirty="0"/>
              <a:t> </a:t>
            </a:r>
            <a:r>
              <a:rPr lang="en-US" sz="3200" dirty="0" err="1"/>
              <a:t>võõrised</a:t>
            </a:r>
            <a:r>
              <a:rPr lang="en-US" sz="3200" dirty="0"/>
              <a:t> </a:t>
            </a:r>
            <a:r>
              <a:rPr lang="en-US" sz="3200" dirty="0" err="1"/>
              <a:t>võivad</a:t>
            </a:r>
            <a:r>
              <a:rPr lang="en-US" sz="3200" dirty="0"/>
              <a:t> </a:t>
            </a:r>
            <a:r>
              <a:rPr lang="en-US" sz="3200" dirty="0" err="1"/>
              <a:t>ummistad</a:t>
            </a:r>
            <a:r>
              <a:rPr lang="en-US" sz="3200" dirty="0"/>
              <a:t> </a:t>
            </a:r>
            <a:r>
              <a:rPr lang="en-US" sz="3200" dirty="0" err="1"/>
              <a:t>pumpasid</a:t>
            </a:r>
            <a:r>
              <a:rPr lang="en-US" sz="3200" dirty="0"/>
              <a:t> ja </a:t>
            </a:r>
            <a:r>
              <a:rPr lang="en-US" sz="3200" dirty="0" err="1"/>
              <a:t>kulutada</a:t>
            </a:r>
            <a:r>
              <a:rPr lang="en-US" sz="3200" dirty="0"/>
              <a:t> </a:t>
            </a:r>
            <a:r>
              <a:rPr lang="en-US" sz="3200" dirty="0" err="1"/>
              <a:t>nende</a:t>
            </a:r>
            <a:r>
              <a:rPr lang="en-US" sz="3200" dirty="0"/>
              <a:t> </a:t>
            </a:r>
            <a:r>
              <a:rPr lang="en-US" sz="3200" dirty="0" err="1"/>
              <a:t>töörattaid</a:t>
            </a:r>
            <a:r>
              <a:rPr lang="en-US" sz="3200" dirty="0"/>
              <a:t>, </a:t>
            </a:r>
            <a:r>
              <a:rPr lang="en-US" sz="3200" dirty="0" err="1"/>
              <a:t>settida</a:t>
            </a:r>
            <a:r>
              <a:rPr lang="en-US" sz="3200" dirty="0"/>
              <a:t> </a:t>
            </a:r>
            <a:r>
              <a:rPr lang="en-US" sz="3200" dirty="0" err="1"/>
              <a:t>mahutite</a:t>
            </a:r>
            <a:r>
              <a:rPr lang="en-US" sz="3200" dirty="0"/>
              <a:t> </a:t>
            </a:r>
            <a:r>
              <a:rPr lang="en-US" sz="3200" dirty="0" err="1"/>
              <a:t>põhja</a:t>
            </a:r>
            <a:r>
              <a:rPr lang="en-US" sz="3200" dirty="0"/>
              <a:t> ja </a:t>
            </a:r>
            <a:r>
              <a:rPr lang="en-US" sz="3200" dirty="0" err="1"/>
              <a:t>rennides</a:t>
            </a:r>
            <a:r>
              <a:rPr lang="en-US" sz="3200" dirty="0"/>
              <a:t>/</a:t>
            </a:r>
            <a:r>
              <a:rPr lang="en-US" sz="3200" dirty="0" err="1"/>
              <a:t>torudes</a:t>
            </a:r>
            <a:r>
              <a:rPr lang="en-US" sz="3200" dirty="0"/>
              <a:t>, </a:t>
            </a:r>
            <a:r>
              <a:rPr lang="en-US" sz="3200" dirty="0" err="1"/>
              <a:t>vähendades</a:t>
            </a:r>
            <a:r>
              <a:rPr lang="en-US" sz="3200" dirty="0"/>
              <a:t> </a:t>
            </a:r>
            <a:r>
              <a:rPr lang="en-US" sz="3200" dirty="0" err="1"/>
              <a:t>nende</a:t>
            </a:r>
            <a:r>
              <a:rPr lang="en-US" sz="3200" dirty="0"/>
              <a:t> </a:t>
            </a:r>
            <a:r>
              <a:rPr lang="en-US" sz="3200" dirty="0" err="1"/>
              <a:t>mahtusid</a:t>
            </a:r>
            <a:r>
              <a:rPr lang="en-US" sz="3200" dirty="0"/>
              <a:t>, </a:t>
            </a:r>
            <a:r>
              <a:rPr lang="en-US" sz="3200" dirty="0" err="1"/>
              <a:t>tekitada</a:t>
            </a:r>
            <a:r>
              <a:rPr lang="en-US" sz="3200" dirty="0"/>
              <a:t> </a:t>
            </a:r>
            <a:r>
              <a:rPr lang="en-US" sz="3200" dirty="0" err="1"/>
              <a:t>probleme</a:t>
            </a:r>
            <a:r>
              <a:rPr lang="en-US" sz="3200" dirty="0"/>
              <a:t> </a:t>
            </a:r>
            <a:r>
              <a:rPr lang="en-US" sz="3200" dirty="0" err="1"/>
              <a:t>settekäitluses</a:t>
            </a:r>
            <a:r>
              <a:rPr lang="en-US" sz="3200" dirty="0"/>
              <a:t>, </a:t>
            </a:r>
            <a:r>
              <a:rPr lang="en-US" sz="3200" dirty="0" err="1"/>
              <a:t>jne</a:t>
            </a:r>
            <a:r>
              <a:rPr lang="en-US" sz="3200" dirty="0"/>
              <a:t>. </a:t>
            </a:r>
          </a:p>
          <a:p>
            <a:pPr marL="0" indent="0">
              <a:lnSpc>
                <a:spcPct val="120000"/>
              </a:lnSpc>
              <a:buNone/>
            </a:pPr>
            <a:r>
              <a:rPr lang="en-US" sz="3200" dirty="0" err="1"/>
              <a:t>Eelpuhastus</a:t>
            </a:r>
            <a:r>
              <a:rPr lang="en-US" sz="3200" dirty="0"/>
              <a:t> </a:t>
            </a:r>
            <a:r>
              <a:rPr lang="en-US" sz="3200" dirty="0" err="1"/>
              <a:t>aitab</a:t>
            </a:r>
            <a:r>
              <a:rPr lang="en-US" sz="3200" dirty="0"/>
              <a:t> </a:t>
            </a:r>
            <a:r>
              <a:rPr lang="en-US" sz="3200" dirty="0" err="1"/>
              <a:t>tagada</a:t>
            </a:r>
            <a:r>
              <a:rPr lang="en-US" sz="3200" dirty="0"/>
              <a:t> </a:t>
            </a:r>
            <a:r>
              <a:rPr lang="en-US" sz="3200" dirty="0" err="1"/>
              <a:t>reovee</a:t>
            </a:r>
            <a:r>
              <a:rPr lang="en-US" sz="3200" dirty="0"/>
              <a:t> </a:t>
            </a:r>
            <a:r>
              <a:rPr lang="en-US" sz="3200" dirty="0" err="1"/>
              <a:t>bioloogilise</a:t>
            </a:r>
            <a:r>
              <a:rPr lang="en-US" sz="3200" dirty="0"/>
              <a:t> </a:t>
            </a:r>
            <a:r>
              <a:rPr lang="en-US" sz="3200" dirty="0" err="1"/>
              <a:t>puhastusprotsessi</a:t>
            </a:r>
            <a:r>
              <a:rPr lang="en-US" sz="3200" dirty="0"/>
              <a:t>, </a:t>
            </a:r>
            <a:r>
              <a:rPr lang="en-US" sz="3200" dirty="0" err="1"/>
              <a:t>settekäitluse</a:t>
            </a:r>
            <a:r>
              <a:rPr lang="en-US" sz="3200" dirty="0"/>
              <a:t> </a:t>
            </a:r>
            <a:r>
              <a:rPr lang="en-US" sz="3200" dirty="0" err="1"/>
              <a:t>ning</a:t>
            </a:r>
            <a:r>
              <a:rPr lang="en-US" sz="3200" dirty="0"/>
              <a:t> </a:t>
            </a:r>
            <a:r>
              <a:rPr lang="en-US" sz="3200" dirty="0" err="1"/>
              <a:t>seadmete</a:t>
            </a:r>
            <a:r>
              <a:rPr lang="en-US" sz="3200" dirty="0"/>
              <a:t> </a:t>
            </a:r>
            <a:r>
              <a:rPr lang="en-US" sz="3200" dirty="0" err="1"/>
              <a:t>tõrgeteta</a:t>
            </a:r>
            <a:r>
              <a:rPr lang="en-US" sz="3200" dirty="0"/>
              <a:t> </a:t>
            </a:r>
            <a:r>
              <a:rPr lang="en-US" sz="3200" dirty="0" err="1"/>
              <a:t>toimimise</a:t>
            </a:r>
            <a:r>
              <a:rPr lang="en-US" sz="3200" dirty="0"/>
              <a:t>.</a:t>
            </a:r>
          </a:p>
          <a:p>
            <a:pPr marL="0" indent="0">
              <a:buNone/>
            </a:pPr>
            <a:endParaRPr lang="en-EE" sz="3200" dirty="0"/>
          </a:p>
        </p:txBody>
      </p:sp>
    </p:spTree>
    <p:extLst>
      <p:ext uri="{BB962C8B-B14F-4D97-AF65-F5344CB8AC3E}">
        <p14:creationId xmlns:p14="http://schemas.microsoft.com/office/powerpoint/2010/main" val="35039379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a:extLst>
              <a:ext uri="{FF2B5EF4-FFF2-40B4-BE49-F238E27FC236}">
                <a16:creationId xmlns:a16="http://schemas.microsoft.com/office/drawing/2014/main" id="{D77F572E-637F-CC5C-47D4-84C00928D175}"/>
              </a:ext>
            </a:extLst>
          </p:cNvPr>
          <p:cNvSpPr>
            <a:spLocks noGrp="1"/>
          </p:cNvSpPr>
          <p:nvPr>
            <p:ph type="title"/>
          </p:nvPr>
        </p:nvSpPr>
        <p:spPr/>
        <p:txBody>
          <a:bodyPr/>
          <a:lstStyle/>
          <a:p>
            <a:r>
              <a:rPr lang="en-US" dirty="0"/>
              <a:t>Eelsetitid</a:t>
            </a:r>
          </a:p>
        </p:txBody>
      </p:sp>
      <p:sp>
        <p:nvSpPr>
          <p:cNvPr id="4" name="Content Placeholder 2">
            <a:extLst>
              <a:ext uri="{FF2B5EF4-FFF2-40B4-BE49-F238E27FC236}">
                <a16:creationId xmlns:a16="http://schemas.microsoft.com/office/drawing/2014/main" id="{3088B1E7-BDE1-16C2-6DBB-78F64DB2B5C6}"/>
              </a:ext>
            </a:extLst>
          </p:cNvPr>
          <p:cNvSpPr>
            <a:spLocks noGrp="1"/>
          </p:cNvSpPr>
          <p:nvPr>
            <p:ph idx="1"/>
          </p:nvPr>
        </p:nvSpPr>
        <p:spPr>
          <a:xfrm>
            <a:off x="838200" y="1825625"/>
            <a:ext cx="10435683" cy="4351338"/>
          </a:xfrm>
        </p:spPr>
        <p:txBody>
          <a:bodyPr anchor="ctr">
            <a:normAutofit fontScale="70000" lnSpcReduction="20000"/>
          </a:bodyPr>
          <a:lstStyle/>
          <a:p>
            <a:pPr marL="0" indent="0">
              <a:lnSpc>
                <a:spcPct val="120000"/>
              </a:lnSpc>
              <a:buNone/>
            </a:pPr>
            <a:r>
              <a:rPr lang="en-US" sz="3200" dirty="0" err="1"/>
              <a:t>Kavandades</a:t>
            </a:r>
            <a:r>
              <a:rPr lang="en-US" sz="3200" dirty="0"/>
              <a:t> </a:t>
            </a:r>
            <a:r>
              <a:rPr lang="en-US" sz="3200" dirty="0" err="1"/>
              <a:t>lämmastikuärastust</a:t>
            </a:r>
            <a:r>
              <a:rPr lang="en-US" sz="3200" dirty="0"/>
              <a:t> </a:t>
            </a:r>
            <a:r>
              <a:rPr lang="en-US" sz="3200" dirty="0" err="1"/>
              <a:t>tuleb</a:t>
            </a:r>
            <a:r>
              <a:rPr lang="en-US" sz="3200" dirty="0"/>
              <a:t> eelsetiti </a:t>
            </a:r>
            <a:r>
              <a:rPr lang="en-US" sz="3200" dirty="0" err="1"/>
              <a:t>kasutamist</a:t>
            </a:r>
            <a:r>
              <a:rPr lang="en-US" sz="3200" dirty="0"/>
              <a:t> </a:t>
            </a:r>
            <a:r>
              <a:rPr lang="en-US" sz="3200" dirty="0" err="1"/>
              <a:t>vältida</a:t>
            </a:r>
            <a:r>
              <a:rPr lang="en-US" sz="3200" dirty="0"/>
              <a:t>. Eelsetiti </a:t>
            </a:r>
            <a:r>
              <a:rPr lang="en-US" sz="3200" dirty="0" err="1"/>
              <a:t>vähendab</a:t>
            </a:r>
            <a:r>
              <a:rPr lang="en-US" sz="3200" dirty="0"/>
              <a:t> </a:t>
            </a:r>
            <a:r>
              <a:rPr lang="en-US" sz="3200" dirty="0" err="1"/>
              <a:t>küll</a:t>
            </a:r>
            <a:r>
              <a:rPr lang="en-US" sz="3200" dirty="0"/>
              <a:t> </a:t>
            </a:r>
            <a:r>
              <a:rPr lang="en-US" sz="3200" dirty="0" err="1"/>
              <a:t>bioloogilise</a:t>
            </a:r>
            <a:r>
              <a:rPr lang="en-US" sz="3200" dirty="0"/>
              <a:t> </a:t>
            </a:r>
            <a:r>
              <a:rPr lang="en-US" sz="3200" dirty="0" err="1"/>
              <a:t>puhastuse</a:t>
            </a:r>
            <a:r>
              <a:rPr lang="en-US" sz="3200" dirty="0"/>
              <a:t> </a:t>
            </a:r>
            <a:r>
              <a:rPr lang="en-US" sz="3200" dirty="0" err="1"/>
              <a:t>energiakulu</a:t>
            </a:r>
            <a:r>
              <a:rPr lang="en-US" sz="3200" dirty="0"/>
              <a:t>, </a:t>
            </a:r>
            <a:r>
              <a:rPr lang="en-US" sz="3200" dirty="0" err="1"/>
              <a:t>kuid</a:t>
            </a:r>
            <a:r>
              <a:rPr lang="en-US" sz="3200" dirty="0"/>
              <a:t> </a:t>
            </a:r>
            <a:r>
              <a:rPr lang="en-US" sz="3200" dirty="0" err="1"/>
              <a:t>selle</a:t>
            </a:r>
            <a:r>
              <a:rPr lang="en-US" sz="3200" dirty="0"/>
              <a:t> </a:t>
            </a:r>
            <a:r>
              <a:rPr lang="en-US" sz="3200" dirty="0" err="1"/>
              <a:t>käigus</a:t>
            </a:r>
            <a:r>
              <a:rPr lang="en-US" sz="3200" dirty="0"/>
              <a:t> </a:t>
            </a:r>
            <a:r>
              <a:rPr lang="en-US" sz="3200" dirty="0" err="1"/>
              <a:t>eemaldatakse</a:t>
            </a:r>
            <a:r>
              <a:rPr lang="en-US" sz="3200" dirty="0"/>
              <a:t> </a:t>
            </a:r>
            <a:r>
              <a:rPr lang="en-US" sz="3200" dirty="0" err="1"/>
              <a:t>denitrifikatisooniks</a:t>
            </a:r>
            <a:r>
              <a:rPr lang="en-US" sz="3200" dirty="0"/>
              <a:t> </a:t>
            </a:r>
            <a:r>
              <a:rPr lang="en-US" sz="3200" dirty="0" err="1"/>
              <a:t>vajalik</a:t>
            </a:r>
            <a:r>
              <a:rPr lang="en-US" sz="3200" dirty="0"/>
              <a:t> </a:t>
            </a:r>
            <a:r>
              <a:rPr lang="en-US" sz="3200" dirty="0" err="1"/>
              <a:t>orgaaniline</a:t>
            </a:r>
            <a:r>
              <a:rPr lang="en-US" sz="3200" dirty="0"/>
              <a:t> </a:t>
            </a:r>
            <a:r>
              <a:rPr lang="en-US" sz="3200" dirty="0" err="1"/>
              <a:t>aine</a:t>
            </a:r>
            <a:r>
              <a:rPr lang="en-US" sz="3200" dirty="0"/>
              <a:t>, </a:t>
            </a:r>
            <a:r>
              <a:rPr lang="en-US" sz="3200" dirty="0" err="1"/>
              <a:t>mida</a:t>
            </a:r>
            <a:r>
              <a:rPr lang="en-US" sz="3200" dirty="0"/>
              <a:t> </a:t>
            </a:r>
            <a:r>
              <a:rPr lang="en-US" sz="3200" dirty="0" err="1"/>
              <a:t>tuleb</a:t>
            </a:r>
            <a:r>
              <a:rPr lang="en-US" sz="3200" dirty="0"/>
              <a:t> </a:t>
            </a:r>
            <a:r>
              <a:rPr lang="en-US" sz="3200" dirty="0" err="1"/>
              <a:t>sageli</a:t>
            </a:r>
            <a:r>
              <a:rPr lang="en-US" sz="3200" dirty="0"/>
              <a:t> </a:t>
            </a:r>
            <a:r>
              <a:rPr lang="en-US" sz="3200" dirty="0" err="1"/>
              <a:t>hiljem</a:t>
            </a:r>
            <a:r>
              <a:rPr lang="en-US" sz="3200" dirty="0"/>
              <a:t> </a:t>
            </a:r>
            <a:r>
              <a:rPr lang="en-US" sz="3200" dirty="0" err="1"/>
              <a:t>uuesti</a:t>
            </a:r>
            <a:r>
              <a:rPr lang="en-US" sz="3200" dirty="0"/>
              <a:t> </a:t>
            </a:r>
            <a:r>
              <a:rPr lang="en-US" sz="3200" dirty="0" err="1"/>
              <a:t>lisada</a:t>
            </a:r>
            <a:r>
              <a:rPr lang="en-US" sz="3200" dirty="0"/>
              <a:t> </a:t>
            </a:r>
            <a:r>
              <a:rPr lang="en-US" sz="3200" dirty="0" err="1"/>
              <a:t>nt</a:t>
            </a:r>
            <a:r>
              <a:rPr lang="en-US" sz="3200" dirty="0"/>
              <a:t> </a:t>
            </a:r>
            <a:r>
              <a:rPr lang="en-US" sz="3200" dirty="0" err="1"/>
              <a:t>metanoolina</a:t>
            </a:r>
            <a:r>
              <a:rPr lang="en-US" sz="3200" dirty="0"/>
              <a:t>. </a:t>
            </a:r>
          </a:p>
          <a:p>
            <a:pPr marL="0" indent="0">
              <a:lnSpc>
                <a:spcPct val="120000"/>
              </a:lnSpc>
              <a:buNone/>
            </a:pPr>
            <a:r>
              <a:rPr lang="en-US" sz="3200" dirty="0"/>
              <a:t>Eelsetitis </a:t>
            </a:r>
            <a:r>
              <a:rPr lang="en-US" sz="3200" dirty="0" err="1"/>
              <a:t>tekib</a:t>
            </a:r>
            <a:r>
              <a:rPr lang="en-US" sz="3200" dirty="0"/>
              <a:t> </a:t>
            </a:r>
            <a:r>
              <a:rPr lang="en-US" sz="3200" dirty="0" err="1"/>
              <a:t>nn</a:t>
            </a:r>
            <a:r>
              <a:rPr lang="en-US" sz="3200" dirty="0"/>
              <a:t> </a:t>
            </a:r>
            <a:r>
              <a:rPr lang="en-US" sz="3200" dirty="0" err="1"/>
              <a:t>toormuda</a:t>
            </a:r>
            <a:r>
              <a:rPr lang="en-US" sz="3200" dirty="0"/>
              <a:t>, </a:t>
            </a:r>
            <a:r>
              <a:rPr lang="en-US" sz="3200" dirty="0" err="1"/>
              <a:t>mille</a:t>
            </a:r>
            <a:r>
              <a:rPr lang="en-US" sz="3200" dirty="0"/>
              <a:t> </a:t>
            </a:r>
            <a:r>
              <a:rPr lang="en-US" sz="3200" dirty="0" err="1"/>
              <a:t>käitlemine</a:t>
            </a:r>
            <a:r>
              <a:rPr lang="en-US" sz="3200" dirty="0"/>
              <a:t> </a:t>
            </a:r>
            <a:r>
              <a:rPr lang="en-US" sz="3200" dirty="0" err="1"/>
              <a:t>suurendab</a:t>
            </a:r>
            <a:r>
              <a:rPr lang="en-US" sz="3200" dirty="0"/>
              <a:t> </a:t>
            </a:r>
            <a:r>
              <a:rPr lang="en-US" sz="3200" dirty="0" err="1"/>
              <a:t>lõhnahäiringuid</a:t>
            </a:r>
            <a:r>
              <a:rPr lang="en-US" sz="3200" dirty="0"/>
              <a:t> ja </a:t>
            </a:r>
            <a:r>
              <a:rPr lang="en-US" sz="3200" dirty="0" err="1"/>
              <a:t>vajab</a:t>
            </a:r>
            <a:r>
              <a:rPr lang="en-US" sz="3200" dirty="0"/>
              <a:t> </a:t>
            </a:r>
            <a:r>
              <a:rPr lang="en-US" sz="3200" dirty="0" err="1"/>
              <a:t>eraldi</a:t>
            </a:r>
            <a:r>
              <a:rPr lang="en-US" sz="3200" dirty="0"/>
              <a:t> </a:t>
            </a:r>
            <a:r>
              <a:rPr lang="en-US" sz="3200" dirty="0" err="1"/>
              <a:t>töötlemist</a:t>
            </a:r>
            <a:r>
              <a:rPr lang="en-US" sz="3200" dirty="0"/>
              <a:t>.</a:t>
            </a:r>
          </a:p>
          <a:p>
            <a:pPr marL="0" indent="0">
              <a:lnSpc>
                <a:spcPct val="120000"/>
              </a:lnSpc>
              <a:buNone/>
            </a:pPr>
            <a:r>
              <a:rPr lang="en-US" sz="3200" dirty="0" err="1"/>
              <a:t>Setitite</a:t>
            </a:r>
            <a:r>
              <a:rPr lang="en-US" sz="3200" dirty="0"/>
              <a:t> </a:t>
            </a:r>
            <a:r>
              <a:rPr lang="en-US" sz="3200" dirty="0" err="1"/>
              <a:t>peamine</a:t>
            </a:r>
            <a:r>
              <a:rPr lang="en-US" sz="3200" dirty="0"/>
              <a:t> </a:t>
            </a:r>
            <a:r>
              <a:rPr lang="en-US" sz="3200" dirty="0" err="1"/>
              <a:t>probleem</a:t>
            </a:r>
            <a:r>
              <a:rPr lang="en-US" sz="3200" dirty="0"/>
              <a:t> on </a:t>
            </a:r>
            <a:r>
              <a:rPr lang="en-US" sz="3200" dirty="0" err="1"/>
              <a:t>sette</a:t>
            </a:r>
            <a:r>
              <a:rPr lang="en-US" sz="3200" dirty="0"/>
              <a:t> </a:t>
            </a:r>
            <a:r>
              <a:rPr lang="en-US" sz="3200" dirty="0" err="1"/>
              <a:t>ebaefektiivne</a:t>
            </a:r>
            <a:r>
              <a:rPr lang="en-US" sz="3200" dirty="0"/>
              <a:t> </a:t>
            </a:r>
            <a:r>
              <a:rPr lang="en-US" sz="3200" dirty="0" err="1"/>
              <a:t>kõrvaldamine</a:t>
            </a:r>
            <a:r>
              <a:rPr lang="en-US" sz="3200" dirty="0"/>
              <a:t>, </a:t>
            </a:r>
            <a:r>
              <a:rPr lang="en-US" sz="3200" dirty="0" err="1"/>
              <a:t>mistõttu</a:t>
            </a:r>
            <a:r>
              <a:rPr lang="en-US" sz="3200" dirty="0"/>
              <a:t> </a:t>
            </a:r>
            <a:r>
              <a:rPr lang="en-US" sz="3200" dirty="0" err="1"/>
              <a:t>reovesi</a:t>
            </a:r>
            <a:r>
              <a:rPr lang="en-US" sz="3200" dirty="0"/>
              <a:t> ja </a:t>
            </a:r>
            <a:r>
              <a:rPr lang="en-US" sz="3200" dirty="0" err="1"/>
              <a:t>sete</a:t>
            </a:r>
            <a:r>
              <a:rPr lang="en-US" sz="3200" dirty="0"/>
              <a:t> </a:t>
            </a:r>
            <a:r>
              <a:rPr lang="en-US" sz="3200" dirty="0" err="1"/>
              <a:t>hakkavad</a:t>
            </a:r>
            <a:r>
              <a:rPr lang="en-US" sz="3200" dirty="0"/>
              <a:t> </a:t>
            </a:r>
            <a:r>
              <a:rPr lang="en-US" sz="3200" dirty="0" err="1"/>
              <a:t>neis</a:t>
            </a:r>
            <a:r>
              <a:rPr lang="en-US" sz="3200" dirty="0"/>
              <a:t> </a:t>
            </a:r>
            <a:r>
              <a:rPr lang="en-US" sz="3200" dirty="0" err="1"/>
              <a:t>käärima</a:t>
            </a:r>
            <a:r>
              <a:rPr lang="en-US" sz="3200" dirty="0"/>
              <a:t> </a:t>
            </a:r>
            <a:r>
              <a:rPr lang="en-US" sz="3200" dirty="0" err="1"/>
              <a:t>ning</a:t>
            </a:r>
            <a:r>
              <a:rPr lang="en-US" sz="3200" dirty="0"/>
              <a:t> </a:t>
            </a:r>
            <a:r>
              <a:rPr lang="en-US" sz="3200" dirty="0" err="1"/>
              <a:t>gaase</a:t>
            </a:r>
            <a:r>
              <a:rPr lang="en-US" sz="3200" dirty="0"/>
              <a:t> </a:t>
            </a:r>
            <a:r>
              <a:rPr lang="en-US" sz="3200" dirty="0" err="1"/>
              <a:t>eraldama</a:t>
            </a:r>
            <a:r>
              <a:rPr lang="en-US" sz="3200" dirty="0"/>
              <a:t>, mis </a:t>
            </a:r>
            <a:r>
              <a:rPr lang="en-US" sz="3200" dirty="0" err="1"/>
              <a:t>vähendab</a:t>
            </a:r>
            <a:r>
              <a:rPr lang="en-US" sz="3200" dirty="0"/>
              <a:t> </a:t>
            </a:r>
            <a:r>
              <a:rPr lang="en-US" sz="3200" dirty="0" err="1"/>
              <a:t>setiti</a:t>
            </a:r>
            <a:r>
              <a:rPr lang="en-US" sz="3200" dirty="0"/>
              <a:t> </a:t>
            </a:r>
            <a:r>
              <a:rPr lang="en-US" sz="3200" dirty="0" err="1"/>
              <a:t>tõhusust</a:t>
            </a:r>
            <a:r>
              <a:rPr lang="en-US" sz="3200" dirty="0"/>
              <a:t>.  </a:t>
            </a:r>
          </a:p>
          <a:p>
            <a:pPr marL="0" indent="0">
              <a:lnSpc>
                <a:spcPct val="120000"/>
              </a:lnSpc>
              <a:buNone/>
            </a:pPr>
            <a:r>
              <a:rPr lang="en-US" sz="3200" dirty="0"/>
              <a:t>Setiti </a:t>
            </a:r>
            <a:r>
              <a:rPr lang="en-US" sz="3200" dirty="0" err="1"/>
              <a:t>käitamisel</a:t>
            </a:r>
            <a:r>
              <a:rPr lang="en-US" sz="3200" dirty="0"/>
              <a:t> </a:t>
            </a:r>
            <a:r>
              <a:rPr lang="en-US" sz="3200" dirty="0" err="1"/>
              <a:t>tuleb</a:t>
            </a:r>
            <a:r>
              <a:rPr lang="en-US" sz="3200" dirty="0"/>
              <a:t> </a:t>
            </a:r>
            <a:r>
              <a:rPr lang="en-US" sz="3200" dirty="0" err="1"/>
              <a:t>hoolitseda</a:t>
            </a:r>
            <a:r>
              <a:rPr lang="en-US" sz="3200" dirty="0"/>
              <a:t> </a:t>
            </a:r>
            <a:r>
              <a:rPr lang="en-US" sz="3200" dirty="0" err="1"/>
              <a:t>sette</a:t>
            </a:r>
            <a:r>
              <a:rPr lang="en-US" sz="3200" dirty="0"/>
              <a:t> ja </a:t>
            </a:r>
            <a:r>
              <a:rPr lang="en-US" sz="3200" dirty="0" err="1"/>
              <a:t>ujukõntsa</a:t>
            </a:r>
            <a:r>
              <a:rPr lang="en-US" sz="3200" dirty="0"/>
              <a:t> </a:t>
            </a:r>
            <a:r>
              <a:rPr lang="en-US" sz="3200" dirty="0" err="1"/>
              <a:t>regulaarse</a:t>
            </a:r>
            <a:r>
              <a:rPr lang="en-US" sz="3200" dirty="0"/>
              <a:t> </a:t>
            </a:r>
            <a:r>
              <a:rPr lang="en-US" sz="3200" dirty="0" err="1"/>
              <a:t>kõrvaldamise</a:t>
            </a:r>
            <a:r>
              <a:rPr lang="en-US" sz="3200" dirty="0"/>
              <a:t> </a:t>
            </a:r>
            <a:r>
              <a:rPr lang="en-US" sz="3200" dirty="0" err="1"/>
              <a:t>eest</a:t>
            </a:r>
            <a:r>
              <a:rPr lang="en-US" sz="3200" dirty="0"/>
              <a:t>. </a:t>
            </a:r>
            <a:endParaRPr lang="en-EE" sz="3200" dirty="0"/>
          </a:p>
        </p:txBody>
      </p:sp>
    </p:spTree>
    <p:extLst>
      <p:ext uri="{BB962C8B-B14F-4D97-AF65-F5344CB8AC3E}">
        <p14:creationId xmlns:p14="http://schemas.microsoft.com/office/powerpoint/2010/main" val="3526238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a:extLst>
              <a:ext uri="{FF2B5EF4-FFF2-40B4-BE49-F238E27FC236}">
                <a16:creationId xmlns:a16="http://schemas.microsoft.com/office/drawing/2014/main" id="{D77F572E-637F-CC5C-47D4-84C00928D175}"/>
              </a:ext>
            </a:extLst>
          </p:cNvPr>
          <p:cNvSpPr>
            <a:spLocks noGrp="1"/>
          </p:cNvSpPr>
          <p:nvPr>
            <p:ph type="title"/>
          </p:nvPr>
        </p:nvSpPr>
        <p:spPr/>
        <p:txBody>
          <a:bodyPr/>
          <a:lstStyle/>
          <a:p>
            <a:r>
              <a:rPr lang="en-US" dirty="0"/>
              <a:t>Lamellsetiti</a:t>
            </a:r>
          </a:p>
        </p:txBody>
      </p:sp>
      <p:sp>
        <p:nvSpPr>
          <p:cNvPr id="4" name="Content Placeholder 2">
            <a:extLst>
              <a:ext uri="{FF2B5EF4-FFF2-40B4-BE49-F238E27FC236}">
                <a16:creationId xmlns:a16="http://schemas.microsoft.com/office/drawing/2014/main" id="{3088B1E7-BDE1-16C2-6DBB-78F64DB2B5C6}"/>
              </a:ext>
            </a:extLst>
          </p:cNvPr>
          <p:cNvSpPr>
            <a:spLocks noGrp="1"/>
          </p:cNvSpPr>
          <p:nvPr>
            <p:ph idx="1"/>
          </p:nvPr>
        </p:nvSpPr>
        <p:spPr>
          <a:xfrm>
            <a:off x="6202701" y="1690688"/>
            <a:ext cx="5755123" cy="4351338"/>
          </a:xfrm>
        </p:spPr>
        <p:txBody>
          <a:bodyPr anchor="ctr">
            <a:normAutofit fontScale="92500" lnSpcReduction="20000"/>
          </a:bodyPr>
          <a:lstStyle/>
          <a:p>
            <a:pPr marL="0" indent="0">
              <a:lnSpc>
                <a:spcPct val="110000"/>
              </a:lnSpc>
              <a:buNone/>
            </a:pPr>
            <a:r>
              <a:rPr lang="et-EE" sz="3200" dirty="0"/>
              <a:t>Settimise tõhustamiseks on kasutusel lamellid, millega:</a:t>
            </a:r>
          </a:p>
          <a:p>
            <a:pPr>
              <a:lnSpc>
                <a:spcPct val="110000"/>
              </a:lnSpc>
            </a:pPr>
            <a:r>
              <a:rPr lang="et-EE" sz="3200" dirty="0"/>
              <a:t>suurendatakse setiti pindala</a:t>
            </a:r>
            <a:r>
              <a:rPr lang="en-US" sz="3200" dirty="0"/>
              <a:t> </a:t>
            </a:r>
            <a:r>
              <a:rPr lang="en-US" sz="3200" dirty="0" err="1"/>
              <a:t>ehk</a:t>
            </a:r>
            <a:r>
              <a:rPr lang="en-US" sz="3200" dirty="0"/>
              <a:t>  s</a:t>
            </a:r>
            <a:r>
              <a:rPr lang="et-EE" sz="3200" dirty="0" err="1"/>
              <a:t>ama</a:t>
            </a:r>
            <a:r>
              <a:rPr lang="et-EE" sz="3200" dirty="0"/>
              <a:t> pinnakoormuse ja mahu juures</a:t>
            </a:r>
            <a:r>
              <a:rPr lang="en-US" sz="3200" dirty="0"/>
              <a:t> on </a:t>
            </a:r>
            <a:r>
              <a:rPr lang="et-EE" sz="3200" dirty="0"/>
              <a:t>suurem</a:t>
            </a:r>
            <a:r>
              <a:rPr lang="en-US" sz="3200" dirty="0"/>
              <a:t> </a:t>
            </a:r>
            <a:r>
              <a:rPr lang="et-EE" sz="3200" dirty="0"/>
              <a:t>tõhusus; </a:t>
            </a:r>
          </a:p>
          <a:p>
            <a:pPr>
              <a:lnSpc>
                <a:spcPct val="110000"/>
              </a:lnSpc>
            </a:pPr>
            <a:r>
              <a:rPr lang="et-EE" sz="3200" dirty="0"/>
              <a:t>voolamine on muudetud võimalikult</a:t>
            </a:r>
            <a:r>
              <a:rPr lang="en-US" sz="3200" dirty="0"/>
              <a:t> </a:t>
            </a:r>
            <a:r>
              <a:rPr lang="et-EE" sz="3200" dirty="0"/>
              <a:t>stabiilseks, et settimine kindlasti toimuks. </a:t>
            </a:r>
          </a:p>
          <a:p>
            <a:pPr marL="0" indent="0">
              <a:buNone/>
            </a:pPr>
            <a:endParaRPr lang="en-EE" sz="3200" dirty="0"/>
          </a:p>
        </p:txBody>
      </p:sp>
      <p:pic>
        <p:nvPicPr>
          <p:cNvPr id="2" name="Pilt 1">
            <a:extLst>
              <a:ext uri="{FF2B5EF4-FFF2-40B4-BE49-F238E27FC236}">
                <a16:creationId xmlns:a16="http://schemas.microsoft.com/office/drawing/2014/main" id="{DD0252FD-9D5B-B813-805F-FB5B564EF17E}"/>
              </a:ext>
            </a:extLst>
          </p:cNvPr>
          <p:cNvPicPr>
            <a:picLocks noChangeAspect="1"/>
          </p:cNvPicPr>
          <p:nvPr/>
        </p:nvPicPr>
        <p:blipFill>
          <a:blip r:embed="rId3"/>
          <a:stretch>
            <a:fillRect/>
          </a:stretch>
        </p:blipFill>
        <p:spPr>
          <a:xfrm>
            <a:off x="340877" y="2109575"/>
            <a:ext cx="5755123" cy="3231160"/>
          </a:xfrm>
          <a:prstGeom prst="rect">
            <a:avLst/>
          </a:prstGeom>
        </p:spPr>
      </p:pic>
    </p:spTree>
    <p:extLst>
      <p:ext uri="{BB962C8B-B14F-4D97-AF65-F5344CB8AC3E}">
        <p14:creationId xmlns:p14="http://schemas.microsoft.com/office/powerpoint/2010/main" val="8581182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a:extLst>
              <a:ext uri="{FF2B5EF4-FFF2-40B4-BE49-F238E27FC236}">
                <a16:creationId xmlns:a16="http://schemas.microsoft.com/office/drawing/2014/main" id="{D77F572E-637F-CC5C-47D4-84C00928D175}"/>
              </a:ext>
            </a:extLst>
          </p:cNvPr>
          <p:cNvSpPr>
            <a:spLocks noGrp="1"/>
          </p:cNvSpPr>
          <p:nvPr>
            <p:ph type="title"/>
          </p:nvPr>
        </p:nvSpPr>
        <p:spPr/>
        <p:txBody>
          <a:bodyPr/>
          <a:lstStyle/>
          <a:p>
            <a:r>
              <a:rPr lang="en-US" dirty="0" err="1"/>
              <a:t>Flotatsioon</a:t>
            </a:r>
            <a:endParaRPr lang="en-US" dirty="0"/>
          </a:p>
        </p:txBody>
      </p:sp>
      <p:sp>
        <p:nvSpPr>
          <p:cNvPr id="4" name="Content Placeholder 2">
            <a:extLst>
              <a:ext uri="{FF2B5EF4-FFF2-40B4-BE49-F238E27FC236}">
                <a16:creationId xmlns:a16="http://schemas.microsoft.com/office/drawing/2014/main" id="{3088B1E7-BDE1-16C2-6DBB-78F64DB2B5C6}"/>
              </a:ext>
            </a:extLst>
          </p:cNvPr>
          <p:cNvSpPr>
            <a:spLocks noGrp="1"/>
          </p:cNvSpPr>
          <p:nvPr>
            <p:ph idx="1"/>
          </p:nvPr>
        </p:nvSpPr>
        <p:spPr>
          <a:xfrm>
            <a:off x="838200" y="1825625"/>
            <a:ext cx="10268415" cy="4351338"/>
          </a:xfrm>
        </p:spPr>
        <p:txBody>
          <a:bodyPr anchor="ctr">
            <a:normAutofit fontScale="62500" lnSpcReduction="20000"/>
          </a:bodyPr>
          <a:lstStyle/>
          <a:p>
            <a:pPr marL="0" indent="0">
              <a:lnSpc>
                <a:spcPct val="120000"/>
              </a:lnSpc>
              <a:buNone/>
            </a:pPr>
            <a:r>
              <a:rPr lang="en-US" sz="3200" dirty="0" err="1"/>
              <a:t>Flotatsioonis</a:t>
            </a:r>
            <a:r>
              <a:rPr lang="en-US" sz="3200" dirty="0"/>
              <a:t>, </a:t>
            </a:r>
            <a:r>
              <a:rPr lang="en-US" sz="3200" dirty="0" err="1"/>
              <a:t>ujutakse</a:t>
            </a:r>
            <a:r>
              <a:rPr lang="en-US" sz="3200" dirty="0"/>
              <a:t> vees </a:t>
            </a:r>
            <a:r>
              <a:rPr lang="en-US" sz="3200" dirty="0" err="1"/>
              <a:t>olev</a:t>
            </a:r>
            <a:r>
              <a:rPr lang="en-US" sz="3200" dirty="0"/>
              <a:t> </a:t>
            </a:r>
            <a:r>
              <a:rPr lang="en-US" sz="3200" dirty="0" err="1"/>
              <a:t>heljum</a:t>
            </a:r>
            <a:r>
              <a:rPr lang="en-US" sz="3200" dirty="0"/>
              <a:t> </a:t>
            </a:r>
            <a:r>
              <a:rPr lang="en-US" sz="3200" dirty="0" err="1"/>
              <a:t>veepinnale</a:t>
            </a:r>
            <a:r>
              <a:rPr lang="en-US" sz="3200" dirty="0"/>
              <a:t> </a:t>
            </a:r>
            <a:r>
              <a:rPr lang="en-US" sz="3200" dirty="0" err="1"/>
              <a:t>ning</a:t>
            </a:r>
            <a:r>
              <a:rPr lang="en-US" sz="3200" dirty="0"/>
              <a:t> </a:t>
            </a:r>
            <a:r>
              <a:rPr lang="en-US" sz="3200" dirty="0" err="1"/>
              <a:t>eemaldatakse</a:t>
            </a:r>
            <a:r>
              <a:rPr lang="en-US" sz="3200" dirty="0"/>
              <a:t> </a:t>
            </a:r>
            <a:r>
              <a:rPr lang="en-US" sz="3200" dirty="0" err="1"/>
              <a:t>sealt</a:t>
            </a:r>
            <a:r>
              <a:rPr lang="en-US" sz="3200" dirty="0"/>
              <a:t> </a:t>
            </a:r>
            <a:r>
              <a:rPr lang="en-US" sz="3200" dirty="0" err="1"/>
              <a:t>vahuna</a:t>
            </a:r>
            <a:r>
              <a:rPr lang="en-US" sz="3200" dirty="0"/>
              <a:t>:</a:t>
            </a:r>
          </a:p>
          <a:p>
            <a:pPr>
              <a:lnSpc>
                <a:spcPct val="120000"/>
              </a:lnSpc>
            </a:pPr>
            <a:r>
              <a:rPr lang="en-US" sz="3200" dirty="0" err="1"/>
              <a:t>spontaanne</a:t>
            </a:r>
            <a:r>
              <a:rPr lang="en-US" sz="3200" dirty="0"/>
              <a:t> </a:t>
            </a:r>
            <a:r>
              <a:rPr lang="en-US" sz="3200" dirty="0" err="1"/>
              <a:t>flotatsioon</a:t>
            </a:r>
            <a:r>
              <a:rPr lang="en-US" sz="3200" dirty="0"/>
              <a:t>, </a:t>
            </a:r>
            <a:r>
              <a:rPr lang="en-US" sz="3200" dirty="0" err="1"/>
              <a:t>s.o</a:t>
            </a:r>
            <a:r>
              <a:rPr lang="en-US" sz="3200" dirty="0"/>
              <a:t> </a:t>
            </a:r>
            <a:r>
              <a:rPr lang="en-US" sz="3200" dirty="0" err="1"/>
              <a:t>ainete</a:t>
            </a:r>
            <a:r>
              <a:rPr lang="en-US" sz="3200" dirty="0"/>
              <a:t> (</a:t>
            </a:r>
            <a:r>
              <a:rPr lang="en-US" sz="3200" dirty="0" err="1"/>
              <a:t>vedeliku</a:t>
            </a:r>
            <a:r>
              <a:rPr lang="en-US" sz="3200" dirty="0"/>
              <a:t> ja </a:t>
            </a:r>
            <a:r>
              <a:rPr lang="en-US" sz="3200" dirty="0" err="1"/>
              <a:t>selles</a:t>
            </a:r>
            <a:r>
              <a:rPr lang="en-US" sz="3200" dirty="0"/>
              <a:t> </a:t>
            </a:r>
            <a:r>
              <a:rPr lang="en-US" sz="3200" dirty="0" err="1"/>
              <a:t>suspendeerunud</a:t>
            </a:r>
            <a:r>
              <a:rPr lang="en-US" sz="3200" dirty="0"/>
              <a:t> </a:t>
            </a:r>
            <a:r>
              <a:rPr lang="en-US" sz="3200" dirty="0" err="1"/>
              <a:t>ainete</a:t>
            </a:r>
            <a:r>
              <a:rPr lang="en-US" sz="3200" dirty="0"/>
              <a:t>) </a:t>
            </a:r>
            <a:r>
              <a:rPr lang="en-US" sz="3200" dirty="0" err="1"/>
              <a:t>erineval</a:t>
            </a:r>
            <a:r>
              <a:rPr lang="en-US" sz="3200" dirty="0"/>
              <a:t> </a:t>
            </a:r>
            <a:r>
              <a:rPr lang="en-US" sz="3200" dirty="0" err="1"/>
              <a:t>tihedusel</a:t>
            </a:r>
            <a:r>
              <a:rPr lang="en-US" sz="3200" dirty="0"/>
              <a:t> </a:t>
            </a:r>
            <a:r>
              <a:rPr lang="en-US" sz="3200" dirty="0" err="1"/>
              <a:t>põhinev</a:t>
            </a:r>
            <a:r>
              <a:rPr lang="en-US" sz="3200" dirty="0"/>
              <a:t> </a:t>
            </a:r>
            <a:r>
              <a:rPr lang="en-US" sz="3200" dirty="0" err="1"/>
              <a:t>protsess</a:t>
            </a:r>
            <a:r>
              <a:rPr lang="en-US" sz="3200" dirty="0"/>
              <a:t>, </a:t>
            </a:r>
            <a:r>
              <a:rPr lang="en-US" sz="3200" dirty="0" err="1"/>
              <a:t>mida</a:t>
            </a:r>
            <a:r>
              <a:rPr lang="en-US" sz="3200" dirty="0"/>
              <a:t> </a:t>
            </a:r>
            <a:r>
              <a:rPr lang="en-US" sz="3200" dirty="0" err="1"/>
              <a:t>rakendatakse</a:t>
            </a:r>
            <a:r>
              <a:rPr lang="en-US" sz="3200" dirty="0"/>
              <a:t> </a:t>
            </a:r>
            <a:r>
              <a:rPr lang="en-US" sz="3200" dirty="0" err="1"/>
              <a:t>laialt</a:t>
            </a:r>
            <a:r>
              <a:rPr lang="en-US" sz="3200" dirty="0"/>
              <a:t> </a:t>
            </a:r>
            <a:r>
              <a:rPr lang="en-US" sz="3200" dirty="0" err="1"/>
              <a:t>rasva</a:t>
            </a:r>
            <a:r>
              <a:rPr lang="en-US" sz="3200" dirty="0"/>
              <a:t>- ja </a:t>
            </a:r>
            <a:r>
              <a:rPr lang="en-US" sz="3200" dirty="0" err="1"/>
              <a:t>õlipüünistes</a:t>
            </a:r>
            <a:r>
              <a:rPr lang="en-US" sz="3200" dirty="0"/>
              <a:t>;</a:t>
            </a:r>
          </a:p>
          <a:p>
            <a:pPr>
              <a:lnSpc>
                <a:spcPct val="120000"/>
              </a:lnSpc>
            </a:pPr>
            <a:r>
              <a:rPr lang="en-US" sz="3200" dirty="0" err="1"/>
              <a:t>abistatud</a:t>
            </a:r>
            <a:r>
              <a:rPr lang="en-US" sz="3200" dirty="0"/>
              <a:t> </a:t>
            </a:r>
            <a:r>
              <a:rPr lang="en-US" sz="3200" dirty="0" err="1"/>
              <a:t>flotatsioon</a:t>
            </a:r>
            <a:r>
              <a:rPr lang="en-US" sz="3200" dirty="0"/>
              <a:t>, </a:t>
            </a:r>
            <a:r>
              <a:rPr lang="en-US" sz="3200" dirty="0" err="1"/>
              <a:t>milles</a:t>
            </a:r>
            <a:r>
              <a:rPr lang="en-US" sz="3200" dirty="0"/>
              <a:t> </a:t>
            </a:r>
            <a:r>
              <a:rPr lang="en-US" sz="3200" dirty="0" err="1"/>
              <a:t>kasutatakse</a:t>
            </a:r>
            <a:r>
              <a:rPr lang="en-US" sz="3200" dirty="0"/>
              <a:t> </a:t>
            </a:r>
            <a:r>
              <a:rPr lang="en-US" sz="3200" dirty="0" err="1"/>
              <a:t>tahkete</a:t>
            </a:r>
            <a:r>
              <a:rPr lang="en-US" sz="3200" dirty="0"/>
              <a:t>- ja </a:t>
            </a:r>
            <a:r>
              <a:rPr lang="en-US" sz="3200" dirty="0" err="1"/>
              <a:t>vedelikuosakeste</a:t>
            </a:r>
            <a:r>
              <a:rPr lang="en-US" sz="3200" dirty="0"/>
              <a:t> </a:t>
            </a:r>
            <a:r>
              <a:rPr lang="en-US" sz="3200" dirty="0" err="1"/>
              <a:t>omadust</a:t>
            </a:r>
            <a:r>
              <a:rPr lang="en-US" sz="3200" dirty="0"/>
              <a:t> </a:t>
            </a:r>
            <a:r>
              <a:rPr lang="en-US" sz="3200" dirty="0" err="1"/>
              <a:t>ühineda</a:t>
            </a:r>
            <a:r>
              <a:rPr lang="en-US" sz="3200" dirty="0"/>
              <a:t>/</a:t>
            </a:r>
            <a:r>
              <a:rPr lang="en-US" sz="3200" dirty="0" err="1"/>
              <a:t>haakuda</a:t>
            </a:r>
            <a:r>
              <a:rPr lang="en-US" sz="3200" dirty="0"/>
              <a:t> </a:t>
            </a:r>
            <a:r>
              <a:rPr lang="en-US" sz="3200" dirty="0" err="1"/>
              <a:t>gaasimullidega</a:t>
            </a:r>
            <a:r>
              <a:rPr lang="en-US" sz="3200" dirty="0"/>
              <a:t>, </a:t>
            </a:r>
            <a:r>
              <a:rPr lang="en-US" sz="3200" dirty="0" err="1"/>
              <a:t>tekitades</a:t>
            </a:r>
            <a:r>
              <a:rPr lang="en-US" sz="3200" dirty="0"/>
              <a:t> </a:t>
            </a:r>
            <a:r>
              <a:rPr lang="en-US" sz="3200" dirty="0" err="1"/>
              <a:t>kompleksi</a:t>
            </a:r>
            <a:r>
              <a:rPr lang="en-US" sz="3200" dirty="0"/>
              <a:t> </a:t>
            </a:r>
            <a:r>
              <a:rPr lang="en-US" sz="3200" dirty="0" err="1"/>
              <a:t>osake</a:t>
            </a:r>
            <a:r>
              <a:rPr lang="en-US" sz="3200" dirty="0"/>
              <a:t>/</a:t>
            </a:r>
            <a:r>
              <a:rPr lang="en-US" sz="3200" dirty="0" err="1"/>
              <a:t>gaas</a:t>
            </a:r>
            <a:r>
              <a:rPr lang="en-US" sz="3200" dirty="0"/>
              <a:t>, </a:t>
            </a:r>
            <a:r>
              <a:rPr lang="en-US" sz="3200" dirty="0" err="1"/>
              <a:t>mille</a:t>
            </a:r>
            <a:r>
              <a:rPr lang="en-US" sz="3200" dirty="0"/>
              <a:t> </a:t>
            </a:r>
            <a:r>
              <a:rPr lang="en-US" sz="3200" dirty="0" err="1"/>
              <a:t>tihedus</a:t>
            </a:r>
            <a:r>
              <a:rPr lang="en-US" sz="3200" dirty="0"/>
              <a:t> on </a:t>
            </a:r>
            <a:r>
              <a:rPr lang="en-US" sz="3200" dirty="0" err="1"/>
              <a:t>väiksem</a:t>
            </a:r>
            <a:r>
              <a:rPr lang="en-US" sz="3200" dirty="0"/>
              <a:t> </a:t>
            </a:r>
            <a:r>
              <a:rPr lang="en-US" sz="3200" dirty="0" err="1"/>
              <a:t>kui</a:t>
            </a:r>
            <a:r>
              <a:rPr lang="en-US" sz="3200" dirty="0"/>
              <a:t> </a:t>
            </a:r>
            <a:r>
              <a:rPr lang="en-US" sz="3200" dirty="0" err="1"/>
              <a:t>vedelikul</a:t>
            </a:r>
            <a:r>
              <a:rPr lang="en-US" sz="3200" dirty="0"/>
              <a:t> </a:t>
            </a:r>
            <a:r>
              <a:rPr lang="en-US" sz="3200" dirty="0" err="1"/>
              <a:t>ning</a:t>
            </a:r>
            <a:r>
              <a:rPr lang="en-US" sz="3200" dirty="0"/>
              <a:t> </a:t>
            </a:r>
            <a:r>
              <a:rPr lang="en-US" sz="3200" dirty="0" err="1"/>
              <a:t>milles</a:t>
            </a:r>
            <a:r>
              <a:rPr lang="en-US" sz="3200" dirty="0"/>
              <a:t> </a:t>
            </a:r>
            <a:r>
              <a:rPr lang="en-US" sz="3200" dirty="0" err="1"/>
              <a:t>osakesed</a:t>
            </a:r>
            <a:r>
              <a:rPr lang="en-US" sz="3200" dirty="0"/>
              <a:t> on </a:t>
            </a:r>
            <a:r>
              <a:rPr lang="en-US" sz="3200" dirty="0" err="1"/>
              <a:t>dispergeerunud</a:t>
            </a:r>
            <a:r>
              <a:rPr lang="en-US" sz="3200" dirty="0"/>
              <a:t>. </a:t>
            </a:r>
            <a:r>
              <a:rPr lang="en-US" sz="3200" dirty="0" err="1"/>
              <a:t>Suspensioon</a:t>
            </a:r>
            <a:r>
              <a:rPr lang="en-US" sz="3200" dirty="0"/>
              <a:t> </a:t>
            </a:r>
            <a:r>
              <a:rPr lang="en-US" sz="3200" dirty="0" err="1"/>
              <a:t>või</a:t>
            </a:r>
            <a:r>
              <a:rPr lang="en-US" sz="3200" dirty="0"/>
              <a:t> </a:t>
            </a:r>
            <a:r>
              <a:rPr lang="en-US" sz="3200" dirty="0" err="1"/>
              <a:t>kompleksid</a:t>
            </a:r>
            <a:r>
              <a:rPr lang="en-US" sz="3200" dirty="0"/>
              <a:t> </a:t>
            </a:r>
            <a:r>
              <a:rPr lang="en-US" sz="3200" dirty="0" err="1"/>
              <a:t>tõusevad</a:t>
            </a:r>
            <a:r>
              <a:rPr lang="en-US" sz="3200" dirty="0"/>
              <a:t> </a:t>
            </a:r>
            <a:r>
              <a:rPr lang="en-US" sz="3200" dirty="0" err="1"/>
              <a:t>veepinnale</a:t>
            </a:r>
            <a:r>
              <a:rPr lang="en-US" sz="3200" dirty="0"/>
              <a:t>, </a:t>
            </a:r>
            <a:r>
              <a:rPr lang="en-US" sz="3200" dirty="0" err="1"/>
              <a:t>moodustades</a:t>
            </a:r>
            <a:r>
              <a:rPr lang="en-US" sz="3200" dirty="0"/>
              <a:t> </a:t>
            </a:r>
            <a:r>
              <a:rPr lang="en-US" sz="3200" dirty="0" err="1"/>
              <a:t>tiheda</a:t>
            </a:r>
            <a:r>
              <a:rPr lang="en-US" sz="3200" dirty="0"/>
              <a:t> </a:t>
            </a:r>
            <a:r>
              <a:rPr lang="en-US" sz="3200" dirty="0" err="1"/>
              <a:t>kihi</a:t>
            </a:r>
            <a:r>
              <a:rPr lang="en-US" sz="3200" dirty="0"/>
              <a:t>, </a:t>
            </a:r>
            <a:r>
              <a:rPr lang="en-US" sz="3200" dirty="0" err="1"/>
              <a:t>mida</a:t>
            </a:r>
            <a:r>
              <a:rPr lang="en-US" sz="3200" dirty="0"/>
              <a:t> on </a:t>
            </a:r>
            <a:r>
              <a:rPr lang="en-US" sz="3200" dirty="0" err="1"/>
              <a:t>võimalik</a:t>
            </a:r>
            <a:r>
              <a:rPr lang="en-US" sz="3200" dirty="0"/>
              <a:t> </a:t>
            </a:r>
            <a:r>
              <a:rPr lang="en-US" sz="3200" dirty="0" err="1"/>
              <a:t>kõrvaldada</a:t>
            </a:r>
            <a:r>
              <a:rPr lang="en-US" sz="3200" dirty="0"/>
              <a:t>. </a:t>
            </a:r>
          </a:p>
          <a:p>
            <a:pPr>
              <a:lnSpc>
                <a:spcPct val="120000"/>
              </a:lnSpc>
            </a:pPr>
            <a:r>
              <a:rPr lang="en-US" sz="3200" dirty="0" err="1"/>
              <a:t>keemiliselt</a:t>
            </a:r>
            <a:r>
              <a:rPr lang="en-US" sz="3200" dirty="0"/>
              <a:t> </a:t>
            </a:r>
            <a:r>
              <a:rPr lang="en-US" sz="3200" dirty="0" err="1"/>
              <a:t>esile</a:t>
            </a:r>
            <a:r>
              <a:rPr lang="en-US" sz="3200" dirty="0"/>
              <a:t> </a:t>
            </a:r>
            <a:r>
              <a:rPr lang="en-US" sz="3200" dirty="0" err="1"/>
              <a:t>kutsutud</a:t>
            </a:r>
            <a:r>
              <a:rPr lang="en-US" sz="3200" dirty="0"/>
              <a:t>  </a:t>
            </a:r>
            <a:r>
              <a:rPr lang="en-US" sz="3200" dirty="0" err="1"/>
              <a:t>flotatsioon</a:t>
            </a:r>
            <a:r>
              <a:rPr lang="en-US" sz="3200" dirty="0"/>
              <a:t>, </a:t>
            </a:r>
            <a:r>
              <a:rPr lang="en-US" sz="3200" dirty="0" err="1"/>
              <a:t>milles</a:t>
            </a:r>
            <a:r>
              <a:rPr lang="en-US" sz="3200" dirty="0"/>
              <a:t> </a:t>
            </a:r>
            <a:r>
              <a:rPr lang="en-US" sz="3200" dirty="0" err="1"/>
              <a:t>osakeste</a:t>
            </a:r>
            <a:r>
              <a:rPr lang="en-US" sz="3200" dirty="0"/>
              <a:t> </a:t>
            </a:r>
            <a:r>
              <a:rPr lang="en-US" sz="3200" dirty="0" err="1"/>
              <a:t>liitmiseks</a:t>
            </a:r>
            <a:r>
              <a:rPr lang="en-US" sz="3200" dirty="0"/>
              <a:t> </a:t>
            </a:r>
            <a:r>
              <a:rPr lang="en-US" sz="3200" dirty="0" err="1"/>
              <a:t>kasutatakse</a:t>
            </a:r>
            <a:r>
              <a:rPr lang="en-US" sz="3200" dirty="0"/>
              <a:t> </a:t>
            </a:r>
            <a:r>
              <a:rPr lang="en-US" sz="3200" dirty="0" err="1"/>
              <a:t>koagulante</a:t>
            </a:r>
            <a:r>
              <a:rPr lang="en-US" sz="3200" dirty="0"/>
              <a:t> ja </a:t>
            </a:r>
            <a:r>
              <a:rPr lang="en-US" sz="3200" dirty="0" err="1"/>
              <a:t>flokulante</a:t>
            </a:r>
            <a:r>
              <a:rPr lang="en-US" sz="3200" dirty="0"/>
              <a:t>, mis on </a:t>
            </a:r>
            <a:r>
              <a:rPr lang="en-US" sz="3200" dirty="0" err="1"/>
              <a:t>sobivaim</a:t>
            </a:r>
            <a:r>
              <a:rPr lang="en-US" sz="3200" dirty="0"/>
              <a:t> </a:t>
            </a:r>
            <a:r>
              <a:rPr lang="en-US" sz="3200" dirty="0" err="1"/>
              <a:t>kolloidide</a:t>
            </a:r>
            <a:r>
              <a:rPr lang="en-US" sz="3200" dirty="0"/>
              <a:t> </a:t>
            </a:r>
            <a:r>
              <a:rPr lang="en-US" sz="3200" dirty="0" err="1"/>
              <a:t>ülesujutamiseks</a:t>
            </a:r>
            <a:endParaRPr lang="en-US" sz="3200" dirty="0"/>
          </a:p>
        </p:txBody>
      </p:sp>
    </p:spTree>
    <p:extLst>
      <p:ext uri="{BB962C8B-B14F-4D97-AF65-F5344CB8AC3E}">
        <p14:creationId xmlns:p14="http://schemas.microsoft.com/office/powerpoint/2010/main" val="37672285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a:extLst>
              <a:ext uri="{FF2B5EF4-FFF2-40B4-BE49-F238E27FC236}">
                <a16:creationId xmlns:a16="http://schemas.microsoft.com/office/drawing/2014/main" id="{D77F572E-637F-CC5C-47D4-84C00928D175}"/>
              </a:ext>
            </a:extLst>
          </p:cNvPr>
          <p:cNvSpPr>
            <a:spLocks noGrp="1"/>
          </p:cNvSpPr>
          <p:nvPr>
            <p:ph type="title"/>
          </p:nvPr>
        </p:nvSpPr>
        <p:spPr/>
        <p:txBody>
          <a:bodyPr/>
          <a:lstStyle/>
          <a:p>
            <a:r>
              <a:rPr lang="en-US" dirty="0" err="1"/>
              <a:t>Flotatsioon</a:t>
            </a:r>
            <a:endParaRPr lang="en-US" dirty="0"/>
          </a:p>
        </p:txBody>
      </p:sp>
      <p:sp>
        <p:nvSpPr>
          <p:cNvPr id="4" name="Content Placeholder 2">
            <a:extLst>
              <a:ext uri="{FF2B5EF4-FFF2-40B4-BE49-F238E27FC236}">
                <a16:creationId xmlns:a16="http://schemas.microsoft.com/office/drawing/2014/main" id="{3088B1E7-BDE1-16C2-6DBB-78F64DB2B5C6}"/>
              </a:ext>
            </a:extLst>
          </p:cNvPr>
          <p:cNvSpPr>
            <a:spLocks noGrp="1"/>
          </p:cNvSpPr>
          <p:nvPr>
            <p:ph idx="1"/>
          </p:nvPr>
        </p:nvSpPr>
        <p:spPr>
          <a:xfrm>
            <a:off x="838199" y="1825625"/>
            <a:ext cx="10346473" cy="4351338"/>
          </a:xfrm>
        </p:spPr>
        <p:txBody>
          <a:bodyPr anchor="ctr">
            <a:normAutofit fontScale="62500" lnSpcReduction="20000"/>
          </a:bodyPr>
          <a:lstStyle/>
          <a:p>
            <a:pPr marL="0" indent="0">
              <a:lnSpc>
                <a:spcPct val="120000"/>
              </a:lnSpc>
              <a:buNone/>
            </a:pPr>
            <a:r>
              <a:rPr lang="en-US" sz="3200" dirty="0" err="1"/>
              <a:t>Flotatsiooni</a:t>
            </a:r>
            <a:r>
              <a:rPr lang="en-US" sz="3200" dirty="0"/>
              <a:t>  </a:t>
            </a:r>
            <a:r>
              <a:rPr lang="en-US" sz="3200" dirty="0" err="1"/>
              <a:t>kasutatakse</a:t>
            </a:r>
            <a:r>
              <a:rPr lang="en-US" sz="3200" dirty="0"/>
              <a:t> </a:t>
            </a:r>
            <a:r>
              <a:rPr lang="en-US" sz="3200" dirty="0" err="1"/>
              <a:t>sageli</a:t>
            </a:r>
            <a:r>
              <a:rPr lang="en-US" sz="3200" dirty="0"/>
              <a:t> </a:t>
            </a:r>
            <a:r>
              <a:rPr lang="en-US" sz="3200" dirty="0" err="1"/>
              <a:t>tööstusreovee</a:t>
            </a:r>
            <a:r>
              <a:rPr lang="en-US" sz="3200" dirty="0"/>
              <a:t> </a:t>
            </a:r>
            <a:r>
              <a:rPr lang="en-US" sz="3200" dirty="0" err="1"/>
              <a:t>puhastamiseks</a:t>
            </a:r>
            <a:r>
              <a:rPr lang="en-US" sz="3200" dirty="0"/>
              <a:t>, </a:t>
            </a:r>
            <a:r>
              <a:rPr lang="en-US" sz="3200" dirty="0" err="1"/>
              <a:t>kui</a:t>
            </a:r>
            <a:r>
              <a:rPr lang="en-US" sz="3200" dirty="0"/>
              <a:t> </a:t>
            </a:r>
            <a:r>
              <a:rPr lang="en-US" sz="3200" dirty="0" err="1"/>
              <a:t>vett</a:t>
            </a:r>
            <a:r>
              <a:rPr lang="en-US" sz="3200" dirty="0"/>
              <a:t> </a:t>
            </a:r>
            <a:r>
              <a:rPr lang="en-US" sz="3200" dirty="0" err="1"/>
              <a:t>reostab</a:t>
            </a:r>
            <a:r>
              <a:rPr lang="en-US" sz="3200" dirty="0"/>
              <a:t> </a:t>
            </a:r>
            <a:r>
              <a:rPr lang="en-US" sz="3200" dirty="0" err="1"/>
              <a:t>põhiliselt</a:t>
            </a:r>
            <a:r>
              <a:rPr lang="en-US" sz="3200" dirty="0"/>
              <a:t> </a:t>
            </a:r>
            <a:r>
              <a:rPr lang="en-US" sz="3200" dirty="0" err="1"/>
              <a:t>kolloidne</a:t>
            </a:r>
            <a:r>
              <a:rPr lang="en-US" sz="3200" dirty="0"/>
              <a:t> </a:t>
            </a:r>
            <a:r>
              <a:rPr lang="en-US" sz="3200" dirty="0" err="1"/>
              <a:t>materjal</a:t>
            </a:r>
            <a:r>
              <a:rPr lang="en-US" sz="3200" dirty="0"/>
              <a:t>. Kui </a:t>
            </a:r>
            <a:r>
              <a:rPr lang="en-US" sz="3200" dirty="0" err="1"/>
              <a:t>asulareovee</a:t>
            </a:r>
            <a:r>
              <a:rPr lang="en-US" sz="3200" dirty="0"/>
              <a:t> </a:t>
            </a:r>
            <a:r>
              <a:rPr lang="en-US" sz="3200" dirty="0" err="1"/>
              <a:t>puhastisse</a:t>
            </a:r>
            <a:r>
              <a:rPr lang="en-US" sz="3200" dirty="0"/>
              <a:t> </a:t>
            </a:r>
            <a:r>
              <a:rPr lang="en-US" sz="3200" dirty="0" err="1"/>
              <a:t>juhitakse</a:t>
            </a:r>
            <a:r>
              <a:rPr lang="en-US" sz="3200" dirty="0"/>
              <a:t> </a:t>
            </a:r>
            <a:r>
              <a:rPr lang="en-US" sz="3200" dirty="0" err="1"/>
              <a:t>toiduainetööstusest</a:t>
            </a:r>
            <a:r>
              <a:rPr lang="en-US" sz="3200" dirty="0"/>
              <a:t> </a:t>
            </a:r>
            <a:r>
              <a:rPr lang="en-US" sz="3200" dirty="0" err="1"/>
              <a:t>pärit</a:t>
            </a:r>
            <a:r>
              <a:rPr lang="en-US" sz="3200" dirty="0"/>
              <a:t> </a:t>
            </a:r>
            <a:r>
              <a:rPr lang="en-US" sz="3200" dirty="0" err="1"/>
              <a:t>reovett</a:t>
            </a:r>
            <a:r>
              <a:rPr lang="en-US" sz="3200" dirty="0"/>
              <a:t>, on </a:t>
            </a:r>
            <a:r>
              <a:rPr lang="en-US" sz="3200" dirty="0" err="1"/>
              <a:t>otstarbekam</a:t>
            </a:r>
            <a:r>
              <a:rPr lang="en-US" sz="3200" dirty="0"/>
              <a:t> </a:t>
            </a:r>
            <a:r>
              <a:rPr lang="en-US" sz="3200" dirty="0" err="1"/>
              <a:t>kohtpuhastina</a:t>
            </a:r>
            <a:r>
              <a:rPr lang="en-US" sz="3200" dirty="0"/>
              <a:t> </a:t>
            </a:r>
            <a:r>
              <a:rPr lang="en-US" sz="3200" dirty="0" err="1"/>
              <a:t>toimiv</a:t>
            </a:r>
            <a:r>
              <a:rPr lang="en-US" sz="3200" dirty="0"/>
              <a:t> </a:t>
            </a:r>
            <a:r>
              <a:rPr lang="en-US" sz="3200" dirty="0" err="1"/>
              <a:t>flotaator</a:t>
            </a:r>
            <a:r>
              <a:rPr lang="en-US" sz="3200" dirty="0"/>
              <a:t> </a:t>
            </a:r>
            <a:r>
              <a:rPr lang="en-US" sz="3200" dirty="0" err="1"/>
              <a:t>rajada</a:t>
            </a:r>
            <a:r>
              <a:rPr lang="en-US" sz="3200" dirty="0"/>
              <a:t> </a:t>
            </a:r>
            <a:r>
              <a:rPr lang="en-US" sz="3200" dirty="0" err="1"/>
              <a:t>tööstuse</a:t>
            </a:r>
            <a:r>
              <a:rPr lang="en-US" sz="3200" dirty="0"/>
              <a:t> </a:t>
            </a:r>
            <a:r>
              <a:rPr lang="en-US" sz="3200" dirty="0" err="1"/>
              <a:t>juurde</a:t>
            </a:r>
            <a:r>
              <a:rPr lang="en-US" sz="3200" dirty="0"/>
              <a:t>. </a:t>
            </a:r>
          </a:p>
          <a:p>
            <a:pPr marL="0" indent="0">
              <a:lnSpc>
                <a:spcPct val="120000"/>
              </a:lnSpc>
              <a:buNone/>
            </a:pPr>
            <a:r>
              <a:rPr lang="en-US" sz="3200" dirty="0" err="1"/>
              <a:t>Reoveepuhastites</a:t>
            </a:r>
            <a:r>
              <a:rPr lang="en-US" sz="3200" dirty="0"/>
              <a:t> on </a:t>
            </a:r>
            <a:r>
              <a:rPr lang="en-US" sz="3200" dirty="0" err="1"/>
              <a:t>sageli</a:t>
            </a:r>
            <a:r>
              <a:rPr lang="en-US" sz="3200" dirty="0"/>
              <a:t> </a:t>
            </a:r>
            <a:r>
              <a:rPr lang="en-US" sz="3200" dirty="0" err="1"/>
              <a:t>kasutusel</a:t>
            </a:r>
            <a:r>
              <a:rPr lang="en-US" sz="3200" dirty="0"/>
              <a:t> </a:t>
            </a:r>
            <a:r>
              <a:rPr lang="en-US" sz="3200" dirty="0" err="1"/>
              <a:t>abistatud</a:t>
            </a:r>
            <a:r>
              <a:rPr lang="en-US" sz="3200" dirty="0"/>
              <a:t> </a:t>
            </a:r>
            <a:r>
              <a:rPr lang="en-US" sz="3200" dirty="0" err="1"/>
              <a:t>flotatsiooni</a:t>
            </a:r>
            <a:r>
              <a:rPr lang="en-US" sz="3200" dirty="0"/>
              <a:t>, </a:t>
            </a:r>
            <a:r>
              <a:rPr lang="en-US" sz="3200" dirty="0" err="1"/>
              <a:t>kus</a:t>
            </a:r>
            <a:r>
              <a:rPr lang="en-US" sz="3200" dirty="0"/>
              <a:t> </a:t>
            </a:r>
            <a:r>
              <a:rPr lang="en-US" sz="3200" dirty="0" err="1"/>
              <a:t>flotatsiooni</a:t>
            </a:r>
            <a:r>
              <a:rPr lang="en-US" sz="3200" dirty="0"/>
              <a:t> </a:t>
            </a:r>
            <a:r>
              <a:rPr lang="en-US" sz="3200" dirty="0" err="1"/>
              <a:t>tekitatakse</a:t>
            </a:r>
            <a:r>
              <a:rPr lang="en-US" sz="3200" dirty="0"/>
              <a:t> kas </a:t>
            </a:r>
            <a:r>
              <a:rPr lang="en-US" sz="3200" dirty="0" err="1"/>
              <a:t>mehaaniliste</a:t>
            </a:r>
            <a:r>
              <a:rPr lang="en-US" sz="3200" dirty="0"/>
              <a:t> </a:t>
            </a:r>
            <a:r>
              <a:rPr lang="en-US" sz="3200" dirty="0" err="1"/>
              <a:t>seadmetega</a:t>
            </a:r>
            <a:r>
              <a:rPr lang="en-US" sz="3200" dirty="0"/>
              <a:t> </a:t>
            </a:r>
            <a:r>
              <a:rPr lang="en-US" sz="3200" dirty="0" err="1"/>
              <a:t>või</a:t>
            </a:r>
            <a:r>
              <a:rPr lang="en-US" sz="3200" dirty="0"/>
              <a:t> </a:t>
            </a:r>
            <a:r>
              <a:rPr lang="en-US" sz="3200" dirty="0" err="1"/>
              <a:t>õhku</a:t>
            </a:r>
            <a:r>
              <a:rPr lang="en-US" sz="3200" dirty="0"/>
              <a:t> </a:t>
            </a:r>
            <a:r>
              <a:rPr lang="en-US" sz="3200" dirty="0" err="1"/>
              <a:t>vedelikku</a:t>
            </a:r>
            <a:r>
              <a:rPr lang="en-US" sz="3200" dirty="0"/>
              <a:t> </a:t>
            </a:r>
            <a:r>
              <a:rPr lang="en-US" sz="3200" dirty="0" err="1"/>
              <a:t>pumbates</a:t>
            </a:r>
            <a:r>
              <a:rPr lang="en-US" sz="3200" dirty="0"/>
              <a:t>. </a:t>
            </a:r>
            <a:r>
              <a:rPr lang="en-US" sz="3200" dirty="0" err="1"/>
              <a:t>Õlide</a:t>
            </a:r>
            <a:r>
              <a:rPr lang="en-US" sz="3200" dirty="0"/>
              <a:t> </a:t>
            </a:r>
            <a:r>
              <a:rPr lang="en-US" sz="3200" dirty="0" err="1"/>
              <a:t>eraldamiseks</a:t>
            </a:r>
            <a:r>
              <a:rPr lang="en-US" sz="3200" dirty="0"/>
              <a:t> </a:t>
            </a:r>
            <a:r>
              <a:rPr lang="en-US" sz="3200" dirty="0" err="1"/>
              <a:t>reoveest</a:t>
            </a:r>
            <a:r>
              <a:rPr lang="en-US" sz="3200" dirty="0"/>
              <a:t> </a:t>
            </a:r>
            <a:r>
              <a:rPr lang="en-US" sz="3200" dirty="0" err="1"/>
              <a:t>kasutatakse</a:t>
            </a:r>
            <a:r>
              <a:rPr lang="en-US" sz="3200" dirty="0"/>
              <a:t> </a:t>
            </a:r>
            <a:r>
              <a:rPr lang="en-US" sz="3200" dirty="0" err="1"/>
              <a:t>mulle</a:t>
            </a:r>
            <a:r>
              <a:rPr lang="en-US" sz="3200" dirty="0"/>
              <a:t> </a:t>
            </a:r>
            <a:r>
              <a:rPr lang="en-US" sz="3200" dirty="0" err="1"/>
              <a:t>suurusega</a:t>
            </a:r>
            <a:r>
              <a:rPr lang="en-US" sz="3200" dirty="0"/>
              <a:t> 2−4 mm, mis </a:t>
            </a:r>
            <a:r>
              <a:rPr lang="en-US" sz="3200" dirty="0" err="1"/>
              <a:t>reovett</a:t>
            </a:r>
            <a:r>
              <a:rPr lang="en-US" sz="3200" dirty="0"/>
              <a:t> </a:t>
            </a:r>
            <a:r>
              <a:rPr lang="en-US" sz="3200" dirty="0" err="1"/>
              <a:t>intensiivselt</a:t>
            </a:r>
            <a:r>
              <a:rPr lang="en-US" sz="3200" dirty="0"/>
              <a:t> </a:t>
            </a:r>
            <a:r>
              <a:rPr lang="en-US" sz="3200" dirty="0" err="1"/>
              <a:t>segavad</a:t>
            </a:r>
            <a:r>
              <a:rPr lang="en-US" sz="3200" dirty="0"/>
              <a:t> ja </a:t>
            </a:r>
            <a:r>
              <a:rPr lang="en-US" sz="3200" dirty="0" err="1"/>
              <a:t>emulgeerivad</a:t>
            </a:r>
            <a:r>
              <a:rPr lang="en-US" sz="3200" dirty="0"/>
              <a:t>. </a:t>
            </a:r>
            <a:r>
              <a:rPr lang="en-US" sz="3200" dirty="0" err="1"/>
              <a:t>Heljum</a:t>
            </a:r>
            <a:r>
              <a:rPr lang="en-US" sz="3200" dirty="0"/>
              <a:t> </a:t>
            </a:r>
            <a:r>
              <a:rPr lang="en-US" sz="3200" dirty="0" err="1"/>
              <a:t>koos</a:t>
            </a:r>
            <a:r>
              <a:rPr lang="en-US" sz="3200" dirty="0"/>
              <a:t> </a:t>
            </a:r>
            <a:r>
              <a:rPr lang="en-US" sz="3200" dirty="0" err="1"/>
              <a:t>selle</a:t>
            </a:r>
            <a:r>
              <a:rPr lang="en-US" sz="3200" dirty="0"/>
              <a:t> </a:t>
            </a:r>
            <a:r>
              <a:rPr lang="en-US" sz="3200" dirty="0" err="1"/>
              <a:t>külge</a:t>
            </a:r>
            <a:r>
              <a:rPr lang="en-US" sz="3200" dirty="0"/>
              <a:t> </a:t>
            </a:r>
            <a:r>
              <a:rPr lang="en-US" sz="3200" dirty="0" err="1"/>
              <a:t>kleepunud</a:t>
            </a:r>
            <a:r>
              <a:rPr lang="en-US" sz="3200" dirty="0"/>
              <a:t> </a:t>
            </a:r>
            <a:r>
              <a:rPr lang="en-US" sz="3200" dirty="0" err="1"/>
              <a:t>orgaaniliste</a:t>
            </a:r>
            <a:r>
              <a:rPr lang="en-US" sz="3200" dirty="0"/>
              <a:t> ja </a:t>
            </a:r>
            <a:r>
              <a:rPr lang="en-US" sz="3200" dirty="0" err="1"/>
              <a:t>anorgaaniliste</a:t>
            </a:r>
            <a:r>
              <a:rPr lang="en-US" sz="3200" dirty="0"/>
              <a:t> </a:t>
            </a:r>
            <a:r>
              <a:rPr lang="en-US" sz="3200" dirty="0" err="1"/>
              <a:t>rasvadega</a:t>
            </a:r>
            <a:r>
              <a:rPr lang="en-US" sz="3200" dirty="0"/>
              <a:t> </a:t>
            </a:r>
            <a:r>
              <a:rPr lang="en-US" sz="3200" dirty="0" err="1"/>
              <a:t>koristatakse</a:t>
            </a:r>
            <a:r>
              <a:rPr lang="en-US" sz="3200" dirty="0"/>
              <a:t> </a:t>
            </a:r>
            <a:r>
              <a:rPr lang="en-US" sz="3200" dirty="0" err="1"/>
              <a:t>flotaatori</a:t>
            </a:r>
            <a:r>
              <a:rPr lang="en-US" sz="3200" dirty="0"/>
              <a:t> </a:t>
            </a:r>
            <a:r>
              <a:rPr lang="en-US" sz="3200" dirty="0" err="1"/>
              <a:t>rahulikuma</a:t>
            </a:r>
            <a:r>
              <a:rPr lang="en-US" sz="3200" dirty="0"/>
              <a:t> </a:t>
            </a:r>
            <a:r>
              <a:rPr lang="en-US" sz="3200" dirty="0" err="1"/>
              <a:t>vooluga</a:t>
            </a:r>
            <a:r>
              <a:rPr lang="en-US" sz="3200" dirty="0"/>
              <a:t> </a:t>
            </a:r>
            <a:r>
              <a:rPr lang="en-US" sz="3200" dirty="0" err="1"/>
              <a:t>osast</a:t>
            </a:r>
            <a:r>
              <a:rPr lang="en-US" sz="3200" dirty="0"/>
              <a:t>. </a:t>
            </a:r>
          </a:p>
          <a:p>
            <a:pPr marL="0" indent="0">
              <a:lnSpc>
                <a:spcPct val="120000"/>
              </a:lnSpc>
              <a:buNone/>
            </a:pPr>
            <a:r>
              <a:rPr lang="en-US" sz="3200" dirty="0" err="1"/>
              <a:t>Loomulikku</a:t>
            </a:r>
            <a:r>
              <a:rPr lang="en-US" sz="3200" dirty="0"/>
              <a:t> </a:t>
            </a:r>
            <a:r>
              <a:rPr lang="en-US" sz="3200" dirty="0" err="1"/>
              <a:t>flotatsiooni</a:t>
            </a:r>
            <a:r>
              <a:rPr lang="en-US" sz="3200" dirty="0"/>
              <a:t> </a:t>
            </a:r>
            <a:r>
              <a:rPr lang="en-US" sz="3200" dirty="0" err="1"/>
              <a:t>rakendatakse</a:t>
            </a:r>
            <a:r>
              <a:rPr lang="en-US" sz="3200" dirty="0"/>
              <a:t> </a:t>
            </a:r>
            <a:r>
              <a:rPr lang="en-US" sz="3200" dirty="0" err="1"/>
              <a:t>eelpuhastites</a:t>
            </a:r>
            <a:r>
              <a:rPr lang="en-US" sz="3200" dirty="0"/>
              <a:t> (</a:t>
            </a:r>
            <a:r>
              <a:rPr lang="en-US" sz="3200" dirty="0" err="1"/>
              <a:t>või</a:t>
            </a:r>
            <a:r>
              <a:rPr lang="en-US" sz="3200" dirty="0"/>
              <a:t> </a:t>
            </a:r>
            <a:r>
              <a:rPr lang="en-US" sz="3200" dirty="0" err="1"/>
              <a:t>kohtpuhastites</a:t>
            </a:r>
            <a:r>
              <a:rPr lang="en-US" sz="3200" dirty="0"/>
              <a:t>) </a:t>
            </a:r>
            <a:r>
              <a:rPr lang="en-US" sz="3200" dirty="0" err="1"/>
              <a:t>õlide</a:t>
            </a:r>
            <a:r>
              <a:rPr lang="en-US" sz="3200" dirty="0"/>
              <a:t> </a:t>
            </a:r>
            <a:r>
              <a:rPr lang="en-US" sz="3200" dirty="0" err="1"/>
              <a:t>eraldamiseks</a:t>
            </a:r>
            <a:r>
              <a:rPr lang="en-US" sz="3200" dirty="0"/>
              <a:t> </a:t>
            </a:r>
            <a:r>
              <a:rPr lang="en-US" sz="3200" dirty="0" err="1"/>
              <a:t>vedelikust</a:t>
            </a:r>
            <a:r>
              <a:rPr lang="en-US" sz="3200" dirty="0"/>
              <a:t>. </a:t>
            </a:r>
            <a:r>
              <a:rPr lang="en-US" sz="3200" dirty="0" err="1"/>
              <a:t>Samas</a:t>
            </a:r>
            <a:r>
              <a:rPr lang="en-US" sz="3200" dirty="0"/>
              <a:t>  </a:t>
            </a:r>
            <a:r>
              <a:rPr lang="en-US" sz="3200" dirty="0" err="1"/>
              <a:t>tekib</a:t>
            </a:r>
            <a:r>
              <a:rPr lang="en-US" sz="3200" dirty="0"/>
              <a:t> see ka </a:t>
            </a:r>
            <a:r>
              <a:rPr lang="en-US" sz="3200" dirty="0" err="1"/>
              <a:t>fermentatsioonil</a:t>
            </a:r>
            <a:r>
              <a:rPr lang="en-US" sz="3200" dirty="0"/>
              <a:t>, </a:t>
            </a:r>
            <a:r>
              <a:rPr lang="en-US" sz="3200" dirty="0" err="1"/>
              <a:t>mille</a:t>
            </a:r>
            <a:r>
              <a:rPr lang="en-US" sz="3200" dirty="0"/>
              <a:t> </a:t>
            </a:r>
            <a:r>
              <a:rPr lang="en-US" sz="3200" dirty="0" err="1"/>
              <a:t>tulemusel</a:t>
            </a:r>
            <a:r>
              <a:rPr lang="en-US" sz="3200" dirty="0"/>
              <a:t> </a:t>
            </a:r>
            <a:r>
              <a:rPr lang="en-US" sz="3200" dirty="0" err="1"/>
              <a:t>tõuseb</a:t>
            </a:r>
            <a:r>
              <a:rPr lang="en-US" sz="3200" dirty="0"/>
              <a:t> </a:t>
            </a:r>
            <a:r>
              <a:rPr lang="en-US" sz="3200" dirty="0" err="1"/>
              <a:t>vedeliku</a:t>
            </a:r>
            <a:r>
              <a:rPr lang="en-US" sz="3200" dirty="0"/>
              <a:t> </a:t>
            </a:r>
            <a:r>
              <a:rPr lang="en-US" sz="3200" dirty="0" err="1"/>
              <a:t>pinnale</a:t>
            </a:r>
            <a:r>
              <a:rPr lang="en-US" sz="3200" dirty="0"/>
              <a:t> </a:t>
            </a:r>
            <a:r>
              <a:rPr lang="en-US" sz="3200" dirty="0" err="1"/>
              <a:t>vaht</a:t>
            </a:r>
            <a:r>
              <a:rPr lang="en-US" sz="3200" dirty="0"/>
              <a:t>, </a:t>
            </a:r>
            <a:r>
              <a:rPr lang="en-US" sz="3200" dirty="0" err="1"/>
              <a:t>milles</a:t>
            </a:r>
            <a:r>
              <a:rPr lang="en-US" sz="3200" dirty="0"/>
              <a:t> on </a:t>
            </a:r>
            <a:r>
              <a:rPr lang="en-US" sz="3200" dirty="0" err="1"/>
              <a:t>heljumit</a:t>
            </a:r>
            <a:r>
              <a:rPr lang="en-US" sz="3200" dirty="0"/>
              <a:t> 20−40% </a:t>
            </a:r>
            <a:r>
              <a:rPr lang="en-US" sz="3200" dirty="0" err="1"/>
              <a:t>ning</a:t>
            </a:r>
            <a:r>
              <a:rPr lang="en-US" sz="3200" dirty="0"/>
              <a:t> </a:t>
            </a:r>
            <a:r>
              <a:rPr lang="en-US" sz="3200" dirty="0" err="1"/>
              <a:t>tihedus</a:t>
            </a:r>
            <a:r>
              <a:rPr lang="en-US" sz="3200" dirty="0"/>
              <a:t> on 0,7−0,8 kg/l.</a:t>
            </a:r>
          </a:p>
          <a:p>
            <a:pPr marL="0" indent="0">
              <a:buNone/>
            </a:pPr>
            <a:endParaRPr lang="en-EE" sz="3200" dirty="0"/>
          </a:p>
        </p:txBody>
      </p:sp>
    </p:spTree>
    <p:extLst>
      <p:ext uri="{BB962C8B-B14F-4D97-AF65-F5344CB8AC3E}">
        <p14:creationId xmlns:p14="http://schemas.microsoft.com/office/powerpoint/2010/main" val="16956351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a:extLst>
              <a:ext uri="{FF2B5EF4-FFF2-40B4-BE49-F238E27FC236}">
                <a16:creationId xmlns:a16="http://schemas.microsoft.com/office/drawing/2014/main" id="{D77F572E-637F-CC5C-47D4-84C00928D175}"/>
              </a:ext>
            </a:extLst>
          </p:cNvPr>
          <p:cNvSpPr>
            <a:spLocks noGrp="1"/>
          </p:cNvSpPr>
          <p:nvPr>
            <p:ph type="title"/>
          </p:nvPr>
        </p:nvSpPr>
        <p:spPr/>
        <p:txBody>
          <a:bodyPr/>
          <a:lstStyle/>
          <a:p>
            <a:r>
              <a:rPr lang="en-US" dirty="0"/>
              <a:t>Peenmullflotatsioon</a:t>
            </a:r>
          </a:p>
        </p:txBody>
      </p:sp>
      <p:sp>
        <p:nvSpPr>
          <p:cNvPr id="4" name="Content Placeholder 2">
            <a:extLst>
              <a:ext uri="{FF2B5EF4-FFF2-40B4-BE49-F238E27FC236}">
                <a16:creationId xmlns:a16="http://schemas.microsoft.com/office/drawing/2014/main" id="{3088B1E7-BDE1-16C2-6DBB-78F64DB2B5C6}"/>
              </a:ext>
            </a:extLst>
          </p:cNvPr>
          <p:cNvSpPr>
            <a:spLocks noGrp="1"/>
          </p:cNvSpPr>
          <p:nvPr>
            <p:ph idx="1"/>
          </p:nvPr>
        </p:nvSpPr>
        <p:spPr>
          <a:xfrm>
            <a:off x="838200" y="1690688"/>
            <a:ext cx="10424532" cy="1205121"/>
          </a:xfrm>
        </p:spPr>
        <p:txBody>
          <a:bodyPr anchor="ctr">
            <a:normAutofit fontScale="92500" lnSpcReduction="10000"/>
          </a:bodyPr>
          <a:lstStyle/>
          <a:p>
            <a:pPr marL="0" indent="0">
              <a:lnSpc>
                <a:spcPct val="100000"/>
              </a:lnSpc>
              <a:buNone/>
            </a:pPr>
            <a:r>
              <a:rPr lang="en-US" dirty="0"/>
              <a:t>Peenmullflotatsioon on </a:t>
            </a:r>
            <a:r>
              <a:rPr lang="en-US" dirty="0" err="1"/>
              <a:t>heljumi</a:t>
            </a:r>
            <a:r>
              <a:rPr lang="en-US" dirty="0"/>
              <a:t> </a:t>
            </a:r>
            <a:r>
              <a:rPr lang="en-US" dirty="0" err="1"/>
              <a:t>kõrvaldamise</a:t>
            </a:r>
            <a:r>
              <a:rPr lang="en-US" dirty="0"/>
              <a:t> </a:t>
            </a:r>
            <a:r>
              <a:rPr lang="en-US" dirty="0" err="1"/>
              <a:t>protsess</a:t>
            </a:r>
            <a:r>
              <a:rPr lang="en-US" dirty="0"/>
              <a:t>, </a:t>
            </a:r>
            <a:r>
              <a:rPr lang="en-US" dirty="0" err="1"/>
              <a:t>milles</a:t>
            </a:r>
            <a:r>
              <a:rPr lang="en-US" dirty="0"/>
              <a:t> </a:t>
            </a:r>
            <a:r>
              <a:rPr lang="en-US" dirty="0" err="1"/>
              <a:t>osakesed</a:t>
            </a:r>
            <a:r>
              <a:rPr lang="en-US" dirty="0"/>
              <a:t> </a:t>
            </a:r>
            <a:r>
              <a:rPr lang="en-US" dirty="0" err="1"/>
              <a:t>kinnituvad</a:t>
            </a:r>
            <a:r>
              <a:rPr lang="en-US" dirty="0"/>
              <a:t> </a:t>
            </a:r>
            <a:r>
              <a:rPr lang="en-US" dirty="0" err="1"/>
              <a:t>õhumullidele</a:t>
            </a:r>
            <a:r>
              <a:rPr lang="en-US" dirty="0"/>
              <a:t>. </a:t>
            </a:r>
            <a:r>
              <a:rPr lang="en-US" dirty="0" err="1"/>
              <a:t>Peenmullide</a:t>
            </a:r>
            <a:r>
              <a:rPr lang="en-US" dirty="0"/>
              <a:t> </a:t>
            </a:r>
            <a:r>
              <a:rPr lang="en-US" dirty="0" err="1"/>
              <a:t>tekitamiseks</a:t>
            </a:r>
            <a:r>
              <a:rPr lang="en-US" dirty="0"/>
              <a:t> </a:t>
            </a:r>
            <a:r>
              <a:rPr lang="en-US" dirty="0" err="1"/>
              <a:t>lahustatakse</a:t>
            </a:r>
            <a:r>
              <a:rPr lang="en-US" dirty="0"/>
              <a:t> </a:t>
            </a:r>
            <a:r>
              <a:rPr lang="en-US" dirty="0" err="1"/>
              <a:t>õhk</a:t>
            </a:r>
            <a:r>
              <a:rPr lang="en-US" dirty="0"/>
              <a:t> </a:t>
            </a:r>
            <a:r>
              <a:rPr lang="en-US" dirty="0" err="1"/>
              <a:t>vette</a:t>
            </a:r>
            <a:r>
              <a:rPr lang="en-US" dirty="0"/>
              <a:t> </a:t>
            </a:r>
            <a:r>
              <a:rPr lang="en-US" dirty="0" err="1"/>
              <a:t>rõhu</a:t>
            </a:r>
            <a:r>
              <a:rPr lang="en-US" dirty="0"/>
              <a:t> all, mis </a:t>
            </a:r>
            <a:r>
              <a:rPr lang="en-US" dirty="0" err="1"/>
              <a:t>suurendab</a:t>
            </a:r>
            <a:r>
              <a:rPr lang="en-US" dirty="0"/>
              <a:t> </a:t>
            </a:r>
            <a:r>
              <a:rPr lang="en-US" dirty="0" err="1"/>
              <a:t>õhu</a:t>
            </a:r>
            <a:r>
              <a:rPr lang="en-US" dirty="0"/>
              <a:t> </a:t>
            </a:r>
            <a:r>
              <a:rPr lang="en-US" dirty="0" err="1"/>
              <a:t>lahustuvust</a:t>
            </a:r>
            <a:r>
              <a:rPr lang="en-US" dirty="0"/>
              <a:t>.</a:t>
            </a:r>
            <a:endParaRPr lang="en-EE" sz="3200" dirty="0"/>
          </a:p>
        </p:txBody>
      </p:sp>
      <p:pic>
        <p:nvPicPr>
          <p:cNvPr id="2" name="Pilt 1">
            <a:extLst>
              <a:ext uri="{FF2B5EF4-FFF2-40B4-BE49-F238E27FC236}">
                <a16:creationId xmlns:a16="http://schemas.microsoft.com/office/drawing/2014/main" id="{CFC0D696-A1D4-2074-B429-6276CB74AB00}"/>
              </a:ext>
            </a:extLst>
          </p:cNvPr>
          <p:cNvPicPr>
            <a:picLocks noChangeAspect="1"/>
          </p:cNvPicPr>
          <p:nvPr/>
        </p:nvPicPr>
        <p:blipFill>
          <a:blip r:embed="rId3"/>
          <a:stretch>
            <a:fillRect/>
          </a:stretch>
        </p:blipFill>
        <p:spPr>
          <a:xfrm>
            <a:off x="598449" y="3016251"/>
            <a:ext cx="5730737" cy="3151905"/>
          </a:xfrm>
          <a:prstGeom prst="rect">
            <a:avLst/>
          </a:prstGeom>
        </p:spPr>
      </p:pic>
      <p:sp>
        <p:nvSpPr>
          <p:cNvPr id="6" name="Sisu kohatäide 5">
            <a:extLst>
              <a:ext uri="{FF2B5EF4-FFF2-40B4-BE49-F238E27FC236}">
                <a16:creationId xmlns:a16="http://schemas.microsoft.com/office/drawing/2014/main" id="{834C8ED4-A0D1-2D69-ABCD-1805D43ADC7C}"/>
              </a:ext>
            </a:extLst>
          </p:cNvPr>
          <p:cNvSpPr txBox="1">
            <a:spLocks/>
          </p:cNvSpPr>
          <p:nvPr/>
        </p:nvSpPr>
        <p:spPr>
          <a:xfrm>
            <a:off x="6512311" y="2895809"/>
            <a:ext cx="4750421" cy="348268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t-EE"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Rõhu all õhuga küllastatud vesi juhitakse </a:t>
            </a:r>
            <a:r>
              <a:rPr lang="et-EE"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flotaatorisse</a:t>
            </a:r>
            <a:r>
              <a:rPr lang="et-EE"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kus rõhu alt vabanev õhk moodustab</a:t>
            </a:r>
            <a:r>
              <a:rPr lang="en-US"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t>
            </a:r>
            <a:r>
              <a:rPr lang="et-EE"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vette peeneid mulle</a:t>
            </a:r>
            <a:r>
              <a:rPr lang="en-US"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Vees </a:t>
            </a:r>
            <a:r>
              <a:rPr lang="en-US"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olev</a:t>
            </a:r>
            <a:r>
              <a:rPr lang="en-US"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heljum</a:t>
            </a:r>
            <a:r>
              <a:rPr lang="en-US"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kleepub</a:t>
            </a:r>
            <a:r>
              <a:rPr lang="en-US"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mullide</a:t>
            </a:r>
            <a:r>
              <a:rPr lang="en-US"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külge</a:t>
            </a:r>
            <a:r>
              <a:rPr lang="en-US"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t>
            </a:r>
            <a:r>
              <a:rPr lang="et-EE"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ning</a:t>
            </a:r>
            <a:r>
              <a:rPr lang="en-US"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moodustuv</a:t>
            </a:r>
            <a:r>
              <a:rPr lang="en-US"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vaht</a:t>
            </a:r>
            <a:r>
              <a:rPr lang="en-US"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t>
            </a:r>
            <a:r>
              <a:rPr lang="et-EE"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ujuta</a:t>
            </a:r>
            <a:r>
              <a:rPr lang="en-US"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b </a:t>
            </a:r>
            <a:r>
              <a:rPr lang="et-EE"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selle veepinnale, kust s</a:t>
            </a:r>
            <a:r>
              <a:rPr lang="en-US"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aab</a:t>
            </a:r>
            <a:r>
              <a:rPr lang="en-US"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selle</a:t>
            </a:r>
            <a:r>
              <a:rPr lang="en-US"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t>
            </a:r>
            <a:r>
              <a:rPr lang="et-EE"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lihtsasti</a:t>
            </a:r>
            <a:r>
              <a:rPr lang="en-US"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eemaldada</a:t>
            </a:r>
            <a:r>
              <a:rPr lang="en-US"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t>
            </a:r>
            <a:r>
              <a:rPr lang="et-EE"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t>
            </a:r>
            <a:endParaRPr lang="et-EE" dirty="0"/>
          </a:p>
        </p:txBody>
      </p:sp>
    </p:spTree>
    <p:extLst>
      <p:ext uri="{BB962C8B-B14F-4D97-AF65-F5344CB8AC3E}">
        <p14:creationId xmlns:p14="http://schemas.microsoft.com/office/powerpoint/2010/main" val="14555881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Pealkiri 5">
            <a:extLst>
              <a:ext uri="{FF2B5EF4-FFF2-40B4-BE49-F238E27FC236}">
                <a16:creationId xmlns:a16="http://schemas.microsoft.com/office/drawing/2014/main" id="{DC0D5BE4-54CB-EF89-3B62-3DFF43AAE9C0}"/>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4800" kern="1200">
                <a:solidFill>
                  <a:srgbClr val="FFFFFF"/>
                </a:solidFill>
                <a:latin typeface="+mj-lt"/>
                <a:ea typeface="+mj-ea"/>
                <a:cs typeface="+mj-cs"/>
              </a:rPr>
              <a:t>Tänan!</a:t>
            </a:r>
          </a:p>
        </p:txBody>
      </p:sp>
    </p:spTree>
    <p:extLst>
      <p:ext uri="{BB962C8B-B14F-4D97-AF65-F5344CB8AC3E}">
        <p14:creationId xmlns:p14="http://schemas.microsoft.com/office/powerpoint/2010/main" val="3487732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a:extLst>
              <a:ext uri="{FF2B5EF4-FFF2-40B4-BE49-F238E27FC236}">
                <a16:creationId xmlns:a16="http://schemas.microsoft.com/office/drawing/2014/main" id="{D77F572E-637F-CC5C-47D4-84C00928D175}"/>
              </a:ext>
            </a:extLst>
          </p:cNvPr>
          <p:cNvSpPr>
            <a:spLocks noGrp="1"/>
          </p:cNvSpPr>
          <p:nvPr>
            <p:ph type="title"/>
          </p:nvPr>
        </p:nvSpPr>
        <p:spPr/>
        <p:txBody>
          <a:bodyPr/>
          <a:lstStyle/>
          <a:p>
            <a:r>
              <a:rPr lang="en-US" dirty="0" err="1"/>
              <a:t>Ühtlustamine</a:t>
            </a:r>
            <a:endParaRPr lang="en-US" dirty="0"/>
          </a:p>
        </p:txBody>
      </p:sp>
      <p:sp>
        <p:nvSpPr>
          <p:cNvPr id="4" name="Content Placeholder 2">
            <a:extLst>
              <a:ext uri="{FF2B5EF4-FFF2-40B4-BE49-F238E27FC236}">
                <a16:creationId xmlns:a16="http://schemas.microsoft.com/office/drawing/2014/main" id="{3088B1E7-BDE1-16C2-6DBB-78F64DB2B5C6}"/>
              </a:ext>
            </a:extLst>
          </p:cNvPr>
          <p:cNvSpPr>
            <a:spLocks noGrp="1"/>
          </p:cNvSpPr>
          <p:nvPr>
            <p:ph idx="1"/>
          </p:nvPr>
        </p:nvSpPr>
        <p:spPr>
          <a:xfrm>
            <a:off x="838200" y="1825625"/>
            <a:ext cx="9704942" cy="4351338"/>
          </a:xfrm>
        </p:spPr>
        <p:txBody>
          <a:bodyPr anchor="ctr">
            <a:normAutofit fontScale="70000" lnSpcReduction="20000"/>
          </a:bodyPr>
          <a:lstStyle/>
          <a:p>
            <a:pPr marL="0" indent="0">
              <a:lnSpc>
                <a:spcPct val="120000"/>
              </a:lnSpc>
              <a:buNone/>
            </a:pPr>
            <a:r>
              <a:rPr lang="en-US" sz="3200" dirty="0"/>
              <a:t>Reovee </a:t>
            </a:r>
            <a:r>
              <a:rPr lang="en-US" sz="3200" dirty="0" err="1"/>
              <a:t>vooluhulga</a:t>
            </a:r>
            <a:r>
              <a:rPr lang="en-US" sz="3200" dirty="0"/>
              <a:t> ja </a:t>
            </a:r>
            <a:r>
              <a:rPr lang="en-US" sz="3200" dirty="0" err="1"/>
              <a:t>reostuskoormuse</a:t>
            </a:r>
            <a:r>
              <a:rPr lang="en-US" sz="3200" dirty="0"/>
              <a:t> </a:t>
            </a:r>
            <a:r>
              <a:rPr lang="en-US" sz="3200" dirty="0" err="1"/>
              <a:t>ebaühtluse</a:t>
            </a:r>
            <a:r>
              <a:rPr lang="en-US" sz="3200" dirty="0"/>
              <a:t> </a:t>
            </a:r>
            <a:r>
              <a:rPr lang="en-US" sz="3200" dirty="0" err="1"/>
              <a:t>tasandamiseks</a:t>
            </a:r>
            <a:r>
              <a:rPr lang="en-US" sz="3200" dirty="0"/>
              <a:t> </a:t>
            </a:r>
            <a:r>
              <a:rPr lang="en-US" sz="3200" dirty="0" err="1"/>
              <a:t>rajatakse</a:t>
            </a:r>
            <a:r>
              <a:rPr lang="en-US" sz="3200" dirty="0"/>
              <a:t> </a:t>
            </a:r>
            <a:r>
              <a:rPr lang="en-US" sz="3200" dirty="0" err="1"/>
              <a:t>ühtlustusmahutid</a:t>
            </a:r>
            <a:r>
              <a:rPr lang="en-US" sz="3200" dirty="0"/>
              <a:t>. </a:t>
            </a:r>
          </a:p>
          <a:p>
            <a:pPr marL="0" indent="0">
              <a:lnSpc>
                <a:spcPct val="120000"/>
              </a:lnSpc>
              <a:buNone/>
            </a:pPr>
            <a:r>
              <a:rPr lang="en-US" sz="3200" dirty="0" err="1"/>
              <a:t>Ühiskanalisatsiooniga</a:t>
            </a:r>
            <a:r>
              <a:rPr lang="en-US" sz="3200" dirty="0"/>
              <a:t> </a:t>
            </a:r>
            <a:r>
              <a:rPr lang="en-US" sz="3200" dirty="0" err="1"/>
              <a:t>piirkondades</a:t>
            </a:r>
            <a:r>
              <a:rPr lang="en-US" sz="3200" dirty="0"/>
              <a:t> on </a:t>
            </a:r>
            <a:r>
              <a:rPr lang="en-US" sz="3200" dirty="0" err="1"/>
              <a:t>kasutusel</a:t>
            </a:r>
            <a:r>
              <a:rPr lang="en-US" sz="3200" dirty="0"/>
              <a:t> </a:t>
            </a:r>
            <a:r>
              <a:rPr lang="en-US" sz="3200" dirty="0" err="1"/>
              <a:t>ühtlustusmahutid</a:t>
            </a:r>
            <a:r>
              <a:rPr lang="en-US" sz="3200" dirty="0"/>
              <a:t>, </a:t>
            </a:r>
            <a:r>
              <a:rPr lang="en-US" sz="3200" dirty="0" err="1"/>
              <a:t>millesse</a:t>
            </a:r>
            <a:r>
              <a:rPr lang="en-US" sz="3200" dirty="0"/>
              <a:t> </a:t>
            </a:r>
            <a:r>
              <a:rPr lang="en-US" sz="3200" dirty="0" err="1"/>
              <a:t>suurte</a:t>
            </a:r>
            <a:r>
              <a:rPr lang="en-US" sz="3200" dirty="0"/>
              <a:t> </a:t>
            </a:r>
            <a:r>
              <a:rPr lang="en-US" sz="3200" dirty="0" err="1"/>
              <a:t>sademete</a:t>
            </a:r>
            <a:r>
              <a:rPr lang="en-US" sz="3200" dirty="0"/>
              <a:t> </a:t>
            </a:r>
            <a:r>
              <a:rPr lang="en-US" sz="3200" dirty="0" err="1"/>
              <a:t>ajal</a:t>
            </a:r>
            <a:r>
              <a:rPr lang="en-US" sz="3200" dirty="0"/>
              <a:t> </a:t>
            </a:r>
            <a:r>
              <a:rPr lang="en-US" sz="3200" dirty="0" err="1"/>
              <a:t>kogutakse</a:t>
            </a:r>
            <a:r>
              <a:rPr lang="en-US" sz="3200" dirty="0"/>
              <a:t> </a:t>
            </a:r>
            <a:r>
              <a:rPr lang="en-US" sz="3200" dirty="0" err="1"/>
              <a:t>ülemäärane</a:t>
            </a:r>
            <a:r>
              <a:rPr lang="en-US" sz="3200" dirty="0"/>
              <a:t> </a:t>
            </a:r>
            <a:r>
              <a:rPr lang="en-US" sz="3200" dirty="0" err="1"/>
              <a:t>reovesi</a:t>
            </a:r>
            <a:r>
              <a:rPr lang="en-US" sz="3200" dirty="0"/>
              <a:t>, </a:t>
            </a:r>
            <a:r>
              <a:rPr lang="en-US" sz="3200" dirty="0" err="1"/>
              <a:t>mida</a:t>
            </a:r>
            <a:r>
              <a:rPr lang="en-US" sz="3200" dirty="0"/>
              <a:t> </a:t>
            </a:r>
            <a:r>
              <a:rPr lang="en-US" sz="3200" dirty="0" err="1"/>
              <a:t>käideldakse</a:t>
            </a:r>
            <a:r>
              <a:rPr lang="en-US" sz="3200" dirty="0"/>
              <a:t> </a:t>
            </a:r>
            <a:r>
              <a:rPr lang="en-US" sz="3200" dirty="0" err="1"/>
              <a:t>pärast</a:t>
            </a:r>
            <a:r>
              <a:rPr lang="en-US" sz="3200" dirty="0"/>
              <a:t> </a:t>
            </a:r>
            <a:r>
              <a:rPr lang="en-US" sz="3200" dirty="0" err="1"/>
              <a:t>vooluhulga</a:t>
            </a:r>
            <a:r>
              <a:rPr lang="en-US" sz="3200" dirty="0"/>
              <a:t> </a:t>
            </a:r>
            <a:r>
              <a:rPr lang="en-US" sz="3200" dirty="0" err="1"/>
              <a:t>normaliseerumist</a:t>
            </a:r>
            <a:r>
              <a:rPr lang="en-US" sz="3200" dirty="0"/>
              <a:t>. </a:t>
            </a:r>
          </a:p>
          <a:p>
            <a:pPr marL="0" indent="0">
              <a:lnSpc>
                <a:spcPct val="120000"/>
              </a:lnSpc>
              <a:buNone/>
            </a:pPr>
            <a:r>
              <a:rPr lang="en-US" sz="3200" dirty="0" err="1"/>
              <a:t>Ühtlusteid</a:t>
            </a:r>
            <a:r>
              <a:rPr lang="en-US" sz="3200" dirty="0"/>
              <a:t> </a:t>
            </a:r>
            <a:r>
              <a:rPr lang="en-US" sz="3200" dirty="0" err="1"/>
              <a:t>rajatakse</a:t>
            </a:r>
            <a:r>
              <a:rPr lang="en-US" sz="3200" dirty="0"/>
              <a:t> ka </a:t>
            </a:r>
            <a:r>
              <a:rPr lang="en-US" sz="3200" dirty="0" err="1"/>
              <a:t>kanalisatsiooni</a:t>
            </a:r>
            <a:r>
              <a:rPr lang="en-US" sz="3200" dirty="0"/>
              <a:t> </a:t>
            </a:r>
            <a:r>
              <a:rPr lang="en-US" sz="3200" dirty="0" err="1"/>
              <a:t>võrgule</a:t>
            </a:r>
            <a:r>
              <a:rPr lang="en-US" sz="3200" dirty="0"/>
              <a:t> </a:t>
            </a:r>
            <a:r>
              <a:rPr lang="en-US" sz="3200" dirty="0" err="1"/>
              <a:t>uute</a:t>
            </a:r>
            <a:r>
              <a:rPr lang="en-US" sz="3200" dirty="0"/>
              <a:t> </a:t>
            </a:r>
            <a:r>
              <a:rPr lang="en-US" sz="3200" dirty="0" err="1"/>
              <a:t>alade</a:t>
            </a:r>
            <a:r>
              <a:rPr lang="en-US" sz="3200" dirty="0"/>
              <a:t> </a:t>
            </a:r>
            <a:r>
              <a:rPr lang="en-US" sz="3200" dirty="0" err="1"/>
              <a:t>liitumise</a:t>
            </a:r>
            <a:r>
              <a:rPr lang="en-US" sz="3200" dirty="0"/>
              <a:t> </a:t>
            </a:r>
            <a:r>
              <a:rPr lang="en-US" sz="3200" dirty="0" err="1"/>
              <a:t>järgselt</a:t>
            </a:r>
            <a:r>
              <a:rPr lang="en-US" sz="3200" dirty="0"/>
              <a:t>, et </a:t>
            </a:r>
            <a:r>
              <a:rPr lang="en-US" sz="3200" dirty="0" err="1"/>
              <a:t>mitte</a:t>
            </a:r>
            <a:r>
              <a:rPr lang="en-US" sz="3200" dirty="0"/>
              <a:t> </a:t>
            </a:r>
            <a:r>
              <a:rPr lang="en-US" sz="3200" dirty="0" err="1"/>
              <a:t>ülekoormata</a:t>
            </a:r>
            <a:r>
              <a:rPr lang="en-US" sz="3200" dirty="0"/>
              <a:t> </a:t>
            </a:r>
            <a:r>
              <a:rPr lang="en-US" sz="3200" dirty="0" err="1"/>
              <a:t>olemasolevat</a:t>
            </a:r>
            <a:r>
              <a:rPr lang="en-US" sz="3200" dirty="0"/>
              <a:t> </a:t>
            </a:r>
            <a:r>
              <a:rPr lang="en-US" sz="3200" dirty="0" err="1"/>
              <a:t>torustikku</a:t>
            </a:r>
            <a:r>
              <a:rPr lang="en-US" sz="3200" dirty="0"/>
              <a:t> ja </a:t>
            </a:r>
            <a:r>
              <a:rPr lang="en-US" sz="3200" dirty="0" err="1"/>
              <a:t>pumplaid</a:t>
            </a:r>
            <a:r>
              <a:rPr lang="en-US" sz="3200" dirty="0"/>
              <a:t>.</a:t>
            </a:r>
          </a:p>
          <a:p>
            <a:pPr marL="0" indent="0">
              <a:lnSpc>
                <a:spcPct val="120000"/>
              </a:lnSpc>
              <a:buNone/>
            </a:pPr>
            <a:r>
              <a:rPr lang="en-US" sz="3200" dirty="0"/>
              <a:t>Sageli </a:t>
            </a:r>
            <a:r>
              <a:rPr lang="en-US" sz="3200" dirty="0" err="1"/>
              <a:t>kasutatakse</a:t>
            </a:r>
            <a:r>
              <a:rPr lang="en-US" sz="3200" dirty="0"/>
              <a:t> </a:t>
            </a:r>
            <a:r>
              <a:rPr lang="en-US" sz="3200" dirty="0" err="1"/>
              <a:t>ühtlustusmahutites</a:t>
            </a:r>
            <a:r>
              <a:rPr lang="en-US" sz="3200" dirty="0"/>
              <a:t> </a:t>
            </a:r>
            <a:r>
              <a:rPr lang="en-US" sz="3200" dirty="0" err="1"/>
              <a:t>jämemullõhustust</a:t>
            </a:r>
            <a:r>
              <a:rPr lang="en-US" sz="3200" dirty="0"/>
              <a:t> </a:t>
            </a:r>
            <a:r>
              <a:rPr lang="en-US" sz="3200" dirty="0" err="1"/>
              <a:t>või</a:t>
            </a:r>
            <a:r>
              <a:rPr lang="en-US" sz="3200" dirty="0"/>
              <a:t> </a:t>
            </a:r>
            <a:r>
              <a:rPr lang="en-US" sz="3200" dirty="0" err="1"/>
              <a:t>sukelsegureid</a:t>
            </a:r>
            <a:r>
              <a:rPr lang="en-US" sz="3200" dirty="0"/>
              <a:t>, et </a:t>
            </a:r>
            <a:r>
              <a:rPr lang="en-US" sz="3200" dirty="0" err="1"/>
              <a:t>vähendada</a:t>
            </a:r>
            <a:r>
              <a:rPr lang="en-US" sz="3200" dirty="0"/>
              <a:t> </a:t>
            </a:r>
            <a:r>
              <a:rPr lang="en-US" sz="3200" dirty="0" err="1"/>
              <a:t>roiskumist</a:t>
            </a:r>
            <a:r>
              <a:rPr lang="en-US" sz="3200" dirty="0"/>
              <a:t> ja </a:t>
            </a:r>
            <a:r>
              <a:rPr lang="en-US" sz="3200" dirty="0" err="1"/>
              <a:t>heljumi</a:t>
            </a:r>
            <a:r>
              <a:rPr lang="en-US" sz="3200" dirty="0"/>
              <a:t> </a:t>
            </a:r>
            <a:r>
              <a:rPr lang="en-US" sz="3200" dirty="0" err="1"/>
              <a:t>väljasettimist</a:t>
            </a:r>
            <a:r>
              <a:rPr lang="en-US" sz="3200" dirty="0"/>
              <a:t>.</a:t>
            </a:r>
          </a:p>
        </p:txBody>
      </p:sp>
    </p:spTree>
    <p:extLst>
      <p:ext uri="{BB962C8B-B14F-4D97-AF65-F5344CB8AC3E}">
        <p14:creationId xmlns:p14="http://schemas.microsoft.com/office/powerpoint/2010/main" val="3914725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a:extLst>
              <a:ext uri="{FF2B5EF4-FFF2-40B4-BE49-F238E27FC236}">
                <a16:creationId xmlns:a16="http://schemas.microsoft.com/office/drawing/2014/main" id="{D77F572E-637F-CC5C-47D4-84C00928D175}"/>
              </a:ext>
            </a:extLst>
          </p:cNvPr>
          <p:cNvSpPr>
            <a:spLocks noGrp="1"/>
          </p:cNvSpPr>
          <p:nvPr>
            <p:ph type="title"/>
          </p:nvPr>
        </p:nvSpPr>
        <p:spPr/>
        <p:txBody>
          <a:bodyPr/>
          <a:lstStyle/>
          <a:p>
            <a:r>
              <a:rPr lang="en-US" dirty="0" err="1"/>
              <a:t>Ühtlustamine</a:t>
            </a:r>
            <a:endParaRPr lang="en-US" dirty="0"/>
          </a:p>
        </p:txBody>
      </p:sp>
      <p:sp>
        <p:nvSpPr>
          <p:cNvPr id="4" name="Content Placeholder 2">
            <a:extLst>
              <a:ext uri="{FF2B5EF4-FFF2-40B4-BE49-F238E27FC236}">
                <a16:creationId xmlns:a16="http://schemas.microsoft.com/office/drawing/2014/main" id="{3088B1E7-BDE1-16C2-6DBB-78F64DB2B5C6}"/>
              </a:ext>
            </a:extLst>
          </p:cNvPr>
          <p:cNvSpPr>
            <a:spLocks noGrp="1"/>
          </p:cNvSpPr>
          <p:nvPr>
            <p:ph idx="1"/>
          </p:nvPr>
        </p:nvSpPr>
        <p:spPr>
          <a:xfrm>
            <a:off x="7610103" y="1517152"/>
            <a:ext cx="4032174" cy="4351338"/>
          </a:xfrm>
        </p:spPr>
        <p:txBody>
          <a:bodyPr anchor="ctr">
            <a:normAutofit fontScale="70000" lnSpcReduction="20000"/>
          </a:bodyPr>
          <a:lstStyle/>
          <a:p>
            <a:pPr marL="0" indent="0">
              <a:lnSpc>
                <a:spcPct val="120000"/>
              </a:lnSpc>
              <a:buNone/>
            </a:pPr>
            <a:r>
              <a:rPr lang="en-US" sz="3200" dirty="0"/>
              <a:t>Ühtlustusmahuti </a:t>
            </a:r>
            <a:r>
              <a:rPr lang="en-US" sz="3200" dirty="0" err="1"/>
              <a:t>mahu</a:t>
            </a:r>
            <a:r>
              <a:rPr lang="en-US" sz="3200" dirty="0"/>
              <a:t> </a:t>
            </a:r>
            <a:r>
              <a:rPr lang="en-US" sz="3200" dirty="0" err="1"/>
              <a:t>määramiseks</a:t>
            </a:r>
            <a:r>
              <a:rPr lang="en-US" sz="3200" dirty="0"/>
              <a:t> </a:t>
            </a:r>
            <a:r>
              <a:rPr lang="en-US" sz="3200" dirty="0" err="1"/>
              <a:t>tuleb</a:t>
            </a:r>
            <a:r>
              <a:rPr lang="en-US" sz="3200" dirty="0"/>
              <a:t> </a:t>
            </a:r>
            <a:r>
              <a:rPr lang="en-US" sz="3200" dirty="0" err="1"/>
              <a:t>koostada</a:t>
            </a:r>
            <a:r>
              <a:rPr lang="en-US" sz="3200" dirty="0"/>
              <a:t> </a:t>
            </a:r>
            <a:r>
              <a:rPr lang="en-US" sz="3200" dirty="0" err="1"/>
              <a:t>reovee</a:t>
            </a:r>
            <a:r>
              <a:rPr lang="en-US" sz="3200" dirty="0"/>
              <a:t> </a:t>
            </a:r>
            <a:r>
              <a:rPr lang="en-US" sz="3200" dirty="0" err="1"/>
              <a:t>tunni</a:t>
            </a:r>
            <a:r>
              <a:rPr lang="en-US" sz="3200" dirty="0"/>
              <a:t> </a:t>
            </a:r>
            <a:r>
              <a:rPr lang="en-US" sz="3200" dirty="0" err="1"/>
              <a:t>mahtude</a:t>
            </a:r>
            <a:r>
              <a:rPr lang="en-US" sz="3200" dirty="0"/>
              <a:t> </a:t>
            </a:r>
            <a:r>
              <a:rPr lang="en-US" sz="3200" dirty="0" err="1"/>
              <a:t>kumulatiivne</a:t>
            </a:r>
            <a:r>
              <a:rPr lang="en-US" sz="3200" dirty="0"/>
              <a:t> </a:t>
            </a:r>
            <a:r>
              <a:rPr lang="en-US" sz="3200" dirty="0" err="1"/>
              <a:t>graafik</a:t>
            </a:r>
            <a:r>
              <a:rPr lang="en-US" sz="3200" dirty="0"/>
              <a:t> (</a:t>
            </a:r>
            <a:r>
              <a:rPr lang="en-US" sz="3200" dirty="0" err="1"/>
              <a:t>sinine</a:t>
            </a:r>
            <a:r>
              <a:rPr lang="en-US" sz="3200" dirty="0"/>
              <a:t>) . </a:t>
            </a:r>
          </a:p>
          <a:p>
            <a:pPr marL="0" indent="0">
              <a:lnSpc>
                <a:spcPct val="120000"/>
              </a:lnSpc>
              <a:buNone/>
            </a:pPr>
            <a:r>
              <a:rPr lang="en-US" sz="3200" dirty="0" err="1"/>
              <a:t>Graafikule</a:t>
            </a:r>
            <a:r>
              <a:rPr lang="en-US" sz="3200" dirty="0"/>
              <a:t> </a:t>
            </a:r>
            <a:r>
              <a:rPr lang="en-US" sz="3200" dirty="0" err="1"/>
              <a:t>lisatakse</a:t>
            </a:r>
            <a:r>
              <a:rPr lang="en-US" sz="3200" dirty="0"/>
              <a:t> </a:t>
            </a:r>
            <a:r>
              <a:rPr lang="en-US" sz="3200" dirty="0" err="1"/>
              <a:t>sirgjoon</a:t>
            </a:r>
            <a:r>
              <a:rPr lang="en-US" sz="3200" dirty="0"/>
              <a:t> (</a:t>
            </a:r>
            <a:r>
              <a:rPr lang="en-US" sz="3200" dirty="0" err="1"/>
              <a:t>oranž</a:t>
            </a:r>
            <a:r>
              <a:rPr lang="en-US" sz="3200" dirty="0"/>
              <a:t>), </a:t>
            </a:r>
            <a:r>
              <a:rPr lang="en-US" sz="3200" dirty="0" err="1"/>
              <a:t>mille</a:t>
            </a:r>
            <a:r>
              <a:rPr lang="en-US" sz="3200" dirty="0"/>
              <a:t> </a:t>
            </a:r>
            <a:r>
              <a:rPr lang="en-US" sz="3200" dirty="0" err="1"/>
              <a:t>tõusunurk</a:t>
            </a:r>
            <a:r>
              <a:rPr lang="en-US" sz="3200" dirty="0"/>
              <a:t> </a:t>
            </a:r>
            <a:r>
              <a:rPr lang="en-US" sz="3200" dirty="0" err="1"/>
              <a:t>võrdub</a:t>
            </a:r>
            <a:r>
              <a:rPr lang="en-US" sz="3200" dirty="0"/>
              <a:t> </a:t>
            </a:r>
            <a:r>
              <a:rPr lang="en-US" sz="3200" dirty="0" err="1"/>
              <a:t>keskmise</a:t>
            </a:r>
            <a:r>
              <a:rPr lang="en-US" sz="3200" dirty="0"/>
              <a:t> </a:t>
            </a:r>
            <a:r>
              <a:rPr lang="en-US" sz="3200" dirty="0" err="1"/>
              <a:t>tunni</a:t>
            </a:r>
            <a:r>
              <a:rPr lang="en-US" sz="3200" dirty="0"/>
              <a:t> </a:t>
            </a:r>
            <a:r>
              <a:rPr lang="en-US" sz="3200" dirty="0" err="1"/>
              <a:t>mahuga</a:t>
            </a:r>
            <a:r>
              <a:rPr lang="en-US" sz="3200" dirty="0"/>
              <a:t>. </a:t>
            </a:r>
          </a:p>
          <a:p>
            <a:pPr marL="0" indent="0">
              <a:lnSpc>
                <a:spcPct val="120000"/>
              </a:lnSpc>
              <a:buNone/>
            </a:pPr>
            <a:r>
              <a:rPr lang="en-US" sz="3200" dirty="0" err="1"/>
              <a:t>Ühtlusti</a:t>
            </a:r>
            <a:r>
              <a:rPr lang="en-US" sz="3200" dirty="0"/>
              <a:t> </a:t>
            </a:r>
            <a:r>
              <a:rPr lang="en-US" sz="3200" dirty="0" err="1"/>
              <a:t>maht</a:t>
            </a:r>
            <a:r>
              <a:rPr lang="en-US" sz="3200" dirty="0"/>
              <a:t> </a:t>
            </a:r>
            <a:r>
              <a:rPr lang="en-US" sz="3200" dirty="0" err="1"/>
              <a:t>võrdub</a:t>
            </a:r>
            <a:r>
              <a:rPr lang="en-US" sz="3200" dirty="0"/>
              <a:t> </a:t>
            </a:r>
            <a:r>
              <a:rPr lang="en-US" sz="3200" dirty="0" err="1"/>
              <a:t>kahe</a:t>
            </a:r>
            <a:r>
              <a:rPr lang="en-US" sz="3200" dirty="0"/>
              <a:t> </a:t>
            </a:r>
            <a:r>
              <a:rPr lang="en-US" sz="3200" dirty="0" err="1"/>
              <a:t>joone</a:t>
            </a:r>
            <a:r>
              <a:rPr lang="en-US" sz="3200" dirty="0"/>
              <a:t> </a:t>
            </a:r>
            <a:r>
              <a:rPr lang="en-US" sz="3200" dirty="0" err="1"/>
              <a:t>suurima</a:t>
            </a:r>
            <a:r>
              <a:rPr lang="en-US" sz="3200" dirty="0"/>
              <a:t> </a:t>
            </a:r>
            <a:r>
              <a:rPr lang="en-US" sz="3200" dirty="0" err="1"/>
              <a:t>vertikaalse</a:t>
            </a:r>
            <a:r>
              <a:rPr lang="en-US" sz="3200" dirty="0"/>
              <a:t> </a:t>
            </a:r>
            <a:r>
              <a:rPr lang="en-US" sz="3200" dirty="0" err="1"/>
              <a:t>vahekaugusega</a:t>
            </a:r>
            <a:r>
              <a:rPr lang="en-US" sz="3200" dirty="0"/>
              <a:t>.</a:t>
            </a:r>
          </a:p>
          <a:p>
            <a:pPr marL="0" indent="0">
              <a:buNone/>
            </a:pPr>
            <a:endParaRPr lang="en-EE" sz="3200" dirty="0"/>
          </a:p>
        </p:txBody>
      </p:sp>
      <p:pic>
        <p:nvPicPr>
          <p:cNvPr id="2" name="Pilt 1">
            <a:extLst>
              <a:ext uri="{FF2B5EF4-FFF2-40B4-BE49-F238E27FC236}">
                <a16:creationId xmlns:a16="http://schemas.microsoft.com/office/drawing/2014/main" id="{0E60CD78-F746-6C36-8DBA-1D6CC837EEBA}"/>
              </a:ext>
            </a:extLst>
          </p:cNvPr>
          <p:cNvPicPr>
            <a:picLocks noChangeAspect="1"/>
          </p:cNvPicPr>
          <p:nvPr/>
        </p:nvPicPr>
        <p:blipFill>
          <a:blip r:embed="rId2"/>
          <a:stretch>
            <a:fillRect/>
          </a:stretch>
        </p:blipFill>
        <p:spPr>
          <a:xfrm>
            <a:off x="813735" y="1851101"/>
            <a:ext cx="6711980" cy="4017389"/>
          </a:xfrm>
          <a:prstGeom prst="rect">
            <a:avLst/>
          </a:prstGeom>
        </p:spPr>
      </p:pic>
    </p:spTree>
    <p:extLst>
      <p:ext uri="{BB962C8B-B14F-4D97-AF65-F5344CB8AC3E}">
        <p14:creationId xmlns:p14="http://schemas.microsoft.com/office/powerpoint/2010/main" val="2394853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a:extLst>
              <a:ext uri="{FF2B5EF4-FFF2-40B4-BE49-F238E27FC236}">
                <a16:creationId xmlns:a16="http://schemas.microsoft.com/office/drawing/2014/main" id="{D77F572E-637F-CC5C-47D4-84C00928D175}"/>
              </a:ext>
            </a:extLst>
          </p:cNvPr>
          <p:cNvSpPr>
            <a:spLocks noGrp="1"/>
          </p:cNvSpPr>
          <p:nvPr>
            <p:ph type="title"/>
          </p:nvPr>
        </p:nvSpPr>
        <p:spPr/>
        <p:txBody>
          <a:bodyPr/>
          <a:lstStyle/>
          <a:p>
            <a:r>
              <a:rPr lang="en-US" dirty="0"/>
              <a:t>Reovee </a:t>
            </a:r>
            <a:r>
              <a:rPr lang="en-US" dirty="0" err="1"/>
              <a:t>eelõhustamine</a:t>
            </a:r>
            <a:endParaRPr lang="en-US" dirty="0"/>
          </a:p>
        </p:txBody>
      </p:sp>
      <p:sp>
        <p:nvSpPr>
          <p:cNvPr id="4" name="Content Placeholder 2">
            <a:extLst>
              <a:ext uri="{FF2B5EF4-FFF2-40B4-BE49-F238E27FC236}">
                <a16:creationId xmlns:a16="http://schemas.microsoft.com/office/drawing/2014/main" id="{3088B1E7-BDE1-16C2-6DBB-78F64DB2B5C6}"/>
              </a:ext>
            </a:extLst>
          </p:cNvPr>
          <p:cNvSpPr>
            <a:spLocks noGrp="1"/>
          </p:cNvSpPr>
          <p:nvPr>
            <p:ph idx="1"/>
          </p:nvPr>
        </p:nvSpPr>
        <p:spPr>
          <a:xfrm>
            <a:off x="838199" y="1825625"/>
            <a:ext cx="9800063" cy="4351338"/>
          </a:xfrm>
        </p:spPr>
        <p:txBody>
          <a:bodyPr anchor="ctr">
            <a:normAutofit fontScale="77500" lnSpcReduction="20000"/>
          </a:bodyPr>
          <a:lstStyle/>
          <a:p>
            <a:pPr marL="0" indent="0">
              <a:lnSpc>
                <a:spcPct val="110000"/>
              </a:lnSpc>
              <a:buNone/>
            </a:pPr>
            <a:r>
              <a:rPr lang="en-US" sz="3200" dirty="0" err="1"/>
              <a:t>Torustiku</a:t>
            </a:r>
            <a:r>
              <a:rPr lang="en-US" sz="3200" dirty="0"/>
              <a:t> </a:t>
            </a:r>
            <a:r>
              <a:rPr lang="en-US" sz="3200" dirty="0" err="1"/>
              <a:t>ulatuse</a:t>
            </a:r>
            <a:r>
              <a:rPr lang="en-US" sz="3200" dirty="0"/>
              <a:t> </a:t>
            </a:r>
            <a:r>
              <a:rPr lang="en-US" sz="3200" dirty="0" err="1"/>
              <a:t>suurenedes</a:t>
            </a:r>
            <a:r>
              <a:rPr lang="en-US" sz="3200" dirty="0"/>
              <a:t> </a:t>
            </a:r>
            <a:r>
              <a:rPr lang="en-US" sz="3200" dirty="0" err="1"/>
              <a:t>reovee</a:t>
            </a:r>
            <a:r>
              <a:rPr lang="en-US" sz="3200" dirty="0"/>
              <a:t> </a:t>
            </a:r>
            <a:r>
              <a:rPr lang="en-US" sz="3200" dirty="0" err="1"/>
              <a:t>viibeajad</a:t>
            </a:r>
            <a:r>
              <a:rPr lang="en-US" sz="3200" dirty="0"/>
              <a:t> </a:t>
            </a:r>
            <a:r>
              <a:rPr lang="en-US" sz="3200" dirty="0" err="1"/>
              <a:t>torustikus</a:t>
            </a:r>
            <a:r>
              <a:rPr lang="en-US" sz="3200" dirty="0"/>
              <a:t> </a:t>
            </a:r>
            <a:r>
              <a:rPr lang="en-US" sz="3200" dirty="0" err="1"/>
              <a:t>järjest</a:t>
            </a:r>
            <a:r>
              <a:rPr lang="en-US" sz="3200" dirty="0"/>
              <a:t> </a:t>
            </a:r>
            <a:r>
              <a:rPr lang="en-US" sz="3200" dirty="0" err="1"/>
              <a:t>pikenevad</a:t>
            </a:r>
            <a:r>
              <a:rPr lang="en-US" sz="3200" dirty="0"/>
              <a:t>, mis </a:t>
            </a:r>
            <a:r>
              <a:rPr lang="en-US" sz="3200" dirty="0" err="1"/>
              <a:t>muudab</a:t>
            </a:r>
            <a:r>
              <a:rPr lang="en-US" sz="3200" dirty="0"/>
              <a:t> </a:t>
            </a:r>
            <a:r>
              <a:rPr lang="en-US" sz="3200" dirty="0" err="1"/>
              <a:t>reovee</a:t>
            </a:r>
            <a:r>
              <a:rPr lang="en-US" sz="3200" dirty="0"/>
              <a:t> </a:t>
            </a:r>
            <a:r>
              <a:rPr lang="en-US" sz="3200" dirty="0" err="1"/>
              <a:t>enne</a:t>
            </a:r>
            <a:r>
              <a:rPr lang="en-US" sz="3200" dirty="0"/>
              <a:t> </a:t>
            </a:r>
            <a:r>
              <a:rPr lang="en-US" sz="3200" dirty="0" err="1"/>
              <a:t>puhastile</a:t>
            </a:r>
            <a:r>
              <a:rPr lang="en-US" sz="3200" dirty="0"/>
              <a:t> </a:t>
            </a:r>
            <a:r>
              <a:rPr lang="en-US" sz="3200" dirty="0" err="1"/>
              <a:t>jõudmist</a:t>
            </a:r>
            <a:r>
              <a:rPr lang="en-US" sz="3200" dirty="0"/>
              <a:t> </a:t>
            </a:r>
            <a:r>
              <a:rPr lang="en-US" sz="3200" dirty="0" err="1"/>
              <a:t>anaeroobseks</a:t>
            </a:r>
            <a:r>
              <a:rPr lang="en-US" sz="3200" dirty="0"/>
              <a:t>.  </a:t>
            </a:r>
            <a:r>
              <a:rPr lang="en-US" sz="3200" dirty="0" err="1"/>
              <a:t>Sellega</a:t>
            </a:r>
            <a:r>
              <a:rPr lang="en-US" sz="3200" dirty="0"/>
              <a:t> </a:t>
            </a:r>
            <a:r>
              <a:rPr lang="en-US" sz="3200" dirty="0" err="1"/>
              <a:t>kaasneb</a:t>
            </a:r>
            <a:r>
              <a:rPr lang="en-US" sz="3200" dirty="0"/>
              <a:t> </a:t>
            </a:r>
            <a:r>
              <a:rPr lang="en-US" sz="3200" dirty="0" err="1"/>
              <a:t>torustikes</a:t>
            </a:r>
            <a:r>
              <a:rPr lang="en-US" sz="3200" dirty="0"/>
              <a:t> </a:t>
            </a:r>
            <a:r>
              <a:rPr lang="en-US" sz="3200" dirty="0" err="1"/>
              <a:t>tervise</a:t>
            </a:r>
            <a:r>
              <a:rPr lang="en-US" sz="3200" dirty="0"/>
              <a:t>- ja </a:t>
            </a:r>
            <a:r>
              <a:rPr lang="en-US" sz="3200" dirty="0" err="1"/>
              <a:t>plahvatusohtlike</a:t>
            </a:r>
            <a:r>
              <a:rPr lang="en-US" sz="3200" dirty="0"/>
              <a:t> </a:t>
            </a:r>
            <a:r>
              <a:rPr lang="en-US" sz="3200" dirty="0" err="1"/>
              <a:t>gaaside</a:t>
            </a:r>
            <a:r>
              <a:rPr lang="en-US" sz="3200" dirty="0"/>
              <a:t> </a:t>
            </a:r>
            <a:r>
              <a:rPr lang="en-US" sz="3200" dirty="0" err="1"/>
              <a:t>teke</a:t>
            </a:r>
            <a:r>
              <a:rPr lang="en-US" sz="3200" dirty="0"/>
              <a:t>, </a:t>
            </a:r>
            <a:r>
              <a:rPr lang="en-US" sz="3200" dirty="0" err="1"/>
              <a:t>mille</a:t>
            </a:r>
            <a:r>
              <a:rPr lang="en-US" sz="3200" dirty="0"/>
              <a:t> </a:t>
            </a:r>
            <a:r>
              <a:rPr lang="en-US" sz="3200" dirty="0" err="1"/>
              <a:t>leevenduseks</a:t>
            </a:r>
            <a:r>
              <a:rPr lang="en-US" sz="3200" dirty="0"/>
              <a:t> </a:t>
            </a:r>
            <a:r>
              <a:rPr lang="en-US" sz="3200" dirty="0" err="1"/>
              <a:t>rajatakse</a:t>
            </a:r>
            <a:r>
              <a:rPr lang="en-US" sz="3200" dirty="0"/>
              <a:t> </a:t>
            </a:r>
            <a:r>
              <a:rPr lang="en-US" sz="3200" dirty="0" err="1"/>
              <a:t>puhastite</a:t>
            </a:r>
            <a:r>
              <a:rPr lang="en-US" sz="3200" dirty="0"/>
              <a:t> </a:t>
            </a:r>
            <a:r>
              <a:rPr lang="en-US" sz="3200" dirty="0" err="1"/>
              <a:t>algusesse</a:t>
            </a:r>
            <a:r>
              <a:rPr lang="en-US" sz="3200" dirty="0"/>
              <a:t> </a:t>
            </a:r>
            <a:r>
              <a:rPr lang="en-US" sz="3200" dirty="0" err="1"/>
              <a:t>eelõhustust</a:t>
            </a:r>
            <a:r>
              <a:rPr lang="en-US" sz="3200" dirty="0"/>
              <a:t>. </a:t>
            </a:r>
          </a:p>
          <a:p>
            <a:pPr marL="0" indent="0">
              <a:lnSpc>
                <a:spcPct val="110000"/>
              </a:lnSpc>
              <a:buNone/>
            </a:pPr>
            <a:r>
              <a:rPr lang="en-US" sz="3200" dirty="0" err="1"/>
              <a:t>Eelõhustus</a:t>
            </a:r>
            <a:r>
              <a:rPr lang="en-US" sz="3200" dirty="0"/>
              <a:t> </a:t>
            </a:r>
            <a:r>
              <a:rPr lang="en-US" sz="3200" dirty="0" err="1"/>
              <a:t>parandab</a:t>
            </a:r>
            <a:r>
              <a:rPr lang="en-US" sz="3200" dirty="0"/>
              <a:t> </a:t>
            </a:r>
            <a:r>
              <a:rPr lang="en-US" sz="3200" dirty="0" err="1"/>
              <a:t>eelselitust</a:t>
            </a:r>
            <a:r>
              <a:rPr lang="en-US" sz="3200" dirty="0"/>
              <a:t> ja </a:t>
            </a:r>
            <a:r>
              <a:rPr lang="en-US" sz="3200" dirty="0" err="1"/>
              <a:t>aitab</a:t>
            </a:r>
            <a:r>
              <a:rPr lang="en-US" sz="3200" dirty="0"/>
              <a:t> kaas </a:t>
            </a:r>
            <a:r>
              <a:rPr lang="en-US" sz="3200" dirty="0" err="1"/>
              <a:t>aktiivmuda</a:t>
            </a:r>
            <a:r>
              <a:rPr lang="en-US" sz="3200" dirty="0"/>
              <a:t> </a:t>
            </a:r>
            <a:r>
              <a:rPr lang="en-US" sz="3200" dirty="0" err="1"/>
              <a:t>tekele</a:t>
            </a:r>
            <a:r>
              <a:rPr lang="en-US" sz="3200" dirty="0"/>
              <a:t> </a:t>
            </a:r>
            <a:r>
              <a:rPr lang="en-US" sz="3200" dirty="0" err="1"/>
              <a:t>ning</a:t>
            </a:r>
            <a:r>
              <a:rPr lang="en-US" sz="3200" dirty="0"/>
              <a:t> </a:t>
            </a:r>
            <a:r>
              <a:rPr lang="en-US" sz="3200" dirty="0" err="1"/>
              <a:t>parandab</a:t>
            </a:r>
            <a:r>
              <a:rPr lang="en-US" sz="3200" dirty="0"/>
              <a:t> ka </a:t>
            </a:r>
            <a:r>
              <a:rPr lang="en-US" sz="3200" dirty="0" err="1"/>
              <a:t>rasva</a:t>
            </a:r>
            <a:r>
              <a:rPr lang="en-US" sz="3200" dirty="0"/>
              <a:t> ja </a:t>
            </a:r>
            <a:r>
              <a:rPr lang="en-US" sz="3200" dirty="0" err="1"/>
              <a:t>õli</a:t>
            </a:r>
            <a:r>
              <a:rPr lang="en-US" sz="3200" dirty="0"/>
              <a:t> </a:t>
            </a:r>
            <a:r>
              <a:rPr lang="en-US" sz="3200" dirty="0" err="1"/>
              <a:t>eraldamist</a:t>
            </a:r>
            <a:r>
              <a:rPr lang="en-US" sz="3200" dirty="0"/>
              <a:t>.</a:t>
            </a:r>
          </a:p>
          <a:p>
            <a:pPr marL="0" indent="0">
              <a:lnSpc>
                <a:spcPct val="110000"/>
              </a:lnSpc>
              <a:buNone/>
            </a:pPr>
            <a:r>
              <a:rPr lang="en-US" sz="3200" dirty="0" err="1"/>
              <a:t>Eelõhustuse</a:t>
            </a:r>
            <a:r>
              <a:rPr lang="en-US" sz="3200" dirty="0"/>
              <a:t> </a:t>
            </a:r>
            <a:r>
              <a:rPr lang="en-US" sz="3200" dirty="0" err="1"/>
              <a:t>kestuseks</a:t>
            </a:r>
            <a:r>
              <a:rPr lang="en-US" sz="3200" dirty="0"/>
              <a:t> </a:t>
            </a:r>
            <a:r>
              <a:rPr lang="en-US" sz="3200" dirty="0" err="1"/>
              <a:t>võetakse</a:t>
            </a:r>
            <a:r>
              <a:rPr lang="en-US" sz="3200" dirty="0"/>
              <a:t> 5..15 min </a:t>
            </a:r>
            <a:r>
              <a:rPr lang="en-US" sz="3200" dirty="0" err="1"/>
              <a:t>ning</a:t>
            </a:r>
            <a:r>
              <a:rPr lang="en-US" sz="3200" dirty="0"/>
              <a:t> </a:t>
            </a:r>
            <a:r>
              <a:rPr lang="en-US" sz="3200" dirty="0" err="1"/>
              <a:t>õhu</a:t>
            </a:r>
            <a:r>
              <a:rPr lang="en-US" sz="3200" dirty="0"/>
              <a:t> </a:t>
            </a:r>
            <a:r>
              <a:rPr lang="en-US" sz="3200" dirty="0" err="1"/>
              <a:t>koguseks</a:t>
            </a:r>
            <a:r>
              <a:rPr lang="en-US" sz="3200" dirty="0"/>
              <a:t> 20..110% </a:t>
            </a:r>
            <a:r>
              <a:rPr lang="en-US" sz="3200" dirty="0" err="1"/>
              <a:t>reovee</a:t>
            </a:r>
            <a:r>
              <a:rPr lang="en-US" sz="3200" dirty="0"/>
              <a:t> </a:t>
            </a:r>
            <a:r>
              <a:rPr lang="en-US" sz="3200" dirty="0" err="1"/>
              <a:t>kogusest</a:t>
            </a:r>
            <a:r>
              <a:rPr lang="en-US" sz="3200" dirty="0"/>
              <a:t>. </a:t>
            </a:r>
          </a:p>
          <a:p>
            <a:pPr marL="0" indent="0">
              <a:lnSpc>
                <a:spcPct val="110000"/>
              </a:lnSpc>
              <a:buNone/>
            </a:pPr>
            <a:r>
              <a:rPr lang="en-US" sz="3200" dirty="0" err="1"/>
              <a:t>Eelõhustus</a:t>
            </a:r>
            <a:r>
              <a:rPr lang="en-US" sz="3200" dirty="0"/>
              <a:t> </a:t>
            </a:r>
            <a:r>
              <a:rPr lang="en-US" sz="3200" dirty="0" err="1"/>
              <a:t>rajatakse</a:t>
            </a:r>
            <a:r>
              <a:rPr lang="en-US" sz="3200" dirty="0"/>
              <a:t> </a:t>
            </a:r>
            <a:r>
              <a:rPr lang="en-US" sz="3200" dirty="0" err="1"/>
              <a:t>sageli</a:t>
            </a:r>
            <a:r>
              <a:rPr lang="en-US" sz="3200" dirty="0"/>
              <a:t> </a:t>
            </a:r>
            <a:r>
              <a:rPr lang="en-US" sz="3200" dirty="0" err="1"/>
              <a:t>koos</a:t>
            </a:r>
            <a:r>
              <a:rPr lang="en-US" sz="3200" dirty="0"/>
              <a:t> </a:t>
            </a:r>
            <a:r>
              <a:rPr lang="en-US" sz="3200" dirty="0" err="1"/>
              <a:t>mõne</a:t>
            </a:r>
            <a:r>
              <a:rPr lang="en-US" sz="3200" dirty="0"/>
              <a:t> </a:t>
            </a:r>
            <a:r>
              <a:rPr lang="en-US" sz="3200" dirty="0" err="1"/>
              <a:t>teise</a:t>
            </a:r>
            <a:r>
              <a:rPr lang="en-US" sz="3200" dirty="0"/>
              <a:t> </a:t>
            </a:r>
            <a:r>
              <a:rPr lang="en-US" sz="3200" dirty="0" err="1"/>
              <a:t>protsessiga</a:t>
            </a:r>
            <a:r>
              <a:rPr lang="en-US" sz="3200" dirty="0"/>
              <a:t>, </a:t>
            </a:r>
            <a:r>
              <a:rPr lang="en-US" sz="3200" dirty="0" err="1"/>
              <a:t>nt</a:t>
            </a:r>
            <a:r>
              <a:rPr lang="en-US" sz="3200" dirty="0"/>
              <a:t> </a:t>
            </a:r>
            <a:r>
              <a:rPr lang="en-US" sz="3200" dirty="0" err="1"/>
              <a:t>ühtlustamine</a:t>
            </a:r>
            <a:r>
              <a:rPr lang="en-US" sz="3200" dirty="0"/>
              <a:t>, </a:t>
            </a:r>
            <a:r>
              <a:rPr lang="en-US" sz="3200" dirty="0" err="1"/>
              <a:t>liiva</a:t>
            </a:r>
            <a:r>
              <a:rPr lang="en-US" sz="3200" dirty="0"/>
              <a:t>- ja </a:t>
            </a:r>
            <a:r>
              <a:rPr lang="en-US" sz="3200" dirty="0" err="1"/>
              <a:t>ärastus</a:t>
            </a:r>
            <a:r>
              <a:rPr lang="en-US" sz="3200" dirty="0"/>
              <a:t>, </a:t>
            </a:r>
            <a:r>
              <a:rPr lang="en-US" sz="3200" dirty="0" err="1"/>
              <a:t>koagulandi</a:t>
            </a:r>
            <a:r>
              <a:rPr lang="en-US" sz="3200" dirty="0"/>
              <a:t> </a:t>
            </a:r>
            <a:r>
              <a:rPr lang="en-US" sz="3200" dirty="0" err="1"/>
              <a:t>annustus</a:t>
            </a:r>
            <a:r>
              <a:rPr lang="en-US" sz="3200" dirty="0"/>
              <a:t>.</a:t>
            </a:r>
            <a:endParaRPr lang="en-EE" sz="3200" dirty="0"/>
          </a:p>
        </p:txBody>
      </p:sp>
    </p:spTree>
    <p:extLst>
      <p:ext uri="{BB962C8B-B14F-4D97-AF65-F5344CB8AC3E}">
        <p14:creationId xmlns:p14="http://schemas.microsoft.com/office/powerpoint/2010/main" val="4206233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a:extLst>
              <a:ext uri="{FF2B5EF4-FFF2-40B4-BE49-F238E27FC236}">
                <a16:creationId xmlns:a16="http://schemas.microsoft.com/office/drawing/2014/main" id="{D77F572E-637F-CC5C-47D4-84C00928D175}"/>
              </a:ext>
            </a:extLst>
          </p:cNvPr>
          <p:cNvSpPr>
            <a:spLocks noGrp="1"/>
          </p:cNvSpPr>
          <p:nvPr>
            <p:ph type="title"/>
          </p:nvPr>
        </p:nvSpPr>
        <p:spPr/>
        <p:txBody>
          <a:bodyPr/>
          <a:lstStyle/>
          <a:p>
            <a:r>
              <a:rPr lang="en-US" dirty="0" err="1"/>
              <a:t>Neutraliseerimine</a:t>
            </a:r>
            <a:endParaRPr lang="en-US" dirty="0"/>
          </a:p>
        </p:txBody>
      </p:sp>
      <p:sp>
        <p:nvSpPr>
          <p:cNvPr id="4" name="Content Placeholder 2">
            <a:extLst>
              <a:ext uri="{FF2B5EF4-FFF2-40B4-BE49-F238E27FC236}">
                <a16:creationId xmlns:a16="http://schemas.microsoft.com/office/drawing/2014/main" id="{3088B1E7-BDE1-16C2-6DBB-78F64DB2B5C6}"/>
              </a:ext>
            </a:extLst>
          </p:cNvPr>
          <p:cNvSpPr>
            <a:spLocks noGrp="1"/>
          </p:cNvSpPr>
          <p:nvPr>
            <p:ph idx="1"/>
          </p:nvPr>
        </p:nvSpPr>
        <p:spPr>
          <a:xfrm>
            <a:off x="838200" y="1825625"/>
            <a:ext cx="9855820" cy="4351338"/>
          </a:xfrm>
        </p:spPr>
        <p:txBody>
          <a:bodyPr anchor="ctr">
            <a:normAutofit fontScale="70000" lnSpcReduction="20000"/>
          </a:bodyPr>
          <a:lstStyle/>
          <a:p>
            <a:pPr marL="0" indent="0">
              <a:lnSpc>
                <a:spcPct val="120000"/>
              </a:lnSpc>
              <a:buNone/>
            </a:pPr>
            <a:r>
              <a:rPr lang="en-US" sz="3200" dirty="0"/>
              <a:t>Bioloogilises </a:t>
            </a:r>
            <a:r>
              <a:rPr lang="en-US" sz="3200" dirty="0" err="1"/>
              <a:t>puhastusetapis</a:t>
            </a:r>
            <a:r>
              <a:rPr lang="en-US" sz="3200" dirty="0"/>
              <a:t> on </a:t>
            </a:r>
            <a:r>
              <a:rPr lang="en-US" sz="3200" dirty="0" err="1"/>
              <a:t>mikroorganismide</a:t>
            </a:r>
            <a:r>
              <a:rPr lang="en-US" sz="3200" dirty="0"/>
              <a:t> </a:t>
            </a:r>
            <a:r>
              <a:rPr lang="en-US" sz="3200" dirty="0" err="1"/>
              <a:t>jaoks</a:t>
            </a:r>
            <a:r>
              <a:rPr lang="en-US" sz="3200" dirty="0"/>
              <a:t> </a:t>
            </a:r>
            <a:r>
              <a:rPr lang="en-US" sz="3200" dirty="0" err="1"/>
              <a:t>soodne</a:t>
            </a:r>
            <a:r>
              <a:rPr lang="en-US" sz="3200" dirty="0"/>
              <a:t> pH-</a:t>
            </a:r>
            <a:r>
              <a:rPr lang="en-US" sz="3200" dirty="0" err="1"/>
              <a:t>vahemik</a:t>
            </a:r>
            <a:r>
              <a:rPr lang="en-US" sz="3200" dirty="0"/>
              <a:t> 6,5–9,0. </a:t>
            </a:r>
            <a:r>
              <a:rPr lang="en-US" sz="3200" dirty="0" err="1"/>
              <a:t>Liiga</a:t>
            </a:r>
            <a:r>
              <a:rPr lang="en-US" sz="3200" dirty="0"/>
              <a:t> </a:t>
            </a:r>
            <a:r>
              <a:rPr lang="en-US" sz="3200" dirty="0" err="1"/>
              <a:t>suure</a:t>
            </a:r>
            <a:r>
              <a:rPr lang="en-US" sz="3200" dirty="0"/>
              <a:t> </a:t>
            </a:r>
            <a:r>
              <a:rPr lang="en-US" sz="3200" dirty="0" err="1"/>
              <a:t>või</a:t>
            </a:r>
            <a:r>
              <a:rPr lang="en-US" sz="3200" dirty="0"/>
              <a:t> </a:t>
            </a:r>
            <a:r>
              <a:rPr lang="en-US" sz="3200" dirty="0" err="1"/>
              <a:t>väikese</a:t>
            </a:r>
            <a:r>
              <a:rPr lang="en-US" sz="3200" dirty="0"/>
              <a:t> pH-ga </a:t>
            </a:r>
            <a:r>
              <a:rPr lang="en-US" sz="3200" dirty="0" err="1"/>
              <a:t>heitvesi</a:t>
            </a:r>
            <a:r>
              <a:rPr lang="en-US" sz="3200" dirty="0"/>
              <a:t> </a:t>
            </a:r>
            <a:r>
              <a:rPr lang="en-US" sz="3200" dirty="0" err="1"/>
              <a:t>võib</a:t>
            </a:r>
            <a:r>
              <a:rPr lang="en-US" sz="3200" dirty="0"/>
              <a:t> </a:t>
            </a:r>
            <a:r>
              <a:rPr lang="en-US" sz="3200" dirty="0" err="1"/>
              <a:t>vajada</a:t>
            </a:r>
            <a:r>
              <a:rPr lang="en-US" sz="3200" dirty="0"/>
              <a:t> </a:t>
            </a:r>
            <a:r>
              <a:rPr lang="en-US" sz="3200" dirty="0" err="1"/>
              <a:t>neutraliseerimist</a:t>
            </a:r>
            <a:r>
              <a:rPr lang="en-US" sz="3200" dirty="0"/>
              <a:t>. </a:t>
            </a:r>
          </a:p>
          <a:p>
            <a:pPr marL="0" indent="0">
              <a:lnSpc>
                <a:spcPct val="120000"/>
              </a:lnSpc>
              <a:buNone/>
            </a:pPr>
            <a:r>
              <a:rPr lang="en-US" sz="3200" dirty="0"/>
              <a:t>pH </a:t>
            </a:r>
            <a:r>
              <a:rPr lang="en-US" sz="3200" dirty="0" err="1"/>
              <a:t>reguleerimiseks</a:t>
            </a:r>
            <a:r>
              <a:rPr lang="en-US" sz="3200" dirty="0"/>
              <a:t> </a:t>
            </a:r>
            <a:r>
              <a:rPr lang="en-US" sz="3200" dirty="0" err="1"/>
              <a:t>kasutatakse</a:t>
            </a:r>
            <a:r>
              <a:rPr lang="en-US" sz="3200" dirty="0"/>
              <a:t> </a:t>
            </a:r>
            <a:r>
              <a:rPr lang="en-US" sz="3200" dirty="0" err="1"/>
              <a:t>kemikaale</a:t>
            </a:r>
            <a:r>
              <a:rPr lang="en-US" sz="3200" dirty="0"/>
              <a:t>, </a:t>
            </a:r>
            <a:r>
              <a:rPr lang="en-US" sz="3200" dirty="0" err="1"/>
              <a:t>mille</a:t>
            </a:r>
            <a:r>
              <a:rPr lang="en-US" sz="3200" dirty="0"/>
              <a:t> </a:t>
            </a:r>
            <a:r>
              <a:rPr lang="en-US" sz="3200" dirty="0" err="1"/>
              <a:t>valik</a:t>
            </a:r>
            <a:r>
              <a:rPr lang="en-US" sz="3200" dirty="0"/>
              <a:t> </a:t>
            </a:r>
            <a:r>
              <a:rPr lang="en-US" sz="3200" dirty="0" err="1"/>
              <a:t>oleneb</a:t>
            </a:r>
            <a:r>
              <a:rPr lang="en-US" sz="3200" dirty="0"/>
              <a:t> </a:t>
            </a:r>
            <a:r>
              <a:rPr lang="en-US" sz="3200" dirty="0" err="1"/>
              <a:t>saadavusest</a:t>
            </a:r>
            <a:r>
              <a:rPr lang="en-US" sz="3200" dirty="0"/>
              <a:t>, </a:t>
            </a:r>
            <a:r>
              <a:rPr lang="en-US" sz="3200" dirty="0" err="1"/>
              <a:t>hinnast</a:t>
            </a:r>
            <a:r>
              <a:rPr lang="en-US" sz="3200" dirty="0"/>
              <a:t>, </a:t>
            </a:r>
            <a:r>
              <a:rPr lang="en-US" sz="3200" dirty="0" err="1"/>
              <a:t>tarnekindlusest</a:t>
            </a:r>
            <a:r>
              <a:rPr lang="en-US" sz="3200" dirty="0"/>
              <a:t>, </a:t>
            </a:r>
            <a:r>
              <a:rPr lang="en-US" sz="3200" dirty="0" err="1"/>
              <a:t>rakendusest</a:t>
            </a:r>
            <a:r>
              <a:rPr lang="en-US" sz="3200" dirty="0"/>
              <a:t>, </a:t>
            </a:r>
            <a:r>
              <a:rPr lang="en-US" sz="3200" dirty="0" err="1"/>
              <a:t>ohtuset</a:t>
            </a:r>
            <a:r>
              <a:rPr lang="en-US" sz="3200" dirty="0"/>
              <a:t>, </a:t>
            </a:r>
            <a:r>
              <a:rPr lang="en-US" sz="3200" dirty="0" err="1"/>
              <a:t>jne</a:t>
            </a:r>
            <a:r>
              <a:rPr lang="en-US" sz="3200" dirty="0"/>
              <a:t>. </a:t>
            </a:r>
          </a:p>
          <a:p>
            <a:pPr marL="0" indent="0">
              <a:lnSpc>
                <a:spcPct val="120000"/>
              </a:lnSpc>
              <a:buNone/>
            </a:pPr>
            <a:r>
              <a:rPr lang="en-US" sz="3200" dirty="0" err="1"/>
              <a:t>Neutraliseerimismahuti</a:t>
            </a:r>
            <a:r>
              <a:rPr lang="en-US" sz="3200" dirty="0"/>
              <a:t> </a:t>
            </a:r>
            <a:r>
              <a:rPr lang="en-US" sz="3200" dirty="0" err="1"/>
              <a:t>suurus</a:t>
            </a:r>
            <a:r>
              <a:rPr lang="en-US" sz="3200" dirty="0"/>
              <a:t> on 15−30 </a:t>
            </a:r>
            <a:r>
              <a:rPr lang="en-US" sz="3200" dirty="0" err="1"/>
              <a:t>minutit</a:t>
            </a:r>
            <a:r>
              <a:rPr lang="en-US" sz="3200" dirty="0"/>
              <a:t> ja </a:t>
            </a:r>
            <a:r>
              <a:rPr lang="en-US" sz="3200" dirty="0" err="1"/>
              <a:t>tagada</a:t>
            </a:r>
            <a:r>
              <a:rPr lang="en-US" sz="3200" dirty="0"/>
              <a:t> </a:t>
            </a:r>
            <a:r>
              <a:rPr lang="en-US" sz="3200" dirty="0" err="1"/>
              <a:t>tuleb</a:t>
            </a:r>
            <a:r>
              <a:rPr lang="en-US" sz="3200" dirty="0"/>
              <a:t> </a:t>
            </a:r>
            <a:r>
              <a:rPr lang="en-US" sz="3200" dirty="0" err="1"/>
              <a:t>kogu</a:t>
            </a:r>
            <a:r>
              <a:rPr lang="en-US" sz="3200" dirty="0"/>
              <a:t> </a:t>
            </a:r>
            <a:r>
              <a:rPr lang="en-US" sz="3200" dirty="0" err="1"/>
              <a:t>mahu</a:t>
            </a:r>
            <a:r>
              <a:rPr lang="en-US" sz="3200" dirty="0"/>
              <a:t> </a:t>
            </a:r>
            <a:r>
              <a:rPr lang="en-US" sz="3200" dirty="0" err="1"/>
              <a:t>läbi</a:t>
            </a:r>
            <a:r>
              <a:rPr lang="en-US" sz="3200" dirty="0"/>
              <a:t> </a:t>
            </a:r>
            <a:r>
              <a:rPr lang="en-US" sz="3200" dirty="0" err="1"/>
              <a:t>segunemine</a:t>
            </a:r>
            <a:r>
              <a:rPr lang="en-US" sz="3200" dirty="0"/>
              <a:t>. </a:t>
            </a:r>
          </a:p>
          <a:p>
            <a:pPr marL="0" indent="0">
              <a:lnSpc>
                <a:spcPct val="120000"/>
              </a:lnSpc>
              <a:buNone/>
            </a:pPr>
            <a:r>
              <a:rPr lang="en-US" sz="3200" dirty="0" err="1"/>
              <a:t>Soovitud</a:t>
            </a:r>
            <a:r>
              <a:rPr lang="en-US" sz="3200" dirty="0"/>
              <a:t> pH </a:t>
            </a:r>
            <a:r>
              <a:rPr lang="en-US" sz="3200" dirty="0" err="1"/>
              <a:t>saavutamiseks</a:t>
            </a:r>
            <a:r>
              <a:rPr lang="en-US" sz="3200" dirty="0"/>
              <a:t> ja </a:t>
            </a:r>
            <a:r>
              <a:rPr lang="en-US" sz="3200" dirty="0" err="1"/>
              <a:t>hoidmiseks</a:t>
            </a:r>
            <a:r>
              <a:rPr lang="en-US" sz="3200" dirty="0"/>
              <a:t> </a:t>
            </a:r>
            <a:r>
              <a:rPr lang="en-US" sz="3200" dirty="0" err="1"/>
              <a:t>tuleb</a:t>
            </a:r>
            <a:r>
              <a:rPr lang="en-US" sz="3200" dirty="0"/>
              <a:t> </a:t>
            </a:r>
            <a:r>
              <a:rPr lang="en-US" sz="3200" dirty="0" err="1"/>
              <a:t>dosaatorsüsteem</a:t>
            </a:r>
            <a:r>
              <a:rPr lang="en-US" sz="3200" dirty="0"/>
              <a:t> </a:t>
            </a:r>
            <a:r>
              <a:rPr lang="en-US" sz="3200" dirty="0" err="1"/>
              <a:t>konstrueerida</a:t>
            </a:r>
            <a:r>
              <a:rPr lang="en-US" sz="3200" dirty="0"/>
              <a:t> </a:t>
            </a:r>
            <a:r>
              <a:rPr lang="en-US" sz="3200" dirty="0" err="1"/>
              <a:t>muutuvatesse</a:t>
            </a:r>
            <a:r>
              <a:rPr lang="en-US" sz="3200" dirty="0"/>
              <a:t> pH ja </a:t>
            </a:r>
            <a:r>
              <a:rPr lang="en-US" sz="3200" dirty="0" err="1"/>
              <a:t>voolu</a:t>
            </a:r>
            <a:r>
              <a:rPr lang="en-US" sz="3200" dirty="0"/>
              <a:t> </a:t>
            </a:r>
            <a:r>
              <a:rPr lang="en-US" sz="3200" dirty="0" err="1"/>
              <a:t>tingimustesse</a:t>
            </a:r>
            <a:r>
              <a:rPr lang="en-US" sz="3200" dirty="0"/>
              <a:t> </a:t>
            </a:r>
            <a:r>
              <a:rPr lang="en-US" sz="3200" dirty="0" err="1"/>
              <a:t>sobivaks</a:t>
            </a:r>
            <a:r>
              <a:rPr lang="en-US" sz="3200" dirty="0"/>
              <a:t>.</a:t>
            </a:r>
          </a:p>
          <a:p>
            <a:pPr marL="0" indent="0">
              <a:lnSpc>
                <a:spcPct val="120000"/>
              </a:lnSpc>
              <a:buNone/>
            </a:pPr>
            <a:r>
              <a:rPr lang="en-US" sz="3200" dirty="0"/>
              <a:t>pH </a:t>
            </a:r>
            <a:r>
              <a:rPr lang="en-US" sz="3200" dirty="0" err="1"/>
              <a:t>alandavate</a:t>
            </a:r>
            <a:r>
              <a:rPr lang="en-US" sz="3200" dirty="0"/>
              <a:t> </a:t>
            </a:r>
            <a:r>
              <a:rPr lang="en-US" sz="3200" dirty="0" err="1"/>
              <a:t>ainetena</a:t>
            </a:r>
            <a:r>
              <a:rPr lang="en-US" sz="3200" dirty="0"/>
              <a:t> on </a:t>
            </a:r>
            <a:r>
              <a:rPr lang="en-US" sz="3200" dirty="0" err="1"/>
              <a:t>kasutusel</a:t>
            </a:r>
            <a:r>
              <a:rPr lang="en-US" sz="3200" dirty="0"/>
              <a:t> H</a:t>
            </a:r>
            <a:r>
              <a:rPr lang="en-US" sz="3200" baseline="-25000" dirty="0"/>
              <a:t>2</a:t>
            </a:r>
            <a:r>
              <a:rPr lang="en-US" sz="3200" dirty="0"/>
              <a:t>SO</a:t>
            </a:r>
            <a:r>
              <a:rPr lang="en-US" sz="3200" baseline="-25000" dirty="0"/>
              <a:t>4</a:t>
            </a:r>
            <a:r>
              <a:rPr lang="en-US" sz="3200" dirty="0"/>
              <a:t>, HCl, HNO</a:t>
            </a:r>
            <a:r>
              <a:rPr lang="en-US" sz="3200" baseline="-25000" dirty="0"/>
              <a:t>3</a:t>
            </a:r>
            <a:r>
              <a:rPr lang="en-US" sz="3200" dirty="0"/>
              <a:t>, H</a:t>
            </a:r>
            <a:r>
              <a:rPr lang="en-US" sz="3200" baseline="-25000" dirty="0"/>
              <a:t>2</a:t>
            </a:r>
            <a:r>
              <a:rPr lang="en-US" sz="3200" dirty="0"/>
              <a:t>PO</a:t>
            </a:r>
            <a:r>
              <a:rPr lang="en-US" sz="3200" baseline="-25000" dirty="0"/>
              <a:t>4</a:t>
            </a:r>
            <a:r>
              <a:rPr lang="en-US" sz="3200" dirty="0"/>
              <a:t>, CO</a:t>
            </a:r>
            <a:r>
              <a:rPr lang="en-US" sz="3200" baseline="-25000" dirty="0"/>
              <a:t>2 </a:t>
            </a:r>
            <a:r>
              <a:rPr lang="en-US" sz="3200" dirty="0" err="1"/>
              <a:t>ning</a:t>
            </a:r>
            <a:r>
              <a:rPr lang="en-US" sz="3200" dirty="0"/>
              <a:t> </a:t>
            </a:r>
            <a:r>
              <a:rPr lang="en-US" sz="3200" dirty="0" err="1"/>
              <a:t>tõstvate</a:t>
            </a:r>
            <a:r>
              <a:rPr lang="en-US" sz="3200" dirty="0"/>
              <a:t> </a:t>
            </a:r>
            <a:r>
              <a:rPr lang="en-US" sz="3200" dirty="0" err="1"/>
              <a:t>ainetena</a:t>
            </a:r>
            <a:r>
              <a:rPr lang="en-US" sz="3200" dirty="0"/>
              <a:t> NaOH, NH</a:t>
            </a:r>
            <a:r>
              <a:rPr lang="en-US" sz="3200" baseline="-25000" dirty="0"/>
              <a:t>4</a:t>
            </a:r>
            <a:r>
              <a:rPr lang="en-US" sz="3200" dirty="0"/>
              <a:t>OH, </a:t>
            </a:r>
            <a:r>
              <a:rPr lang="en-US" sz="3200" dirty="0" err="1"/>
              <a:t>CaO</a:t>
            </a:r>
            <a:r>
              <a:rPr lang="en-US" sz="3200" dirty="0"/>
              <a:t>, CaCO</a:t>
            </a:r>
            <a:r>
              <a:rPr lang="en-US" sz="3200" baseline="-25000" dirty="0"/>
              <a:t>3</a:t>
            </a:r>
            <a:r>
              <a:rPr lang="en-US" sz="3200" dirty="0"/>
              <a:t>, (Ca-Mg) CO</a:t>
            </a:r>
            <a:r>
              <a:rPr lang="en-US" sz="3200" baseline="-25000" dirty="0"/>
              <a:t>3</a:t>
            </a:r>
            <a:r>
              <a:rPr lang="en-US" sz="3200" dirty="0"/>
              <a:t>, MgO</a:t>
            </a:r>
          </a:p>
          <a:p>
            <a:pPr marL="0" indent="0">
              <a:buNone/>
            </a:pPr>
            <a:endParaRPr lang="en-EE" sz="3200" dirty="0"/>
          </a:p>
        </p:txBody>
      </p:sp>
    </p:spTree>
    <p:extLst>
      <p:ext uri="{BB962C8B-B14F-4D97-AF65-F5344CB8AC3E}">
        <p14:creationId xmlns:p14="http://schemas.microsoft.com/office/powerpoint/2010/main" val="2081192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a:extLst>
              <a:ext uri="{FF2B5EF4-FFF2-40B4-BE49-F238E27FC236}">
                <a16:creationId xmlns:a16="http://schemas.microsoft.com/office/drawing/2014/main" id="{D77F572E-637F-CC5C-47D4-84C00928D175}"/>
              </a:ext>
            </a:extLst>
          </p:cNvPr>
          <p:cNvSpPr>
            <a:spLocks noGrp="1"/>
          </p:cNvSpPr>
          <p:nvPr>
            <p:ph type="title"/>
          </p:nvPr>
        </p:nvSpPr>
        <p:spPr/>
        <p:txBody>
          <a:bodyPr/>
          <a:lstStyle/>
          <a:p>
            <a:r>
              <a:rPr lang="en-US" dirty="0"/>
              <a:t>Võred</a:t>
            </a:r>
          </a:p>
        </p:txBody>
      </p:sp>
      <p:sp>
        <p:nvSpPr>
          <p:cNvPr id="4" name="Content Placeholder 2">
            <a:extLst>
              <a:ext uri="{FF2B5EF4-FFF2-40B4-BE49-F238E27FC236}">
                <a16:creationId xmlns:a16="http://schemas.microsoft.com/office/drawing/2014/main" id="{3088B1E7-BDE1-16C2-6DBB-78F64DB2B5C6}"/>
              </a:ext>
            </a:extLst>
          </p:cNvPr>
          <p:cNvSpPr>
            <a:spLocks noGrp="1"/>
          </p:cNvSpPr>
          <p:nvPr>
            <p:ph idx="1"/>
          </p:nvPr>
        </p:nvSpPr>
        <p:spPr>
          <a:xfrm>
            <a:off x="838200" y="1825625"/>
            <a:ext cx="9342863" cy="4351338"/>
          </a:xfrm>
        </p:spPr>
        <p:txBody>
          <a:bodyPr anchor="ctr">
            <a:noAutofit/>
          </a:bodyPr>
          <a:lstStyle/>
          <a:p>
            <a:pPr marL="0" indent="0">
              <a:lnSpc>
                <a:spcPct val="120000"/>
              </a:lnSpc>
              <a:buNone/>
            </a:pPr>
            <a:r>
              <a:rPr lang="en-US" sz="2400" dirty="0"/>
              <a:t>Võred on </a:t>
            </a:r>
            <a:r>
              <a:rPr lang="en-US" sz="2400" dirty="0" err="1"/>
              <a:t>seadmed</a:t>
            </a:r>
            <a:r>
              <a:rPr lang="en-US" sz="2400" dirty="0"/>
              <a:t> </a:t>
            </a:r>
            <a:r>
              <a:rPr lang="en-US" sz="2400" dirty="0" err="1"/>
              <a:t>jämeheljumi</a:t>
            </a:r>
            <a:r>
              <a:rPr lang="en-US" sz="2400" dirty="0"/>
              <a:t> ja </a:t>
            </a:r>
            <a:r>
              <a:rPr lang="en-US" sz="2400" dirty="0" err="1"/>
              <a:t>prahi</a:t>
            </a:r>
            <a:r>
              <a:rPr lang="en-US" sz="2400" dirty="0"/>
              <a:t> </a:t>
            </a:r>
            <a:r>
              <a:rPr lang="en-US" sz="2400" dirty="0" err="1"/>
              <a:t>kõrvaldamiseks</a:t>
            </a:r>
            <a:r>
              <a:rPr lang="en-US" sz="2400" dirty="0"/>
              <a:t> </a:t>
            </a:r>
            <a:r>
              <a:rPr lang="en-US" sz="2400" dirty="0" err="1"/>
              <a:t>reoveest</a:t>
            </a:r>
            <a:r>
              <a:rPr lang="en-US" sz="2400" dirty="0"/>
              <a:t>. </a:t>
            </a:r>
            <a:r>
              <a:rPr lang="en-US" sz="2400" dirty="0" err="1"/>
              <a:t>Toimimisprintsiibi</a:t>
            </a:r>
            <a:r>
              <a:rPr lang="en-US" sz="2400" dirty="0"/>
              <a:t> </a:t>
            </a:r>
            <a:r>
              <a:rPr lang="en-US" sz="2400" dirty="0" err="1"/>
              <a:t>poolest</a:t>
            </a:r>
            <a:r>
              <a:rPr lang="en-US" sz="2400" dirty="0"/>
              <a:t> </a:t>
            </a:r>
            <a:r>
              <a:rPr lang="en-US" sz="2400" dirty="0" err="1"/>
              <a:t>jagunevad</a:t>
            </a:r>
            <a:r>
              <a:rPr lang="en-US" sz="2400" dirty="0"/>
              <a:t> </a:t>
            </a:r>
            <a:r>
              <a:rPr lang="en-US" sz="2400" dirty="0" err="1"/>
              <a:t>võred</a:t>
            </a:r>
            <a:r>
              <a:rPr lang="en-US" sz="2400" dirty="0"/>
              <a:t> </a:t>
            </a:r>
            <a:r>
              <a:rPr lang="en-US" sz="2400" dirty="0" err="1"/>
              <a:t>käsi</a:t>
            </a:r>
            <a:r>
              <a:rPr lang="en-US" sz="2400" dirty="0"/>
              <a:t>- ja </a:t>
            </a:r>
            <a:r>
              <a:rPr lang="en-US" sz="2400" dirty="0" err="1"/>
              <a:t>mehaanilisteks</a:t>
            </a:r>
            <a:r>
              <a:rPr lang="en-US" sz="2400" dirty="0"/>
              <a:t> </a:t>
            </a:r>
            <a:r>
              <a:rPr lang="en-US" sz="2400" dirty="0" err="1"/>
              <a:t>võredeks</a:t>
            </a:r>
            <a:r>
              <a:rPr lang="en-US" sz="2400" dirty="0"/>
              <a:t> </a:t>
            </a:r>
            <a:r>
              <a:rPr lang="en-US" sz="2400" dirty="0" err="1"/>
              <a:t>ning</a:t>
            </a:r>
            <a:r>
              <a:rPr lang="en-US" sz="2400" dirty="0"/>
              <a:t> </a:t>
            </a:r>
            <a:r>
              <a:rPr lang="en-US" sz="2400" dirty="0" err="1"/>
              <a:t>pilude</a:t>
            </a:r>
            <a:r>
              <a:rPr lang="en-US" sz="2400" dirty="0"/>
              <a:t> </a:t>
            </a:r>
            <a:r>
              <a:rPr lang="en-US" sz="2400" dirty="0" err="1"/>
              <a:t>või</a:t>
            </a:r>
            <a:r>
              <a:rPr lang="en-US" sz="2400" dirty="0"/>
              <a:t> </a:t>
            </a:r>
            <a:r>
              <a:rPr lang="en-US" sz="2400" dirty="0" err="1"/>
              <a:t>avade</a:t>
            </a:r>
            <a:r>
              <a:rPr lang="en-US" sz="2400" dirty="0"/>
              <a:t> </a:t>
            </a:r>
            <a:r>
              <a:rPr lang="en-US" sz="2400" dirty="0" err="1"/>
              <a:t>suuruse</a:t>
            </a:r>
            <a:r>
              <a:rPr lang="en-US" sz="2400" dirty="0"/>
              <a:t> </a:t>
            </a:r>
            <a:r>
              <a:rPr lang="en-US" sz="2400" dirty="0" err="1"/>
              <a:t>järgi</a:t>
            </a:r>
            <a:r>
              <a:rPr lang="en-US" sz="2400" dirty="0"/>
              <a:t>:</a:t>
            </a:r>
          </a:p>
          <a:p>
            <a:pPr>
              <a:lnSpc>
                <a:spcPct val="120000"/>
              </a:lnSpc>
            </a:pPr>
            <a:r>
              <a:rPr lang="en-US" sz="2400" dirty="0" err="1"/>
              <a:t>peenvõredeks</a:t>
            </a:r>
            <a:r>
              <a:rPr lang="en-US" sz="2400" dirty="0"/>
              <a:t> </a:t>
            </a:r>
            <a:r>
              <a:rPr lang="en-US" sz="2400" dirty="0" err="1"/>
              <a:t>pilude</a:t>
            </a:r>
            <a:r>
              <a:rPr lang="en-US" sz="2400" dirty="0"/>
              <a:t> </a:t>
            </a:r>
            <a:r>
              <a:rPr lang="en-US" sz="2400" dirty="0" err="1"/>
              <a:t>või</a:t>
            </a:r>
            <a:r>
              <a:rPr lang="en-US" sz="2400" dirty="0"/>
              <a:t> </a:t>
            </a:r>
            <a:r>
              <a:rPr lang="en-US" sz="2400" dirty="0" err="1"/>
              <a:t>avade</a:t>
            </a:r>
            <a:r>
              <a:rPr lang="en-US" sz="2400" dirty="0"/>
              <a:t> </a:t>
            </a:r>
            <a:r>
              <a:rPr lang="en-US" sz="2400" dirty="0" err="1"/>
              <a:t>suurusega</a:t>
            </a:r>
            <a:r>
              <a:rPr lang="en-US" sz="2400" dirty="0"/>
              <a:t> &lt; 10 mm;</a:t>
            </a:r>
          </a:p>
          <a:p>
            <a:pPr>
              <a:lnSpc>
                <a:spcPct val="120000"/>
              </a:lnSpc>
            </a:pPr>
            <a:r>
              <a:rPr lang="en-US" sz="2400" dirty="0" err="1"/>
              <a:t>keskvõredeks</a:t>
            </a:r>
            <a:r>
              <a:rPr lang="en-US" sz="2400" dirty="0"/>
              <a:t> </a:t>
            </a:r>
            <a:r>
              <a:rPr lang="en-US" sz="2400" dirty="0" err="1"/>
              <a:t>pilude</a:t>
            </a:r>
            <a:r>
              <a:rPr lang="en-US" sz="2400" dirty="0"/>
              <a:t> </a:t>
            </a:r>
            <a:r>
              <a:rPr lang="en-US" sz="2400" dirty="0" err="1"/>
              <a:t>või</a:t>
            </a:r>
            <a:r>
              <a:rPr lang="en-US" sz="2400" dirty="0"/>
              <a:t> </a:t>
            </a:r>
            <a:r>
              <a:rPr lang="en-US" sz="2400" dirty="0" err="1"/>
              <a:t>avadega</a:t>
            </a:r>
            <a:r>
              <a:rPr lang="en-US" sz="2400" dirty="0"/>
              <a:t> 10 – 40 mm </a:t>
            </a:r>
            <a:r>
              <a:rPr lang="en-US" sz="2400" dirty="0" err="1"/>
              <a:t>ning</a:t>
            </a:r>
            <a:endParaRPr lang="en-US" sz="2400" dirty="0"/>
          </a:p>
          <a:p>
            <a:pPr>
              <a:lnSpc>
                <a:spcPct val="120000"/>
              </a:lnSpc>
            </a:pPr>
            <a:r>
              <a:rPr lang="en-US" sz="2400" dirty="0" err="1"/>
              <a:t>jämevõredeks</a:t>
            </a:r>
            <a:r>
              <a:rPr lang="en-US" sz="2400" dirty="0"/>
              <a:t> </a:t>
            </a:r>
            <a:r>
              <a:rPr lang="en-US" sz="2400" dirty="0" err="1"/>
              <a:t>pilude</a:t>
            </a:r>
            <a:r>
              <a:rPr lang="en-US" sz="2400" dirty="0"/>
              <a:t> </a:t>
            </a:r>
            <a:r>
              <a:rPr lang="en-US" sz="2400" dirty="0" err="1"/>
              <a:t>või</a:t>
            </a:r>
            <a:r>
              <a:rPr lang="en-US" sz="2400" dirty="0"/>
              <a:t> </a:t>
            </a:r>
            <a:r>
              <a:rPr lang="en-US" sz="2400" dirty="0" err="1"/>
              <a:t>avadega</a:t>
            </a:r>
            <a:r>
              <a:rPr lang="en-US" sz="2400" dirty="0"/>
              <a:t> &gt; 40 mm </a:t>
            </a:r>
            <a:r>
              <a:rPr lang="en-US" sz="2400" dirty="0" err="1"/>
              <a:t>kuni</a:t>
            </a:r>
            <a:r>
              <a:rPr lang="en-US" sz="2400" dirty="0"/>
              <a:t> 75 (100) mm.</a:t>
            </a:r>
          </a:p>
          <a:p>
            <a:pPr marL="0" indent="0">
              <a:lnSpc>
                <a:spcPct val="120000"/>
              </a:lnSpc>
              <a:buNone/>
            </a:pPr>
            <a:r>
              <a:rPr lang="en-US" sz="2400" dirty="0" err="1"/>
              <a:t>Enne</a:t>
            </a:r>
            <a:r>
              <a:rPr lang="en-US" sz="2400" dirty="0"/>
              <a:t> </a:t>
            </a:r>
            <a:r>
              <a:rPr lang="en-US" sz="2400" dirty="0" err="1"/>
              <a:t>reovee</a:t>
            </a:r>
            <a:r>
              <a:rPr lang="en-US" sz="2400" dirty="0"/>
              <a:t> </a:t>
            </a:r>
            <a:r>
              <a:rPr lang="en-US" sz="2400" dirty="0" err="1"/>
              <a:t>bioloogilist</a:t>
            </a:r>
            <a:r>
              <a:rPr lang="en-US" sz="2400" dirty="0"/>
              <a:t> </a:t>
            </a:r>
            <a:r>
              <a:rPr lang="en-US" sz="2400" dirty="0" err="1"/>
              <a:t>puhastust</a:t>
            </a:r>
            <a:r>
              <a:rPr lang="en-US" sz="2400" dirty="0"/>
              <a:t> </a:t>
            </a:r>
            <a:r>
              <a:rPr lang="en-US" sz="2400" dirty="0" err="1"/>
              <a:t>nähaks</a:t>
            </a:r>
            <a:r>
              <a:rPr lang="en-US" sz="2400" dirty="0"/>
              <a:t> </a:t>
            </a:r>
            <a:r>
              <a:rPr lang="en-US" sz="2400" dirty="0" err="1"/>
              <a:t>ette</a:t>
            </a:r>
            <a:r>
              <a:rPr lang="en-US" sz="2400" dirty="0"/>
              <a:t> </a:t>
            </a:r>
            <a:r>
              <a:rPr lang="en-US" sz="2400" dirty="0" err="1"/>
              <a:t>võreseade</a:t>
            </a:r>
            <a:r>
              <a:rPr lang="en-US" sz="2400" dirty="0"/>
              <a:t>, mis </a:t>
            </a:r>
            <a:r>
              <a:rPr lang="en-US" sz="2400" dirty="0" err="1"/>
              <a:t>eemaldab</a:t>
            </a:r>
            <a:r>
              <a:rPr lang="en-US" sz="2400" dirty="0"/>
              <a:t> </a:t>
            </a:r>
            <a:r>
              <a:rPr lang="en-US" sz="2400" dirty="0" err="1"/>
              <a:t>reoveest</a:t>
            </a:r>
            <a:r>
              <a:rPr lang="en-US" sz="2400" dirty="0"/>
              <a:t> </a:t>
            </a:r>
            <a:r>
              <a:rPr lang="en-US" sz="2400" dirty="0" err="1"/>
              <a:t>suuremad</a:t>
            </a:r>
            <a:r>
              <a:rPr lang="en-US" sz="2400" dirty="0"/>
              <a:t> </a:t>
            </a:r>
            <a:r>
              <a:rPr lang="en-US" sz="2400" dirty="0" err="1"/>
              <a:t>võõrised</a:t>
            </a:r>
            <a:r>
              <a:rPr lang="en-US" sz="2400" dirty="0"/>
              <a:t>.  </a:t>
            </a:r>
            <a:r>
              <a:rPr lang="en-US" sz="2400" dirty="0" err="1"/>
              <a:t>Tavaliselt</a:t>
            </a:r>
            <a:r>
              <a:rPr lang="en-US" sz="2400" dirty="0"/>
              <a:t> </a:t>
            </a:r>
            <a:r>
              <a:rPr lang="en-US" sz="2400" dirty="0" err="1"/>
              <a:t>kasutatakse</a:t>
            </a:r>
            <a:r>
              <a:rPr lang="en-US" sz="2400" dirty="0"/>
              <a:t> 3 </a:t>
            </a:r>
            <a:r>
              <a:rPr lang="en-US" sz="2400" dirty="0" err="1"/>
              <a:t>kuni</a:t>
            </a:r>
            <a:r>
              <a:rPr lang="en-US" sz="2400" dirty="0"/>
              <a:t> 6 mm </a:t>
            </a:r>
            <a:r>
              <a:rPr lang="en-US" sz="2400" dirty="0" err="1"/>
              <a:t>avadega</a:t>
            </a:r>
            <a:r>
              <a:rPr lang="en-US" sz="2400" dirty="0"/>
              <a:t> </a:t>
            </a:r>
            <a:r>
              <a:rPr lang="en-US" sz="2400" dirty="0" err="1"/>
              <a:t>peenvõresid</a:t>
            </a:r>
            <a:r>
              <a:rPr lang="en-US" sz="2400" dirty="0"/>
              <a:t>. </a:t>
            </a:r>
          </a:p>
        </p:txBody>
      </p:sp>
    </p:spTree>
    <p:extLst>
      <p:ext uri="{BB962C8B-B14F-4D97-AF65-F5344CB8AC3E}">
        <p14:creationId xmlns:p14="http://schemas.microsoft.com/office/powerpoint/2010/main" val="3208271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a:extLst>
              <a:ext uri="{FF2B5EF4-FFF2-40B4-BE49-F238E27FC236}">
                <a16:creationId xmlns:a16="http://schemas.microsoft.com/office/drawing/2014/main" id="{D77F572E-637F-CC5C-47D4-84C00928D175}"/>
              </a:ext>
            </a:extLst>
          </p:cNvPr>
          <p:cNvSpPr>
            <a:spLocks noGrp="1"/>
          </p:cNvSpPr>
          <p:nvPr>
            <p:ph type="title"/>
          </p:nvPr>
        </p:nvSpPr>
        <p:spPr/>
        <p:txBody>
          <a:bodyPr/>
          <a:lstStyle/>
          <a:p>
            <a:r>
              <a:rPr lang="en-US" dirty="0"/>
              <a:t>Võred</a:t>
            </a:r>
          </a:p>
        </p:txBody>
      </p:sp>
      <p:sp>
        <p:nvSpPr>
          <p:cNvPr id="4" name="Content Placeholder 2">
            <a:extLst>
              <a:ext uri="{FF2B5EF4-FFF2-40B4-BE49-F238E27FC236}">
                <a16:creationId xmlns:a16="http://schemas.microsoft.com/office/drawing/2014/main" id="{3088B1E7-BDE1-16C2-6DBB-78F64DB2B5C6}"/>
              </a:ext>
            </a:extLst>
          </p:cNvPr>
          <p:cNvSpPr>
            <a:spLocks noGrp="1"/>
          </p:cNvSpPr>
          <p:nvPr>
            <p:ph idx="1"/>
          </p:nvPr>
        </p:nvSpPr>
        <p:spPr>
          <a:xfrm>
            <a:off x="838200" y="1825625"/>
            <a:ext cx="10223810" cy="4351338"/>
          </a:xfrm>
        </p:spPr>
        <p:txBody>
          <a:bodyPr anchor="ctr">
            <a:noAutofit/>
          </a:bodyPr>
          <a:lstStyle/>
          <a:p>
            <a:pPr marL="0" indent="0">
              <a:lnSpc>
                <a:spcPct val="120000"/>
              </a:lnSpc>
              <a:buNone/>
            </a:pPr>
            <a:r>
              <a:rPr lang="en-US" sz="2200" dirty="0"/>
              <a:t>Võred </a:t>
            </a:r>
            <a:r>
              <a:rPr lang="en-US" sz="2200" dirty="0" err="1"/>
              <a:t>jõudlus</a:t>
            </a:r>
            <a:r>
              <a:rPr lang="en-US" sz="2200" dirty="0"/>
              <a:t> </a:t>
            </a:r>
            <a:r>
              <a:rPr lang="en-US" sz="2200" dirty="0" err="1"/>
              <a:t>valitakse</a:t>
            </a:r>
            <a:r>
              <a:rPr lang="en-US" sz="2200" dirty="0"/>
              <a:t>, </a:t>
            </a:r>
            <a:r>
              <a:rPr lang="en-US" sz="2200" dirty="0" err="1"/>
              <a:t>lähtudes</a:t>
            </a:r>
            <a:r>
              <a:rPr lang="en-US" sz="2200" dirty="0"/>
              <a:t> </a:t>
            </a:r>
            <a:r>
              <a:rPr lang="en-US" sz="2200" dirty="0" err="1"/>
              <a:t>reovee</a:t>
            </a:r>
            <a:r>
              <a:rPr lang="en-US" sz="2200" dirty="0"/>
              <a:t> </a:t>
            </a:r>
            <a:r>
              <a:rPr lang="en-US" sz="2200" dirty="0" err="1"/>
              <a:t>sissevoolu</a:t>
            </a:r>
            <a:r>
              <a:rPr lang="en-US" sz="2200" dirty="0"/>
              <a:t> </a:t>
            </a:r>
            <a:r>
              <a:rPr lang="en-US" sz="2200" dirty="0" err="1"/>
              <a:t>pumpla</a:t>
            </a:r>
            <a:r>
              <a:rPr lang="en-US" sz="2200" dirty="0"/>
              <a:t> </a:t>
            </a:r>
            <a:r>
              <a:rPr lang="en-US" sz="2200" dirty="0" err="1"/>
              <a:t>jõudlusest</a:t>
            </a:r>
            <a:r>
              <a:rPr lang="en-US" sz="2200" dirty="0"/>
              <a:t>, </a:t>
            </a:r>
            <a:r>
              <a:rPr lang="en-US" sz="2200" dirty="0" err="1"/>
              <a:t>mille</a:t>
            </a:r>
            <a:r>
              <a:rPr lang="en-US" sz="2200" dirty="0"/>
              <a:t> </a:t>
            </a:r>
            <a:r>
              <a:rPr lang="en-US" sz="2200" dirty="0" err="1"/>
              <a:t>tippvooluhulk</a:t>
            </a:r>
            <a:r>
              <a:rPr lang="en-US" sz="2200" dirty="0"/>
              <a:t> on </a:t>
            </a:r>
            <a:r>
              <a:rPr lang="en-US" sz="2200" dirty="0" err="1"/>
              <a:t>sageli</a:t>
            </a:r>
            <a:r>
              <a:rPr lang="en-US" sz="2200" dirty="0"/>
              <a:t> </a:t>
            </a:r>
            <a:r>
              <a:rPr lang="en-US" sz="2200" dirty="0" err="1"/>
              <a:t>suurem</a:t>
            </a:r>
            <a:r>
              <a:rPr lang="en-US" sz="2200" dirty="0"/>
              <a:t> </a:t>
            </a:r>
            <a:r>
              <a:rPr lang="en-US" sz="2200" dirty="0" err="1"/>
              <a:t>kui</a:t>
            </a:r>
            <a:r>
              <a:rPr lang="en-US" sz="2200" dirty="0"/>
              <a:t> </a:t>
            </a:r>
            <a:r>
              <a:rPr lang="en-US" sz="2200" dirty="0" err="1"/>
              <a:t>bioloogilise</a:t>
            </a:r>
            <a:r>
              <a:rPr lang="en-US" sz="2200" dirty="0"/>
              <a:t> </a:t>
            </a:r>
            <a:r>
              <a:rPr lang="en-US" sz="2200" dirty="0" err="1"/>
              <a:t>puhastuse</a:t>
            </a:r>
            <a:r>
              <a:rPr lang="en-US" sz="2200" dirty="0"/>
              <a:t> </a:t>
            </a:r>
            <a:r>
              <a:rPr lang="en-US" sz="2200" dirty="0" err="1"/>
              <a:t>dimensioneerimisel</a:t>
            </a:r>
            <a:r>
              <a:rPr lang="en-US" sz="2200" dirty="0"/>
              <a:t> </a:t>
            </a:r>
            <a:r>
              <a:rPr lang="en-US" sz="2200" dirty="0" err="1"/>
              <a:t>kasutatav</a:t>
            </a:r>
            <a:r>
              <a:rPr lang="en-US" sz="2200" dirty="0"/>
              <a:t> </a:t>
            </a:r>
            <a:r>
              <a:rPr lang="en-US" sz="2200" dirty="0" err="1"/>
              <a:t>maksimaalne</a:t>
            </a:r>
            <a:r>
              <a:rPr lang="en-US" sz="2200" dirty="0"/>
              <a:t> </a:t>
            </a:r>
            <a:r>
              <a:rPr lang="en-US" sz="2200" dirty="0" err="1"/>
              <a:t>vooluhulk</a:t>
            </a:r>
            <a:r>
              <a:rPr lang="en-US" sz="2200" dirty="0"/>
              <a:t> </a:t>
            </a:r>
            <a:r>
              <a:rPr lang="en-US" sz="2200" dirty="0" err="1"/>
              <a:t>Q</a:t>
            </a:r>
            <a:r>
              <a:rPr lang="en-US" sz="2200" baseline="-25000" dirty="0" err="1"/>
              <a:t>h,max</a:t>
            </a:r>
            <a:r>
              <a:rPr lang="en-US" sz="2200" dirty="0"/>
              <a:t>. </a:t>
            </a:r>
          </a:p>
          <a:p>
            <a:pPr marL="0" indent="0">
              <a:lnSpc>
                <a:spcPct val="120000"/>
              </a:lnSpc>
              <a:buNone/>
            </a:pPr>
            <a:r>
              <a:rPr lang="en-US" sz="2200" dirty="0" err="1"/>
              <a:t>Võreseadmete</a:t>
            </a:r>
            <a:r>
              <a:rPr lang="en-US" sz="2200" dirty="0"/>
              <a:t> </a:t>
            </a:r>
            <a:r>
              <a:rPr lang="en-US" sz="2200" dirty="0" err="1"/>
              <a:t>puhastus</a:t>
            </a:r>
            <a:r>
              <a:rPr lang="en-US" sz="2200" dirty="0"/>
              <a:t> </a:t>
            </a:r>
            <a:r>
              <a:rPr lang="en-US" sz="2200" dirty="0" err="1"/>
              <a:t>kavandatakse</a:t>
            </a:r>
            <a:r>
              <a:rPr lang="en-US" sz="2200" dirty="0"/>
              <a:t> </a:t>
            </a:r>
            <a:r>
              <a:rPr lang="en-US" sz="2200" dirty="0" err="1"/>
              <a:t>automaatsena</a:t>
            </a:r>
            <a:r>
              <a:rPr lang="en-US" sz="2200" dirty="0"/>
              <a:t>, </a:t>
            </a:r>
            <a:r>
              <a:rPr lang="en-US" sz="2200" dirty="0" err="1"/>
              <a:t>kus</a:t>
            </a:r>
            <a:r>
              <a:rPr lang="en-US" sz="2200" dirty="0"/>
              <a:t> </a:t>
            </a:r>
            <a:r>
              <a:rPr lang="en-US" sz="2200" dirty="0" err="1"/>
              <a:t>võrepraht</a:t>
            </a:r>
            <a:r>
              <a:rPr lang="en-US" sz="2200" dirty="0"/>
              <a:t> </a:t>
            </a:r>
            <a:r>
              <a:rPr lang="en-US" sz="2200" dirty="0" err="1"/>
              <a:t>eemaldatakse</a:t>
            </a:r>
            <a:r>
              <a:rPr lang="en-US" sz="2200" dirty="0"/>
              <a:t> ja </a:t>
            </a:r>
            <a:r>
              <a:rPr lang="en-US" sz="2200" dirty="0" err="1"/>
              <a:t>veetustatakse</a:t>
            </a:r>
            <a:r>
              <a:rPr lang="en-US" sz="2200" dirty="0"/>
              <a:t> </a:t>
            </a:r>
            <a:r>
              <a:rPr lang="en-US" sz="2200" dirty="0" err="1"/>
              <a:t>kinnisesse</a:t>
            </a:r>
            <a:r>
              <a:rPr lang="en-US" sz="2200" dirty="0"/>
              <a:t> </a:t>
            </a:r>
            <a:r>
              <a:rPr lang="en-US" sz="2200" dirty="0" err="1"/>
              <a:t>prügikotti</a:t>
            </a:r>
            <a:r>
              <a:rPr lang="en-US" sz="2200" dirty="0"/>
              <a:t>/</a:t>
            </a:r>
            <a:r>
              <a:rPr lang="en-US" sz="2200" dirty="0" err="1"/>
              <a:t>konteinerisse</a:t>
            </a:r>
            <a:r>
              <a:rPr lang="en-US" sz="2200" dirty="0"/>
              <a:t>, mis </a:t>
            </a:r>
            <a:r>
              <a:rPr lang="en-US" sz="2200" dirty="0" err="1"/>
              <a:t>vähendab</a:t>
            </a:r>
            <a:r>
              <a:rPr lang="en-US" sz="2200" dirty="0"/>
              <a:t> </a:t>
            </a:r>
            <a:r>
              <a:rPr lang="en-US" sz="2200" dirty="0" err="1"/>
              <a:t>lõhnahäiringuid</a:t>
            </a:r>
            <a:r>
              <a:rPr lang="en-US" sz="2200" dirty="0"/>
              <a:t>. </a:t>
            </a:r>
            <a:r>
              <a:rPr lang="en-US" sz="2200" dirty="0" err="1"/>
              <a:t>Mehaanilise</a:t>
            </a:r>
            <a:r>
              <a:rPr lang="en-US" sz="2200" dirty="0"/>
              <a:t> </a:t>
            </a:r>
            <a:r>
              <a:rPr lang="en-US" sz="2200" dirty="0" err="1"/>
              <a:t>puhastuse</a:t>
            </a:r>
            <a:r>
              <a:rPr lang="en-US" sz="2200" dirty="0"/>
              <a:t> </a:t>
            </a:r>
            <a:r>
              <a:rPr lang="en-US" sz="2200" dirty="0" err="1"/>
              <a:t>ruumides</a:t>
            </a:r>
            <a:r>
              <a:rPr lang="en-US" sz="2200" dirty="0"/>
              <a:t> </a:t>
            </a:r>
            <a:r>
              <a:rPr lang="en-US" sz="2200" dirty="0" err="1"/>
              <a:t>tuleb</a:t>
            </a:r>
            <a:r>
              <a:rPr lang="en-US" sz="2200" dirty="0"/>
              <a:t> </a:t>
            </a:r>
            <a:r>
              <a:rPr lang="en-US" sz="2200" dirty="0" err="1"/>
              <a:t>erilist</a:t>
            </a:r>
            <a:r>
              <a:rPr lang="en-US" sz="2200" dirty="0"/>
              <a:t> </a:t>
            </a:r>
            <a:r>
              <a:rPr lang="en-US" sz="2200" dirty="0" err="1"/>
              <a:t>tähelepanu</a:t>
            </a:r>
            <a:r>
              <a:rPr lang="en-US" sz="2200" dirty="0"/>
              <a:t> </a:t>
            </a:r>
            <a:r>
              <a:rPr lang="en-US" sz="2200" dirty="0" err="1"/>
              <a:t>pöörata</a:t>
            </a:r>
            <a:r>
              <a:rPr lang="en-US" sz="2200" dirty="0"/>
              <a:t> </a:t>
            </a:r>
            <a:r>
              <a:rPr lang="en-US" sz="2200" dirty="0" err="1"/>
              <a:t>tööohutusele</a:t>
            </a:r>
            <a:r>
              <a:rPr lang="en-US" sz="2200" dirty="0"/>
              <a:t> ja </a:t>
            </a:r>
            <a:r>
              <a:rPr lang="en-US" sz="2200" dirty="0" err="1"/>
              <a:t>plahvatusohule</a:t>
            </a:r>
            <a:r>
              <a:rPr lang="en-US" sz="2200" dirty="0"/>
              <a:t>. </a:t>
            </a:r>
          </a:p>
          <a:p>
            <a:pPr marL="0" indent="0">
              <a:lnSpc>
                <a:spcPct val="120000"/>
              </a:lnSpc>
              <a:buNone/>
            </a:pPr>
            <a:r>
              <a:rPr lang="en-US" sz="2200" dirty="0" err="1"/>
              <a:t>Võreseadme</a:t>
            </a:r>
            <a:r>
              <a:rPr lang="en-US" sz="2200" dirty="0"/>
              <a:t> </a:t>
            </a:r>
            <a:r>
              <a:rPr lang="en-US" sz="2200" dirty="0" err="1"/>
              <a:t>rikke</a:t>
            </a:r>
            <a:r>
              <a:rPr lang="en-US" sz="2200" dirty="0"/>
              <a:t> </a:t>
            </a:r>
            <a:r>
              <a:rPr lang="en-US" sz="2200" dirty="0" err="1"/>
              <a:t>või</a:t>
            </a:r>
            <a:r>
              <a:rPr lang="en-US" sz="2200" dirty="0"/>
              <a:t> </a:t>
            </a:r>
            <a:r>
              <a:rPr lang="en-US" sz="2200" dirty="0" err="1"/>
              <a:t>ummistuse</a:t>
            </a:r>
            <a:r>
              <a:rPr lang="en-US" sz="2200" dirty="0"/>
              <a:t> </a:t>
            </a:r>
            <a:r>
              <a:rPr lang="en-US" sz="2200" dirty="0" err="1"/>
              <a:t>puhuks</a:t>
            </a:r>
            <a:r>
              <a:rPr lang="en-US" sz="2200" dirty="0"/>
              <a:t> </a:t>
            </a:r>
            <a:r>
              <a:rPr lang="en-US" sz="2200" dirty="0" err="1"/>
              <a:t>tuleb</a:t>
            </a:r>
            <a:r>
              <a:rPr lang="en-US" sz="2200" dirty="0"/>
              <a:t> </a:t>
            </a:r>
            <a:r>
              <a:rPr lang="en-US" sz="2200" dirty="0" err="1"/>
              <a:t>ette</a:t>
            </a:r>
            <a:r>
              <a:rPr lang="en-US" sz="2200" dirty="0"/>
              <a:t> </a:t>
            </a:r>
            <a:r>
              <a:rPr lang="en-US" sz="2200" dirty="0" err="1"/>
              <a:t>näha</a:t>
            </a:r>
            <a:r>
              <a:rPr lang="en-US" sz="2200" dirty="0"/>
              <a:t> </a:t>
            </a:r>
            <a:r>
              <a:rPr lang="en-US" sz="2200" dirty="0" err="1"/>
              <a:t>avariiülevool</a:t>
            </a:r>
            <a:r>
              <a:rPr lang="en-US" sz="2200" dirty="0"/>
              <a:t>, </a:t>
            </a:r>
            <a:r>
              <a:rPr lang="en-US" sz="2200" dirty="0" err="1"/>
              <a:t>millele</a:t>
            </a:r>
            <a:r>
              <a:rPr lang="en-US" sz="2200" dirty="0"/>
              <a:t> </a:t>
            </a:r>
            <a:r>
              <a:rPr lang="en-US" sz="2200" dirty="0" err="1"/>
              <a:t>näha</a:t>
            </a:r>
            <a:r>
              <a:rPr lang="en-US" sz="2200" dirty="0"/>
              <a:t> </a:t>
            </a:r>
            <a:r>
              <a:rPr lang="en-US" sz="2200" dirty="0" err="1"/>
              <a:t>ette</a:t>
            </a:r>
            <a:r>
              <a:rPr lang="en-US" sz="2200" dirty="0"/>
              <a:t> </a:t>
            </a:r>
            <a:r>
              <a:rPr lang="en-US" sz="2200" dirty="0" err="1"/>
              <a:t>käsitsi</a:t>
            </a:r>
            <a:r>
              <a:rPr lang="en-US" sz="2200" dirty="0"/>
              <a:t> </a:t>
            </a:r>
            <a:r>
              <a:rPr lang="en-US" sz="2200" dirty="0" err="1"/>
              <a:t>puhastatav</a:t>
            </a:r>
            <a:r>
              <a:rPr lang="en-US" sz="2200" dirty="0"/>
              <a:t> </a:t>
            </a:r>
            <a:r>
              <a:rPr lang="en-US" sz="2200" dirty="0" err="1"/>
              <a:t>võre</a:t>
            </a:r>
            <a:r>
              <a:rPr lang="en-US" sz="2200" dirty="0"/>
              <a:t>. </a:t>
            </a:r>
            <a:r>
              <a:rPr lang="en-US" sz="2200" dirty="0" err="1"/>
              <a:t>Käsivõre</a:t>
            </a:r>
            <a:r>
              <a:rPr lang="en-US" sz="2200" dirty="0"/>
              <a:t> </a:t>
            </a:r>
            <a:r>
              <a:rPr lang="en-US" sz="2200" dirty="0" err="1"/>
              <a:t>peab</a:t>
            </a:r>
            <a:r>
              <a:rPr lang="en-US" sz="2200" dirty="0"/>
              <a:t> </a:t>
            </a:r>
            <a:r>
              <a:rPr lang="en-US" sz="2200" dirty="0" err="1"/>
              <a:t>eemaldama</a:t>
            </a:r>
            <a:r>
              <a:rPr lang="en-US" sz="2200" dirty="0"/>
              <a:t> </a:t>
            </a:r>
            <a:r>
              <a:rPr lang="en-US" sz="2200" dirty="0" err="1"/>
              <a:t>suuremad</a:t>
            </a:r>
            <a:r>
              <a:rPr lang="en-US" sz="2200" dirty="0"/>
              <a:t> </a:t>
            </a:r>
            <a:r>
              <a:rPr lang="en-US" sz="2200" dirty="0" err="1"/>
              <a:t>võõrised</a:t>
            </a:r>
            <a:r>
              <a:rPr lang="en-US" sz="2200" dirty="0"/>
              <a:t>, </a:t>
            </a:r>
            <a:r>
              <a:rPr lang="en-US" sz="2200" dirty="0" err="1"/>
              <a:t>ummistuste</a:t>
            </a:r>
            <a:r>
              <a:rPr lang="en-US" sz="2200" dirty="0"/>
              <a:t> </a:t>
            </a:r>
            <a:r>
              <a:rPr lang="en-US" sz="2200" dirty="0" err="1"/>
              <a:t>vältimiseks</a:t>
            </a:r>
            <a:r>
              <a:rPr lang="en-US" sz="2200" dirty="0"/>
              <a:t> </a:t>
            </a:r>
            <a:r>
              <a:rPr lang="en-US" sz="2200" dirty="0" err="1"/>
              <a:t>ei</a:t>
            </a:r>
            <a:r>
              <a:rPr lang="en-US" sz="2200" dirty="0"/>
              <a:t> tohi see olla </a:t>
            </a:r>
            <a:r>
              <a:rPr lang="en-US" sz="2200" dirty="0" err="1"/>
              <a:t>liiga</a:t>
            </a:r>
            <a:r>
              <a:rPr lang="en-US" sz="2200" dirty="0"/>
              <a:t> </a:t>
            </a:r>
            <a:r>
              <a:rPr lang="en-US" sz="2200" dirty="0" err="1"/>
              <a:t>väikeste</a:t>
            </a:r>
            <a:r>
              <a:rPr lang="en-US" sz="2200" dirty="0"/>
              <a:t> </a:t>
            </a:r>
            <a:r>
              <a:rPr lang="en-US" sz="2200" dirty="0" err="1"/>
              <a:t>avadega</a:t>
            </a:r>
            <a:r>
              <a:rPr lang="en-US" sz="2200" dirty="0"/>
              <a:t>. </a:t>
            </a:r>
            <a:r>
              <a:rPr lang="en-US" sz="2200" dirty="0" err="1"/>
              <a:t>Sobilik</a:t>
            </a:r>
            <a:r>
              <a:rPr lang="en-US" sz="2200" dirty="0"/>
              <a:t> </a:t>
            </a:r>
            <a:r>
              <a:rPr lang="en-US" sz="2200" dirty="0" err="1"/>
              <a:t>seade</a:t>
            </a:r>
            <a:r>
              <a:rPr lang="en-US" sz="2200" dirty="0"/>
              <a:t> on </a:t>
            </a:r>
            <a:r>
              <a:rPr lang="en-US" sz="2200" dirty="0" err="1"/>
              <a:t>rehapiide</a:t>
            </a:r>
            <a:r>
              <a:rPr lang="en-US" sz="2200" dirty="0"/>
              <a:t> </a:t>
            </a:r>
            <a:r>
              <a:rPr lang="en-US" sz="2200" dirty="0" err="1"/>
              <a:t>vahega</a:t>
            </a:r>
            <a:r>
              <a:rPr lang="en-US" sz="2200" dirty="0"/>
              <a:t> 10 mm </a:t>
            </a:r>
            <a:r>
              <a:rPr lang="en-US" sz="2200" dirty="0" err="1"/>
              <a:t>kuni</a:t>
            </a:r>
            <a:r>
              <a:rPr lang="en-US" sz="2200" dirty="0"/>
              <a:t> 20 mm. </a:t>
            </a:r>
          </a:p>
        </p:txBody>
      </p:sp>
    </p:spTree>
    <p:extLst>
      <p:ext uri="{BB962C8B-B14F-4D97-AF65-F5344CB8AC3E}">
        <p14:creationId xmlns:p14="http://schemas.microsoft.com/office/powerpoint/2010/main" val="2598806242"/>
      </p:ext>
    </p:extLst>
  </p:cSld>
  <p:clrMapOvr>
    <a:masterClrMapping/>
  </p:clrMapOvr>
</p:sld>
</file>

<file path=ppt/theme/theme1.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handatud 1">
      <a:majorFont>
        <a:latin typeface="Open Sans"/>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2286</TotalTime>
  <Words>2406</Words>
  <Application>Microsoft Office PowerPoint</Application>
  <PresentationFormat>Laiekraan</PresentationFormat>
  <Paragraphs>187</Paragraphs>
  <Slides>35</Slides>
  <Notes>26</Notes>
  <HiddenSlides>0</HiddenSlides>
  <MMClips>0</MMClips>
  <ScaleCrop>false</ScaleCrop>
  <HeadingPairs>
    <vt:vector size="6" baseType="variant">
      <vt:variant>
        <vt:lpstr>Kasutatud fondid</vt:lpstr>
      </vt:variant>
      <vt:variant>
        <vt:i4>3</vt:i4>
      </vt:variant>
      <vt:variant>
        <vt:lpstr>Kujundus</vt:lpstr>
      </vt:variant>
      <vt:variant>
        <vt:i4>1</vt:i4>
      </vt:variant>
      <vt:variant>
        <vt:lpstr>Slaidipealkirjad</vt:lpstr>
      </vt:variant>
      <vt:variant>
        <vt:i4>35</vt:i4>
      </vt:variant>
    </vt:vector>
  </HeadingPairs>
  <TitlesOfParts>
    <vt:vector size="39" baseType="lpstr">
      <vt:lpstr>Arial</vt:lpstr>
      <vt:lpstr>Calibri</vt:lpstr>
      <vt:lpstr>Open Sans</vt:lpstr>
      <vt:lpstr>Office'i kujundus</vt:lpstr>
      <vt:lpstr>Sissejuhatus reoveepuhastusse Mehaaniline puhastus</vt:lpstr>
      <vt:lpstr>Mehhaaniline puhastus</vt:lpstr>
      <vt:lpstr>Eelpuhastus</vt:lpstr>
      <vt:lpstr>Ühtlustamine</vt:lpstr>
      <vt:lpstr>Ühtlustamine</vt:lpstr>
      <vt:lpstr>Reovee eelõhustamine</vt:lpstr>
      <vt:lpstr>Neutraliseerimine</vt:lpstr>
      <vt:lpstr>Võred</vt:lpstr>
      <vt:lpstr>Võred</vt:lpstr>
      <vt:lpstr>Käsivõre</vt:lpstr>
      <vt:lpstr>Mehhaanilised võred</vt:lpstr>
      <vt:lpstr>Sõelurid</vt:lpstr>
      <vt:lpstr>Võre valik</vt:lpstr>
      <vt:lpstr>Liivapüünis</vt:lpstr>
      <vt:lpstr>Liivapüünis</vt:lpstr>
      <vt:lpstr>Liivapüünis </vt:lpstr>
      <vt:lpstr>Liivapüünis</vt:lpstr>
      <vt:lpstr>Liivapüünis</vt:lpstr>
      <vt:lpstr>Liivapüünis </vt:lpstr>
      <vt:lpstr>Liivapüünis </vt:lpstr>
      <vt:lpstr>Õli ja rasvapüünis</vt:lpstr>
      <vt:lpstr>Selitamine</vt:lpstr>
      <vt:lpstr>Koagulatsioon ja flokulatsioon</vt:lpstr>
      <vt:lpstr>Koagulatsioon ja flokulatsioon</vt:lpstr>
      <vt:lpstr>Eelsetitid</vt:lpstr>
      <vt:lpstr>Septik</vt:lpstr>
      <vt:lpstr>Eelsetitid</vt:lpstr>
      <vt:lpstr>Eelsetitid</vt:lpstr>
      <vt:lpstr>Eelsetitid</vt:lpstr>
      <vt:lpstr>Eelsetitid</vt:lpstr>
      <vt:lpstr>Lamellsetiti</vt:lpstr>
      <vt:lpstr>Flotatsioon</vt:lpstr>
      <vt:lpstr>Flotatsioon</vt:lpstr>
      <vt:lpstr>Peenmullflotatsioon</vt:lpstr>
      <vt:lpstr>Tänan!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PowerPointi esitlus</dc:title>
  <dc:creator>Vallo Kõrgmaa</dc:creator>
  <cp:lastModifiedBy>Vahur Värk</cp:lastModifiedBy>
  <cp:revision>25</cp:revision>
  <dcterms:created xsi:type="dcterms:W3CDTF">2023-11-13T11:57:45Z</dcterms:created>
  <dcterms:modified xsi:type="dcterms:W3CDTF">2024-11-11T16:36:55Z</dcterms:modified>
</cp:coreProperties>
</file>