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94" r:id="rId3"/>
    <p:sldId id="345" r:id="rId4"/>
    <p:sldId id="295" r:id="rId5"/>
    <p:sldId id="346"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47" r:id="rId31"/>
    <p:sldId id="320" r:id="rId32"/>
    <p:sldId id="321" r:id="rId33"/>
    <p:sldId id="322" r:id="rId34"/>
    <p:sldId id="323" r:id="rId35"/>
    <p:sldId id="344" r:id="rId36"/>
    <p:sldId id="324" r:id="rId37"/>
    <p:sldId id="325" r:id="rId38"/>
    <p:sldId id="326" r:id="rId39"/>
    <p:sldId id="327" r:id="rId40"/>
    <p:sldId id="328" r:id="rId41"/>
    <p:sldId id="329" r:id="rId42"/>
    <p:sldId id="348"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024" autoAdjust="0"/>
  </p:normalViewPr>
  <p:slideViewPr>
    <p:cSldViewPr snapToGrid="0">
      <p:cViewPr varScale="1">
        <p:scale>
          <a:sx n="67" d="100"/>
          <a:sy n="67" d="100"/>
        </p:scale>
        <p:origin x="12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ropbox\LIFE%20IP\C7_KeA%20t&#246;&#246;d\C.7.1\Ujuvsaared\Anal&#252;&#252;situlemus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NO3-N eemaldamise tõhusus</c:v>
          </c:tx>
          <c:spPr>
            <a:ln w="28575" cap="rnd">
              <a:solidFill>
                <a:schemeClr val="accent1"/>
              </a:solidFill>
              <a:round/>
            </a:ln>
            <a:effectLst/>
          </c:spPr>
          <c:marker>
            <c:symbol val="none"/>
          </c:marker>
          <c:cat>
            <c:multiLvlStrRef>
              <c:f>Filter!$A$3:$B$74</c:f>
              <c:multiLvlStrCache>
                <c:ptCount val="72"/>
                <c:lvl>
                  <c:pt idx="0">
                    <c:v>12:00:00</c:v>
                  </c:pt>
                  <c:pt idx="1">
                    <c:v>15:00:00</c:v>
                  </c:pt>
                  <c:pt idx="2">
                    <c:v>18:00:00</c:v>
                  </c:pt>
                  <c:pt idx="3">
                    <c:v>21:00:00</c:v>
                  </c:pt>
                  <c:pt idx="4">
                    <c:v>00:00:00</c:v>
                  </c:pt>
                  <c:pt idx="5">
                    <c:v>03:00:00</c:v>
                  </c:pt>
                  <c:pt idx="6">
                    <c:v>06:00:00</c:v>
                  </c:pt>
                  <c:pt idx="7">
                    <c:v>09:00:00</c:v>
                  </c:pt>
                  <c:pt idx="8">
                    <c:v>12:00:00</c:v>
                  </c:pt>
                  <c:pt idx="9">
                    <c:v>15:00:00</c:v>
                  </c:pt>
                  <c:pt idx="10">
                    <c:v>18:00:00</c:v>
                  </c:pt>
                  <c:pt idx="11">
                    <c:v>21:00:00</c:v>
                  </c:pt>
                  <c:pt idx="12">
                    <c:v>00:00:00</c:v>
                  </c:pt>
                  <c:pt idx="13">
                    <c:v>03:00:00</c:v>
                  </c:pt>
                  <c:pt idx="14">
                    <c:v>06:00:00</c:v>
                  </c:pt>
                  <c:pt idx="15">
                    <c:v>09:00:00</c:v>
                  </c:pt>
                  <c:pt idx="16">
                    <c:v>12:00:00</c:v>
                  </c:pt>
                  <c:pt idx="17">
                    <c:v>15:00:00</c:v>
                  </c:pt>
                  <c:pt idx="18">
                    <c:v>18:00:00</c:v>
                  </c:pt>
                  <c:pt idx="19">
                    <c:v>21:00:00</c:v>
                  </c:pt>
                  <c:pt idx="20">
                    <c:v>00:00:00</c:v>
                  </c:pt>
                  <c:pt idx="21">
                    <c:v>03:00:00</c:v>
                  </c:pt>
                  <c:pt idx="22">
                    <c:v>06:00:00</c:v>
                  </c:pt>
                  <c:pt idx="23">
                    <c:v>09:00:00</c:v>
                  </c:pt>
                  <c:pt idx="24">
                    <c:v>12:00:00</c:v>
                  </c:pt>
                  <c:pt idx="25">
                    <c:v>15:00:00</c:v>
                  </c:pt>
                  <c:pt idx="26">
                    <c:v>18:00:00</c:v>
                  </c:pt>
                  <c:pt idx="27">
                    <c:v>21:00:00</c:v>
                  </c:pt>
                  <c:pt idx="28">
                    <c:v>00:00:00</c:v>
                  </c:pt>
                  <c:pt idx="29">
                    <c:v>03:00:00</c:v>
                  </c:pt>
                  <c:pt idx="30">
                    <c:v>06:00:00</c:v>
                  </c:pt>
                  <c:pt idx="31">
                    <c:v>09:00:00</c:v>
                  </c:pt>
                  <c:pt idx="32">
                    <c:v>12:00:00</c:v>
                  </c:pt>
                  <c:pt idx="33">
                    <c:v>15:00:00</c:v>
                  </c:pt>
                  <c:pt idx="34">
                    <c:v>18:00:00</c:v>
                  </c:pt>
                  <c:pt idx="35">
                    <c:v>21:00:00</c:v>
                  </c:pt>
                  <c:pt idx="36">
                    <c:v>00:00:00</c:v>
                  </c:pt>
                  <c:pt idx="37">
                    <c:v>03:00:00</c:v>
                  </c:pt>
                  <c:pt idx="38">
                    <c:v>06:00:00</c:v>
                  </c:pt>
                  <c:pt idx="39">
                    <c:v>09:00:00</c:v>
                  </c:pt>
                  <c:pt idx="40">
                    <c:v>12:00:00</c:v>
                  </c:pt>
                  <c:pt idx="41">
                    <c:v>15:00:00</c:v>
                  </c:pt>
                  <c:pt idx="42">
                    <c:v>18:00:00</c:v>
                  </c:pt>
                  <c:pt idx="43">
                    <c:v>21:00:00</c:v>
                  </c:pt>
                  <c:pt idx="44">
                    <c:v>00:00:00</c:v>
                  </c:pt>
                  <c:pt idx="45">
                    <c:v>03:00:00</c:v>
                  </c:pt>
                  <c:pt idx="46">
                    <c:v>06:00:00</c:v>
                  </c:pt>
                  <c:pt idx="47">
                    <c:v>09:00:00</c:v>
                  </c:pt>
                  <c:pt idx="48">
                    <c:v>12:00:00</c:v>
                  </c:pt>
                  <c:pt idx="49">
                    <c:v>15:00:00</c:v>
                  </c:pt>
                  <c:pt idx="50">
                    <c:v>18:00:00</c:v>
                  </c:pt>
                  <c:pt idx="51">
                    <c:v>21:00:00</c:v>
                  </c:pt>
                  <c:pt idx="52">
                    <c:v>00:00:00</c:v>
                  </c:pt>
                  <c:pt idx="53">
                    <c:v>03:00:00</c:v>
                  </c:pt>
                  <c:pt idx="54">
                    <c:v>06:00:00</c:v>
                  </c:pt>
                  <c:pt idx="55">
                    <c:v>09:00:00</c:v>
                  </c:pt>
                  <c:pt idx="56">
                    <c:v>12:00:00</c:v>
                  </c:pt>
                  <c:pt idx="57">
                    <c:v>15:00:00</c:v>
                  </c:pt>
                  <c:pt idx="58">
                    <c:v>18:00:00</c:v>
                  </c:pt>
                  <c:pt idx="59">
                    <c:v>21:00:00</c:v>
                  </c:pt>
                  <c:pt idx="60">
                    <c:v>00:00:00</c:v>
                  </c:pt>
                  <c:pt idx="61">
                    <c:v>03:00:00</c:v>
                  </c:pt>
                  <c:pt idx="62">
                    <c:v>06:00:00</c:v>
                  </c:pt>
                  <c:pt idx="63">
                    <c:v>09:00:00</c:v>
                  </c:pt>
                  <c:pt idx="64">
                    <c:v>12:00:00</c:v>
                  </c:pt>
                  <c:pt idx="65">
                    <c:v>15:00:00</c:v>
                  </c:pt>
                  <c:pt idx="66">
                    <c:v>18:00:00</c:v>
                  </c:pt>
                  <c:pt idx="67">
                    <c:v>21:00:00</c:v>
                  </c:pt>
                  <c:pt idx="68">
                    <c:v>00:00:00</c:v>
                  </c:pt>
                  <c:pt idx="69">
                    <c:v>03:00:00</c:v>
                  </c:pt>
                  <c:pt idx="70">
                    <c:v>06:00:00</c:v>
                  </c:pt>
                  <c:pt idx="71">
                    <c:v>09:00:00</c:v>
                  </c:pt>
                </c:lvl>
                <c:lvl>
                  <c:pt idx="0">
                    <c:v>24.09.2021</c:v>
                  </c:pt>
                  <c:pt idx="4">
                    <c:v>25.09.2021</c:v>
                  </c:pt>
                  <c:pt idx="12">
                    <c:v>26.09.2021</c:v>
                  </c:pt>
                  <c:pt idx="20">
                    <c:v>27.09.2021</c:v>
                  </c:pt>
                  <c:pt idx="28">
                    <c:v>28.09.2021</c:v>
                  </c:pt>
                  <c:pt idx="36">
                    <c:v>29.09.2021</c:v>
                  </c:pt>
                  <c:pt idx="44">
                    <c:v>30.09.2021</c:v>
                  </c:pt>
                  <c:pt idx="52">
                    <c:v>01.10.2021</c:v>
                  </c:pt>
                  <c:pt idx="60">
                    <c:v>02.10.2021</c:v>
                  </c:pt>
                  <c:pt idx="68">
                    <c:v>03.10.2021</c:v>
                  </c:pt>
                </c:lvl>
              </c:multiLvlStrCache>
            </c:multiLvlStrRef>
          </c:cat>
          <c:val>
            <c:numRef>
              <c:f>Filter!$P$3:$P$74</c:f>
              <c:numCache>
                <c:formatCode>0.00</c:formatCode>
                <c:ptCount val="72"/>
                <c:pt idx="0">
                  <c:v>0.1812346611289409</c:v>
                </c:pt>
                <c:pt idx="1">
                  <c:v>0.22117167222840201</c:v>
                </c:pt>
                <c:pt idx="2">
                  <c:v>0.30725730442978322</c:v>
                </c:pt>
                <c:pt idx="3">
                  <c:v>0.66956357453240123</c:v>
                </c:pt>
                <c:pt idx="4">
                  <c:v>0.61268274159863301</c:v>
                </c:pt>
                <c:pt idx="5">
                  <c:v>0.8223076923076923</c:v>
                </c:pt>
                <c:pt idx="6">
                  <c:v>0.68563273073263553</c:v>
                </c:pt>
                <c:pt idx="7">
                  <c:v>0.6493803622497617</c:v>
                </c:pt>
                <c:pt idx="8">
                  <c:v>0.673058485139022</c:v>
                </c:pt>
                <c:pt idx="9">
                  <c:v>0.63712757830404887</c:v>
                </c:pt>
                <c:pt idx="10">
                  <c:v>0.58104738154613467</c:v>
                </c:pt>
                <c:pt idx="11">
                  <c:v>0.72272555681389195</c:v>
                </c:pt>
                <c:pt idx="12">
                  <c:v>0.6659051970302684</c:v>
                </c:pt>
                <c:pt idx="13">
                  <c:v>0.6677777777777778</c:v>
                </c:pt>
                <c:pt idx="14">
                  <c:v>0.46987951807228912</c:v>
                </c:pt>
                <c:pt idx="15">
                  <c:v>0.18892683803703042</c:v>
                </c:pt>
                <c:pt idx="16">
                  <c:v>0.11581049192230893</c:v>
                </c:pt>
                <c:pt idx="17">
                  <c:v>0.10234657039711194</c:v>
                </c:pt>
                <c:pt idx="18">
                  <c:v>0.14173522812266268</c:v>
                </c:pt>
                <c:pt idx="19">
                  <c:v>0.28179966672838358</c:v>
                </c:pt>
                <c:pt idx="20">
                  <c:v>0.44045616002991217</c:v>
                </c:pt>
                <c:pt idx="21">
                  <c:v>0.52995132909022835</c:v>
                </c:pt>
                <c:pt idx="22">
                  <c:v>0.5911902530459231</c:v>
                </c:pt>
                <c:pt idx="23">
                  <c:v>0.25589030513711852</c:v>
                </c:pt>
                <c:pt idx="24">
                  <c:v>0.13854961832061069</c:v>
                </c:pt>
                <c:pt idx="25">
                  <c:v>0.16481655691439329</c:v>
                </c:pt>
                <c:pt idx="26">
                  <c:v>0.16771449704142011</c:v>
                </c:pt>
                <c:pt idx="27">
                  <c:v>0.27035414384811973</c:v>
                </c:pt>
                <c:pt idx="28">
                  <c:v>0.46153846153846156</c:v>
                </c:pt>
                <c:pt idx="29">
                  <c:v>0.477758849138747</c:v>
                </c:pt>
                <c:pt idx="30">
                  <c:v>0.46197827329902802</c:v>
                </c:pt>
                <c:pt idx="31">
                  <c:v>0.30095419847328253</c:v>
                </c:pt>
                <c:pt idx="32">
                  <c:v>0.12659654395191577</c:v>
                </c:pt>
                <c:pt idx="33">
                  <c:v>0.12310255460940393</c:v>
                </c:pt>
                <c:pt idx="34">
                  <c:v>0.17446964155084121</c:v>
                </c:pt>
                <c:pt idx="35">
                  <c:v>0.43452273138924108</c:v>
                </c:pt>
                <c:pt idx="36">
                  <c:v>0.57898563897473188</c:v>
                </c:pt>
                <c:pt idx="37">
                  <c:v>0.68148554701792896</c:v>
                </c:pt>
                <c:pt idx="38">
                  <c:v>0.72392863711605671</c:v>
                </c:pt>
                <c:pt idx="39">
                  <c:v>0.67813765182186236</c:v>
                </c:pt>
                <c:pt idx="40">
                  <c:v>0.37060232086940509</c:v>
                </c:pt>
                <c:pt idx="41">
                  <c:v>0.1724329324699353</c:v>
                </c:pt>
                <c:pt idx="42">
                  <c:v>0.36415232515562063</c:v>
                </c:pt>
                <c:pt idx="43">
                  <c:v>0.53185646283412669</c:v>
                </c:pt>
                <c:pt idx="44">
                  <c:v>0.60356224752111642</c:v>
                </c:pt>
                <c:pt idx="45">
                  <c:v>0.66288160833953835</c:v>
                </c:pt>
                <c:pt idx="46">
                  <c:v>0.67914831130690156</c:v>
                </c:pt>
                <c:pt idx="47">
                  <c:v>0.49660861594867095</c:v>
                </c:pt>
                <c:pt idx="48">
                  <c:v>0.12445095168374827</c:v>
                </c:pt>
                <c:pt idx="49">
                  <c:v>0.14500634402755133</c:v>
                </c:pt>
                <c:pt idx="50">
                  <c:v>0.24995465263921643</c:v>
                </c:pt>
                <c:pt idx="51">
                  <c:v>0.3347905282331512</c:v>
                </c:pt>
                <c:pt idx="52">
                  <c:v>0.58899382491827101</c:v>
                </c:pt>
                <c:pt idx="53">
                  <c:v>0.58060694431787108</c:v>
                </c:pt>
                <c:pt idx="54">
                  <c:v>0.50962962962962965</c:v>
                </c:pt>
                <c:pt idx="55">
                  <c:v>0.4532650448143406</c:v>
                </c:pt>
                <c:pt idx="56">
                  <c:v>0.42793035361694487</c:v>
                </c:pt>
                <c:pt idx="57">
                  <c:v>0.27926151640078867</c:v>
                </c:pt>
                <c:pt idx="58">
                  <c:v>0.3322481461385422</c:v>
                </c:pt>
                <c:pt idx="59">
                  <c:v>0.44205776173285194</c:v>
                </c:pt>
                <c:pt idx="60">
                  <c:v>0.68655371304974766</c:v>
                </c:pt>
                <c:pt idx="61">
                  <c:v>0.6716933139534883</c:v>
                </c:pt>
                <c:pt idx="62">
                  <c:v>0.66279280915198835</c:v>
                </c:pt>
                <c:pt idx="63">
                  <c:v>0.65751445086705207</c:v>
                </c:pt>
                <c:pt idx="64">
                  <c:v>0.24241329479768781</c:v>
                </c:pt>
                <c:pt idx="65">
                  <c:v>0.20970350404312679</c:v>
                </c:pt>
                <c:pt idx="66">
                  <c:v>0.24972816237767309</c:v>
                </c:pt>
                <c:pt idx="67">
                  <c:v>0.54427645788336931</c:v>
                </c:pt>
                <c:pt idx="68">
                  <c:v>0.68314687838325505</c:v>
                </c:pt>
                <c:pt idx="69">
                  <c:v>0.75877669200144771</c:v>
                </c:pt>
                <c:pt idx="70">
                  <c:v>0.59769078116543395</c:v>
                </c:pt>
                <c:pt idx="71">
                  <c:v>0.47787450126949588</c:v>
                </c:pt>
              </c:numCache>
            </c:numRef>
          </c:val>
          <c:smooth val="0"/>
          <c:extLst>
            <c:ext xmlns:c16="http://schemas.microsoft.com/office/drawing/2014/chart" uri="{C3380CC4-5D6E-409C-BE32-E72D297353CC}">
              <c16:uniqueId val="{00000000-9DE0-4168-86B2-4899C3C5D124}"/>
            </c:ext>
          </c:extLst>
        </c:ser>
        <c:dLbls>
          <c:showLegendKey val="0"/>
          <c:showVal val="0"/>
          <c:showCatName val="0"/>
          <c:showSerName val="0"/>
          <c:showPercent val="0"/>
          <c:showBubbleSize val="0"/>
        </c:dLbls>
        <c:marker val="1"/>
        <c:smooth val="0"/>
        <c:axId val="555092127"/>
        <c:axId val="555115007"/>
      </c:lineChart>
      <c:lineChart>
        <c:grouping val="standard"/>
        <c:varyColors val="0"/>
        <c:ser>
          <c:idx val="1"/>
          <c:order val="1"/>
          <c:tx>
            <c:v>DO</c:v>
          </c:tx>
          <c:spPr>
            <a:ln w="28575" cap="rnd">
              <a:solidFill>
                <a:schemeClr val="accent2"/>
              </a:solidFill>
              <a:round/>
            </a:ln>
            <a:effectLst/>
          </c:spPr>
          <c:marker>
            <c:symbol val="none"/>
          </c:marker>
          <c:val>
            <c:numRef>
              <c:f>Filter!$F$3:$F$74</c:f>
              <c:numCache>
                <c:formatCode>General</c:formatCode>
                <c:ptCount val="72"/>
                <c:pt idx="0">
                  <c:v>14.47</c:v>
                </c:pt>
                <c:pt idx="1">
                  <c:v>7.13</c:v>
                </c:pt>
                <c:pt idx="2">
                  <c:v>3.43</c:v>
                </c:pt>
                <c:pt idx="3">
                  <c:v>2.94</c:v>
                </c:pt>
                <c:pt idx="4">
                  <c:v>2.27</c:v>
                </c:pt>
                <c:pt idx="5">
                  <c:v>7.0000000000000007E-2</c:v>
                </c:pt>
                <c:pt idx="6">
                  <c:v>0</c:v>
                </c:pt>
                <c:pt idx="7">
                  <c:v>0</c:v>
                </c:pt>
                <c:pt idx="8">
                  <c:v>0.03</c:v>
                </c:pt>
                <c:pt idx="9">
                  <c:v>0.87</c:v>
                </c:pt>
                <c:pt idx="10">
                  <c:v>4.01</c:v>
                </c:pt>
                <c:pt idx="11">
                  <c:v>1.51</c:v>
                </c:pt>
                <c:pt idx="12">
                  <c:v>0.21</c:v>
                </c:pt>
                <c:pt idx="13">
                  <c:v>0.01</c:v>
                </c:pt>
                <c:pt idx="14">
                  <c:v>0.04</c:v>
                </c:pt>
                <c:pt idx="15">
                  <c:v>1.34</c:v>
                </c:pt>
                <c:pt idx="16">
                  <c:v>4.49</c:v>
                </c:pt>
                <c:pt idx="17">
                  <c:v>7.66</c:v>
                </c:pt>
                <c:pt idx="18">
                  <c:v>3.49</c:v>
                </c:pt>
                <c:pt idx="19">
                  <c:v>8.9</c:v>
                </c:pt>
                <c:pt idx="20">
                  <c:v>6.76</c:v>
                </c:pt>
                <c:pt idx="21">
                  <c:v>5.03</c:v>
                </c:pt>
                <c:pt idx="22">
                  <c:v>3.85</c:v>
                </c:pt>
                <c:pt idx="23">
                  <c:v>3.45</c:v>
                </c:pt>
                <c:pt idx="24">
                  <c:v>10.039999999999999</c:v>
                </c:pt>
                <c:pt idx="25">
                  <c:v>10.34</c:v>
                </c:pt>
                <c:pt idx="26">
                  <c:v>11.07</c:v>
                </c:pt>
                <c:pt idx="27">
                  <c:v>6.06</c:v>
                </c:pt>
                <c:pt idx="28">
                  <c:v>4.34</c:v>
                </c:pt>
                <c:pt idx="29">
                  <c:v>2.82</c:v>
                </c:pt>
                <c:pt idx="30">
                  <c:v>2.19</c:v>
                </c:pt>
                <c:pt idx="31">
                  <c:v>1</c:v>
                </c:pt>
                <c:pt idx="32">
                  <c:v>6.99</c:v>
                </c:pt>
                <c:pt idx="33">
                  <c:v>12.09</c:v>
                </c:pt>
                <c:pt idx="34">
                  <c:v>11.05</c:v>
                </c:pt>
                <c:pt idx="35">
                  <c:v>3.59</c:v>
                </c:pt>
                <c:pt idx="36">
                  <c:v>2.2200000000000002</c:v>
                </c:pt>
                <c:pt idx="37">
                  <c:v>0.11</c:v>
                </c:pt>
                <c:pt idx="38">
                  <c:v>0</c:v>
                </c:pt>
                <c:pt idx="39">
                  <c:v>0</c:v>
                </c:pt>
                <c:pt idx="40">
                  <c:v>2.21</c:v>
                </c:pt>
                <c:pt idx="41">
                  <c:v>5.59</c:v>
                </c:pt>
                <c:pt idx="42">
                  <c:v>5.84</c:v>
                </c:pt>
                <c:pt idx="43">
                  <c:v>1.1100000000000001</c:v>
                </c:pt>
                <c:pt idx="44">
                  <c:v>0</c:v>
                </c:pt>
                <c:pt idx="45">
                  <c:v>0</c:v>
                </c:pt>
                <c:pt idx="46">
                  <c:v>0.12</c:v>
                </c:pt>
                <c:pt idx="47">
                  <c:v>0.31</c:v>
                </c:pt>
                <c:pt idx="48">
                  <c:v>7.91</c:v>
                </c:pt>
                <c:pt idx="49">
                  <c:v>12.28</c:v>
                </c:pt>
                <c:pt idx="50">
                  <c:v>8.23</c:v>
                </c:pt>
                <c:pt idx="51">
                  <c:v>5.18</c:v>
                </c:pt>
                <c:pt idx="52">
                  <c:v>3.11</c:v>
                </c:pt>
                <c:pt idx="53">
                  <c:v>6.3</c:v>
                </c:pt>
                <c:pt idx="54">
                  <c:v>5.52</c:v>
                </c:pt>
                <c:pt idx="55">
                  <c:v>2.34</c:v>
                </c:pt>
                <c:pt idx="56">
                  <c:v>1.27</c:v>
                </c:pt>
                <c:pt idx="57">
                  <c:v>1.47</c:v>
                </c:pt>
                <c:pt idx="58">
                  <c:v>1.62</c:v>
                </c:pt>
                <c:pt idx="59">
                  <c:v>0.54</c:v>
                </c:pt>
                <c:pt idx="60">
                  <c:v>0</c:v>
                </c:pt>
                <c:pt idx="61">
                  <c:v>0</c:v>
                </c:pt>
                <c:pt idx="62">
                  <c:v>0.44</c:v>
                </c:pt>
                <c:pt idx="63">
                  <c:v>0</c:v>
                </c:pt>
                <c:pt idx="64">
                  <c:v>5.26</c:v>
                </c:pt>
                <c:pt idx="65">
                  <c:v>14.1</c:v>
                </c:pt>
                <c:pt idx="66">
                  <c:v>10.65</c:v>
                </c:pt>
                <c:pt idx="67">
                  <c:v>5.51</c:v>
                </c:pt>
                <c:pt idx="68">
                  <c:v>2.65</c:v>
                </c:pt>
                <c:pt idx="69">
                  <c:v>0.52</c:v>
                </c:pt>
                <c:pt idx="70">
                  <c:v>1.35</c:v>
                </c:pt>
                <c:pt idx="71">
                  <c:v>1.02</c:v>
                </c:pt>
              </c:numCache>
            </c:numRef>
          </c:val>
          <c:smooth val="0"/>
          <c:extLst>
            <c:ext xmlns:c16="http://schemas.microsoft.com/office/drawing/2014/chart" uri="{C3380CC4-5D6E-409C-BE32-E72D297353CC}">
              <c16:uniqueId val="{00000001-9DE0-4168-86B2-4899C3C5D124}"/>
            </c:ext>
          </c:extLst>
        </c:ser>
        <c:dLbls>
          <c:showLegendKey val="0"/>
          <c:showVal val="0"/>
          <c:showCatName val="0"/>
          <c:showSerName val="0"/>
          <c:showPercent val="0"/>
          <c:showBubbleSize val="0"/>
        </c:dLbls>
        <c:marker val="1"/>
        <c:smooth val="0"/>
        <c:axId val="1890557264"/>
        <c:axId val="1890556848"/>
      </c:lineChart>
      <c:catAx>
        <c:axId val="55509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5115007"/>
        <c:crosses val="autoZero"/>
        <c:auto val="1"/>
        <c:lblAlgn val="ctr"/>
        <c:lblOffset val="100"/>
        <c:noMultiLvlLbl val="0"/>
      </c:catAx>
      <c:valAx>
        <c:axId val="55511500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dirty="0"/>
                  <a:t>Nitraadi eemaldamise</a:t>
                </a:r>
                <a:r>
                  <a:rPr lang="et-EE" baseline="0" dirty="0"/>
                  <a:t> tõhusus</a:t>
                </a:r>
                <a:endParaRPr lang="en-US" dirty="0"/>
              </a:p>
            </c:rich>
          </c:tx>
          <c:layout>
            <c:manualLayout>
              <c:xMode val="edge"/>
              <c:yMode val="edge"/>
              <c:x val="3.0864197530864196E-3"/>
              <c:y val="0.1902312921788195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5092127"/>
        <c:crosses val="autoZero"/>
        <c:crossBetween val="between"/>
      </c:valAx>
      <c:valAx>
        <c:axId val="189055684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dirty="0"/>
                  <a:t>Lahustunud hapniku sisaldus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0557264"/>
        <c:crosses val="max"/>
        <c:crossBetween val="between"/>
      </c:valAx>
      <c:catAx>
        <c:axId val="1890557264"/>
        <c:scaling>
          <c:orientation val="minMax"/>
        </c:scaling>
        <c:delete val="1"/>
        <c:axPos val="b"/>
        <c:majorTickMark val="out"/>
        <c:minorTickMark val="none"/>
        <c:tickLblPos val="nextTo"/>
        <c:crossAx val="1890556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F8E3D9-B9F4-41B8-9050-25407C93BD30}" type="datetimeFigureOut">
              <a:rPr lang="en-US" smtClean="0"/>
              <a:t>7/19/2024</a:t>
            </a:fld>
            <a:endParaRPr lang="en-US"/>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494A7-5A69-4213-B6D7-1AB2E3039B9C}" type="slidenum">
              <a:rPr lang="en-US" smtClean="0"/>
              <a:t>‹#›</a:t>
            </a:fld>
            <a:endParaRPr lang="en-US"/>
          </a:p>
        </p:txBody>
      </p:sp>
    </p:spTree>
    <p:extLst>
      <p:ext uri="{BB962C8B-B14F-4D97-AF65-F5344CB8AC3E}">
        <p14:creationId xmlns:p14="http://schemas.microsoft.com/office/powerpoint/2010/main" val="259538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direct.com/topics/earth-and-planetary-sciences/anoxic-conditio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Oma </a:t>
            </a:r>
            <a:r>
              <a:rPr lang="en-GB" sz="1200" b="0" i="0" u="none" strike="noStrike" dirty="0" err="1">
                <a:solidFill>
                  <a:srgbClr val="000000"/>
                </a:solidFill>
                <a:effectLst/>
                <a:latin typeface="Arial" panose="020B0604020202020204" pitchFamily="34" charset="0"/>
              </a:rPr>
              <a:t>olemuselt</a:t>
            </a:r>
            <a:r>
              <a:rPr lang="en-GB" sz="1200" b="0" i="0" u="none" strike="noStrike" dirty="0">
                <a:solidFill>
                  <a:srgbClr val="000000"/>
                </a:solidFill>
                <a:effectLst/>
                <a:latin typeface="Arial" panose="020B0604020202020204" pitchFamily="34" charset="0"/>
              </a:rPr>
              <a:t> on </a:t>
            </a:r>
            <a:r>
              <a:rPr lang="en-GB" sz="1200" b="0" i="0" u="none" strike="noStrike" dirty="0" err="1">
                <a:solidFill>
                  <a:srgbClr val="000000"/>
                </a:solidFill>
                <a:effectLst/>
                <a:latin typeface="Arial" panose="020B0604020202020204" pitchFamily="34" charset="0"/>
              </a:rPr>
              <a:t>bioloogiline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puhastus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looduslike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protsesside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efektiivsemalt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läbiviimine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Ehk</a:t>
            </a:r>
            <a:r>
              <a:rPr lang="en-GB" sz="1200" b="0" i="0" u="none" strike="noStrike" dirty="0">
                <a:solidFill>
                  <a:srgbClr val="000000"/>
                </a:solidFill>
                <a:effectLst/>
                <a:latin typeface="Arial" panose="020B0604020202020204" pitchFamily="34" charset="0"/>
              </a:rPr>
              <a:t> me </a:t>
            </a:r>
            <a:r>
              <a:rPr lang="en-GB" sz="1200" b="0" i="0" u="none" strike="noStrike" dirty="0" err="1">
                <a:solidFill>
                  <a:srgbClr val="000000"/>
                </a:solidFill>
                <a:effectLst/>
                <a:latin typeface="Arial" panose="020B0604020202020204" pitchFamily="34" charset="0"/>
              </a:rPr>
              <a:t>loome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tehnilises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keskkonnas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mikroorganismide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kasvuks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ideaalselt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olud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ehk</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toitainete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piiramatu</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kättesaadavus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lahustunud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hapniku</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olemasolu</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süsteem</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peab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olema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täielikult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läbisegatud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Orgaanilise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aine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lämmastiku</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ning</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fosfori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eemaldus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käib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kahte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teedpidi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üks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osa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toitainetest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kasutatakse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ära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uute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mikroorganismide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kasvuks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rakuehituseks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ning</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teine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osa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orgaanilisest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ainest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oksüdeeritakse</a:t>
            </a:r>
            <a:r>
              <a:rPr lang="en-GB" sz="1200" b="0" i="0" u="none" strike="noStrike" dirty="0">
                <a:solidFill>
                  <a:srgbClr val="000000"/>
                </a:solidFill>
                <a:effectLst/>
                <a:latin typeface="Arial" panose="020B0604020202020204" pitchFamily="34" charset="0"/>
              </a:rPr>
              <a:t> CO</a:t>
            </a:r>
            <a:r>
              <a:rPr lang="en-GB" sz="1200" b="0" i="0" u="none" strike="noStrike" baseline="-25000" dirty="0">
                <a:solidFill>
                  <a:srgbClr val="000000"/>
                </a:solidFill>
                <a:effectLst/>
                <a:latin typeface="Arial" panose="020B0604020202020204" pitchFamily="34" charset="0"/>
              </a:rPr>
              <a:t>2</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lämmastik</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gaasiliseks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lämmastikuks</a:t>
            </a:r>
            <a:r>
              <a:rPr lang="en-GB" sz="1200" b="0" i="0" u="none" strike="noStrike" dirty="0">
                <a:solidFill>
                  <a:srgbClr val="000000"/>
                </a:solidFill>
                <a:effectLst/>
                <a:latin typeface="Arial" panose="020B0604020202020204" pitchFamily="34" charset="0"/>
              </a:rPr>
              <a:t> N</a:t>
            </a:r>
            <a:r>
              <a:rPr lang="en-GB" sz="1200" b="0" i="0" u="none" strike="noStrike" baseline="-25000" dirty="0">
                <a:solidFill>
                  <a:srgbClr val="000000"/>
                </a:solidFill>
                <a:effectLst/>
                <a:latin typeface="Arial" panose="020B0604020202020204" pitchFamily="34" charset="0"/>
              </a:rPr>
              <a:t>2</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Rakuehituseks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kulub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keskmiselt</a:t>
            </a:r>
            <a:r>
              <a:rPr lang="en-GB" sz="1200" b="0" i="0" u="none" strike="noStrike" dirty="0">
                <a:solidFill>
                  <a:srgbClr val="000000"/>
                </a:solidFill>
                <a:effectLst/>
                <a:latin typeface="Arial" panose="020B0604020202020204" pitchFamily="34" charset="0"/>
              </a:rPr>
              <a:t> 100:5:1 </a:t>
            </a:r>
            <a:r>
              <a:rPr lang="en-GB" sz="1200" b="0" i="0" u="none" strike="noStrike" dirty="0" err="1">
                <a:solidFill>
                  <a:srgbClr val="000000"/>
                </a:solidFill>
                <a:effectLst/>
                <a:latin typeface="Arial" panose="020B0604020202020204" pitchFamily="34" charset="0"/>
              </a:rPr>
              <a:t>toitaineid</a:t>
            </a:r>
            <a:r>
              <a:rPr lang="en-GB" sz="1200" b="0" i="0" u="none" strike="noStrike" dirty="0">
                <a:solidFill>
                  <a:srgbClr val="000000"/>
                </a:solidFill>
                <a:effectLst/>
                <a:latin typeface="Arial" panose="020B0604020202020204" pitchFamily="34" charset="0"/>
              </a:rPr>
              <a:t> (BHT</a:t>
            </a:r>
            <a:r>
              <a:rPr lang="en-GB" sz="1200" b="0" i="0" u="none" strike="noStrike" baseline="-25000" dirty="0">
                <a:solidFill>
                  <a:srgbClr val="000000"/>
                </a:solidFill>
                <a:effectLst/>
                <a:latin typeface="Arial" panose="020B0604020202020204" pitchFamily="34" charset="0"/>
              </a:rPr>
              <a:t>7</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N</a:t>
            </a:r>
            <a:r>
              <a:rPr lang="en-GB" sz="1200" b="0" i="0" u="none" strike="noStrike" baseline="-25000" dirty="0" err="1">
                <a:solidFill>
                  <a:srgbClr val="000000"/>
                </a:solidFill>
                <a:effectLst/>
                <a:latin typeface="Arial" panose="020B0604020202020204" pitchFamily="34" charset="0"/>
              </a:rPr>
              <a:t>üld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a:t>
            </a:r>
            <a:r>
              <a:rPr lang="en-GB" sz="1200" b="0" i="0" u="none" strike="noStrike" baseline="-25000" dirty="0" err="1">
                <a:solidFill>
                  <a:srgbClr val="000000"/>
                </a:solidFill>
                <a:effectLst/>
                <a:latin typeface="Arial" panose="020B0604020202020204" pitchFamily="34" charset="0"/>
              </a:rPr>
              <a:t>üld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Oksüdeeritud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orgaanilise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aine</a:t>
            </a:r>
            <a:r>
              <a:rPr lang="en-GB" sz="1200" b="0" i="0" u="none" strike="noStrike" dirty="0">
                <a:solidFill>
                  <a:srgbClr val="000000"/>
                </a:solidFill>
                <a:effectLst/>
                <a:latin typeface="Arial" panose="020B0604020202020204" pitchFamily="34" charset="0"/>
              </a:rPr>
              <a:t> mass peaks </a:t>
            </a:r>
            <a:r>
              <a:rPr lang="en-GB" sz="1200" b="0" i="0" u="none" strike="noStrike" dirty="0" err="1">
                <a:solidFill>
                  <a:srgbClr val="000000"/>
                </a:solidFill>
                <a:effectLst/>
                <a:latin typeface="Arial" panose="020B0604020202020204" pitchFamily="34" charset="0"/>
              </a:rPr>
              <a:t>jääma</a:t>
            </a:r>
            <a:r>
              <a:rPr lang="en-GB" sz="1200" b="0" i="0" u="none" strike="noStrike" dirty="0">
                <a:solidFill>
                  <a:srgbClr val="000000"/>
                </a:solidFill>
                <a:effectLst/>
                <a:latin typeface="Arial" panose="020B0604020202020204" pitchFamily="34" charset="0"/>
              </a:rPr>
              <a:t> 60% </a:t>
            </a:r>
            <a:r>
              <a:rPr lang="en-GB" sz="1200" b="0" i="0" u="none" strike="noStrike" dirty="0" err="1">
                <a:solidFill>
                  <a:srgbClr val="000000"/>
                </a:solidFill>
                <a:effectLst/>
                <a:latin typeface="Arial" panose="020B0604020202020204" pitchFamily="34" charset="0"/>
              </a:rPr>
              <a:t>juurde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oleneb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mudavanusest</a:t>
            </a:r>
            <a:r>
              <a:rPr lang="en-GB" sz="1200" b="0" i="0" u="none" strike="noStrike" dirty="0">
                <a:solidFill>
                  <a:srgbClr val="000000"/>
                </a:solidFill>
                <a:effectLst/>
                <a:latin typeface="Arial" panose="020B0604020202020204" pitchFamily="34" charset="0"/>
              </a:rPr>
              <a:t>).</a:t>
            </a:r>
            <a:endParaRPr lang="en-GB" dirty="0">
              <a:effectLst/>
            </a:endParaRP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3</a:t>
            </a:fld>
            <a:endParaRPr lang="en-US"/>
          </a:p>
        </p:txBody>
      </p:sp>
    </p:spTree>
    <p:extLst>
      <p:ext uri="{BB962C8B-B14F-4D97-AF65-F5344CB8AC3E}">
        <p14:creationId xmlns:p14="http://schemas.microsoft.com/office/powerpoint/2010/main" val="1920251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b="0" i="0" dirty="0">
                <a:solidFill>
                  <a:srgbClr val="707070"/>
                </a:solidFill>
                <a:effectLst/>
                <a:latin typeface="Montserrat" panose="00000500000000000000" pitchFamily="2" charset="0"/>
              </a:rPr>
              <a:t>How flow affects major bacterial paradigms. (A) </a:t>
            </a:r>
            <a:r>
              <a:rPr lang="en-US" b="0" i="1" dirty="0">
                <a:solidFill>
                  <a:srgbClr val="707070"/>
                </a:solidFill>
                <a:effectLst/>
                <a:latin typeface="Montserrat" panose="00000500000000000000" pitchFamily="2" charset="0"/>
              </a:rPr>
              <a:t>Pseudomonas aeruginosa</a:t>
            </a:r>
            <a:r>
              <a:rPr lang="en-US" b="0" i="0" dirty="0">
                <a:solidFill>
                  <a:srgbClr val="707070"/>
                </a:solidFill>
                <a:effectLst/>
                <a:latin typeface="Montserrat" panose="00000500000000000000" pitchFamily="2" charset="0"/>
              </a:rPr>
              <a:t> cells use pili to move on surfaces via twitching motility. In conditions without flow, twitching motility does not typically proceed in a directed manner. In flow, cells are reoriented along the axis of flow, which leads to directed movement against the direction of flow. </a:t>
            </a:r>
            <a:endParaRPr lang="et-EE" b="0" i="0" dirty="0">
              <a:solidFill>
                <a:srgbClr val="707070"/>
              </a:solidFill>
              <a:effectLst/>
              <a:latin typeface="Montserrat" panose="00000500000000000000" pitchFamily="2" charset="0"/>
            </a:endParaRPr>
          </a:p>
          <a:p>
            <a:r>
              <a:rPr lang="en-US" b="0" i="0" dirty="0">
                <a:solidFill>
                  <a:srgbClr val="707070"/>
                </a:solidFill>
                <a:effectLst/>
                <a:latin typeface="Montserrat" panose="00000500000000000000" pitchFamily="2" charset="0"/>
              </a:rPr>
              <a:t>(B) </a:t>
            </a:r>
            <a:r>
              <a:rPr lang="en-US" b="0" i="1" dirty="0">
                <a:solidFill>
                  <a:srgbClr val="707070"/>
                </a:solidFill>
                <a:effectLst/>
                <a:latin typeface="Montserrat" panose="00000500000000000000" pitchFamily="2" charset="0"/>
              </a:rPr>
              <a:t>Caulobacter </a:t>
            </a:r>
            <a:r>
              <a:rPr lang="en-US" b="0" i="1" dirty="0" err="1">
                <a:solidFill>
                  <a:srgbClr val="707070"/>
                </a:solidFill>
                <a:effectLst/>
                <a:latin typeface="Montserrat" panose="00000500000000000000" pitchFamily="2" charset="0"/>
              </a:rPr>
              <a:t>crescentus</a:t>
            </a:r>
            <a:r>
              <a:rPr lang="en-US" b="0" i="0" dirty="0">
                <a:solidFill>
                  <a:srgbClr val="707070"/>
                </a:solidFill>
                <a:effectLst/>
                <a:latin typeface="Montserrat" panose="00000500000000000000" pitchFamily="2" charset="0"/>
              </a:rPr>
              <a:t> cells divide asymmetrically. Without flow, mother cells typically remain attached to a surface via their holdfasts (green circles), and daughter cells (shown in orange) leave the surface via flagellar motility. In flow, mother cells tip over, daughter cells are in close proximity with the surface, and the frequency of daughter cell surface attachment increases.</a:t>
            </a:r>
            <a:endParaRPr lang="et-EE" b="0" i="0" dirty="0">
              <a:solidFill>
                <a:srgbClr val="707070"/>
              </a:solidFill>
              <a:effectLst/>
              <a:latin typeface="Montserrat" panose="00000500000000000000" pitchFamily="2" charset="0"/>
            </a:endParaRPr>
          </a:p>
          <a:p>
            <a:r>
              <a:rPr lang="en-US" b="0" i="0" dirty="0">
                <a:solidFill>
                  <a:srgbClr val="707070"/>
                </a:solidFill>
                <a:effectLst/>
                <a:latin typeface="Montserrat" panose="00000500000000000000" pitchFamily="2" charset="0"/>
              </a:rPr>
              <a:t>(C) Quorum sensing involves the release and capture of autoinducers to regulate gene expression and behavior. </a:t>
            </a:r>
            <a:r>
              <a:rPr lang="en-US" b="0" i="1" dirty="0">
                <a:solidFill>
                  <a:srgbClr val="707070"/>
                </a:solidFill>
                <a:effectLst/>
                <a:latin typeface="Montserrat" panose="00000500000000000000" pitchFamily="2" charset="0"/>
              </a:rPr>
              <a:t>Staphylococcus aureus</a:t>
            </a:r>
            <a:r>
              <a:rPr lang="en-US" b="0" i="0" dirty="0">
                <a:solidFill>
                  <a:srgbClr val="707070"/>
                </a:solidFill>
                <a:effectLst/>
                <a:latin typeface="Montserrat" panose="00000500000000000000" pitchFamily="2" charset="0"/>
              </a:rPr>
              <a:t> uses peptide-based autoinducers (shown as red triangles) for quorum sensing. In conditions without flow, cells sense autoinducer concentration as a proxy for cell density. However, flow removes autoinducers and creates a situation in which autoinducer concentration does not accurately correspond to cell density.</a:t>
            </a:r>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40</a:t>
            </a:fld>
            <a:endParaRPr lang="en-US"/>
          </a:p>
        </p:txBody>
      </p:sp>
    </p:spTree>
    <p:extLst>
      <p:ext uri="{BB962C8B-B14F-4D97-AF65-F5344CB8AC3E}">
        <p14:creationId xmlns:p14="http://schemas.microsoft.com/office/powerpoint/2010/main" val="3435946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45</a:t>
            </a:fld>
            <a:endParaRPr lang="en-US"/>
          </a:p>
        </p:txBody>
      </p:sp>
    </p:spTree>
    <p:extLst>
      <p:ext uri="{BB962C8B-B14F-4D97-AF65-F5344CB8AC3E}">
        <p14:creationId xmlns:p14="http://schemas.microsoft.com/office/powerpoint/2010/main" val="3696461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Mõningatele mikroorganismidele annab keskkonnatingimuste vaheldumine kasvueelise. Nt, bioloogilist </a:t>
            </a:r>
            <a:r>
              <a:rPr lang="et-EE" dirty="0" err="1"/>
              <a:t>fosofriärastust</a:t>
            </a:r>
            <a:r>
              <a:rPr lang="et-EE" dirty="0"/>
              <a:t> läbiviivad fosforit akumuleerivad organismid (</a:t>
            </a:r>
            <a:r>
              <a:rPr lang="et-EE" dirty="0" err="1"/>
              <a:t>PAO-d</a:t>
            </a:r>
            <a:r>
              <a:rPr lang="et-EE" dirty="0"/>
              <a:t>) suudavad toituda ka anaeroobsetes tingimustes. Aeroobsetes tingimustes on enamasti kasvueelis neil mikroorganismidel (nt, tavalistel heterotroofsetel organismidel – OHO-</a:t>
            </a:r>
            <a:r>
              <a:rPr lang="et-EE" dirty="0" err="1"/>
              <a:t>del</a:t>
            </a:r>
            <a:r>
              <a:rPr lang="et-EE" dirty="0"/>
              <a:t>), kes suudavad elektronidoonorina kasutada hapnikku (vt slaidi 19), sest see on energeetiliselt soodsam. </a:t>
            </a:r>
            <a:r>
              <a:rPr lang="et-EE" dirty="0" err="1"/>
              <a:t>PAO-d</a:t>
            </a:r>
            <a:r>
              <a:rPr lang="et-EE" dirty="0"/>
              <a:t> kasutavad anaeroobses keskkonnas eelkõige toidu </a:t>
            </a:r>
            <a:r>
              <a:rPr lang="et-EE" dirty="0" err="1"/>
              <a:t>salvestamisks</a:t>
            </a:r>
            <a:r>
              <a:rPr lang="et-EE" dirty="0"/>
              <a:t> keerulisemate ühenditena oma sisemist energiatagavara (</a:t>
            </a:r>
            <a:r>
              <a:rPr lang="et-EE" dirty="0" err="1"/>
              <a:t>polüfosfaati</a:t>
            </a:r>
            <a:r>
              <a:rPr lang="et-EE" dirty="0"/>
              <a:t>). </a:t>
            </a:r>
            <a:r>
              <a:rPr lang="et-EE" dirty="0" err="1"/>
              <a:t>Poly</a:t>
            </a:r>
            <a:r>
              <a:rPr lang="et-EE" dirty="0"/>
              <a:t>-P lagundatakse ja sellest saadav keemiline energia läheb toidu kokku kogumiseks, selle tulemusena vabaneb aga keskkonda </a:t>
            </a:r>
            <a:r>
              <a:rPr lang="et-EE" dirty="0" err="1"/>
              <a:t>orto</a:t>
            </a:r>
            <a:r>
              <a:rPr lang="et-EE" dirty="0"/>
              <a:t>-P. Aeroobsesse keskkonda jõudes saavad </a:t>
            </a:r>
            <a:r>
              <a:rPr lang="et-EE" dirty="0" err="1"/>
              <a:t>PAO-d</a:t>
            </a:r>
            <a:r>
              <a:rPr lang="et-EE" dirty="0"/>
              <a:t> hakata toituma (ja paljunema), kuid neil on nüüd eelis – sel ajal kui </a:t>
            </a:r>
            <a:r>
              <a:rPr lang="et-EE" dirty="0" err="1"/>
              <a:t>OHO-d</a:t>
            </a:r>
            <a:r>
              <a:rPr lang="et-EE" dirty="0"/>
              <a:t> peavad alles toitu otsima, on nemad selle rakkudesse juba salvestanud (ja saavad rahulikult pugida). </a:t>
            </a:r>
          </a:p>
          <a:p>
            <a:r>
              <a:rPr lang="et-EE" dirty="0"/>
              <a:t>Vt ka https://en.wikipedia.org/wiki/Polyphosphate-accumulating_organisms</a:t>
            </a: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49</a:t>
            </a:fld>
            <a:endParaRPr lang="en-US"/>
          </a:p>
        </p:txBody>
      </p:sp>
    </p:spTree>
    <p:extLst>
      <p:ext uri="{BB962C8B-B14F-4D97-AF65-F5344CB8AC3E}">
        <p14:creationId xmlns:p14="http://schemas.microsoft.com/office/powerpoint/2010/main" val="190944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Example</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from</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in situ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denitrifcation</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reactor</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woodchips</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in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the</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stream</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Woodchips serve as a carbon source for the denitrifying bacteria which naturally colonize woodchip surfaces and convert the nitrate-N in the water to dinitrogen gas</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 order to reduce nitrate pollution in the stream a pilot scale in-stream wood chip reactor was installed into the channel between two ponds in June 2021.</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During the summer period these ponds were highly eutrophic.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While analyzing the sensor data we noticed relevant differences in the reactor performance. According to the sensor data the reduction in nitrate concentrations during the daytime averaged 36.4 </a:t>
            </a:r>
            <a:r>
              <a:rPr lang="en-US" sz="1800" dirty="0">
                <a:effectLs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13.0 %, while during the nighttime it was significantly higher (48.8 </a:t>
            </a:r>
            <a:r>
              <a:rPr lang="en-US" sz="1800" dirty="0">
                <a:effectLst/>
                <a:latin typeface="Arial" panose="020B0604020202020204" pitchFamily="34" charset="0"/>
                <a:ea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14.4 %). Further analysis showed that the effect was a result of eutrophication in the lake before the bioreactor and could be explained by the concentration of dissolved oxygen in the water </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side 19 –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which</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is</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more</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feasible</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for</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bacteria</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to</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use</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O2 </a:t>
            </a:r>
            <a:r>
              <a:rPr lang="et-EE" sz="1200" dirty="0" err="1">
                <a:effectLst/>
                <a:latin typeface="Arial" panose="020B0604020202020204" pitchFamily="34" charset="0"/>
                <a:ea typeface="Times New Roman" panose="02020603050405020304" pitchFamily="18" charset="0"/>
                <a:cs typeface="Times New Roman" panose="02020603050405020304" pitchFamily="18" charset="0"/>
              </a:rPr>
              <a:t>or</a:t>
            </a:r>
            <a:r>
              <a:rPr lang="et-EE" sz="1200" dirty="0">
                <a:effectLst/>
                <a:latin typeface="Arial" panose="020B0604020202020204" pitchFamily="34" charset="0"/>
                <a:ea typeface="Times New Roman" panose="02020603050405020304" pitchFamily="18" charset="0"/>
                <a:cs typeface="Times New Roman" panose="02020603050405020304" pitchFamily="18" charset="0"/>
              </a:rPr>
              <a:t> NO3?)</a:t>
            </a:r>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50</a:t>
            </a:fld>
            <a:endParaRPr lang="en-US"/>
          </a:p>
        </p:txBody>
      </p:sp>
    </p:spTree>
    <p:extLst>
      <p:ext uri="{BB962C8B-B14F-4D97-AF65-F5344CB8AC3E}">
        <p14:creationId xmlns:p14="http://schemas.microsoft.com/office/powerpoint/2010/main" val="3042488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The performance of the in-stream denitrifying woodchip bioreactor was dependent of the dissolved oxygen concentration in the eutrophic water.</a:t>
            </a:r>
            <a:r>
              <a:rPr lang="et-EE" sz="1800"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Dissolved oxygen concentration in the surface water reflects the balance between photosynthesis, respiration, and decomposition and its variability (i.e., development of hypoxia or supersaturation) is symptomatic to the eutrophication</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Increased DO concentrations increase DO consumption by microbes that decompose the excess dead organic matter in systems where there is a large bottom surface-to-water volume, which in turn explains the </a:t>
            </a:r>
            <a:r>
              <a:rPr lang="en-US" sz="1800" u="none" strike="noStrike" dirty="0">
                <a:solidFill>
                  <a:srgbClr val="000000"/>
                </a:solidFill>
                <a:effectLst/>
                <a:latin typeface="Book Antiqua" panose="02040602050305030304" pitchFamily="18" charset="0"/>
                <a:ea typeface="Times New Roman" panose="02020603050405020304" pitchFamily="18" charset="0"/>
                <a:cs typeface="Times New Roman" panose="02020603050405020304" pitchFamily="18" charset="0"/>
                <a:hlinkClick r:id="rId3" tooltip="Learn more about Anoxic Condition from ScienceDirect's AI-generated Topic Pages"/>
              </a:rPr>
              <a:t>anoxic conditions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in the early morning due to continued DO consumption by respiration with no DO production due to photosynthesis</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Although the denitrification is widely considered to be anoxic and inhibited in the presence of oxygen, there are several microbes that are capable of denitrifying in the presence of oxygen. </a:t>
            </a:r>
            <a:r>
              <a:rPr lang="et-EE" sz="1800" dirty="0" err="1">
                <a:effectLst/>
                <a:latin typeface="Arial" panose="020B0604020202020204" pitchFamily="34" charset="0"/>
                <a:ea typeface="Times New Roman" panose="02020603050405020304" pitchFamily="18" charset="0"/>
                <a:cs typeface="Times New Roman" panose="02020603050405020304" pitchFamily="18" charset="0"/>
              </a:rPr>
              <a:t>These</a:t>
            </a:r>
            <a:r>
              <a:rPr lang="et-EE"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results showed significant variance for dissolved oxygen concentration and bioreactor efficiency depending on the daylight availability. Bioreactor efficiency was negatively correlated to dissolved oxygen concentration in the end of the bioreactor which in turn explains fluctuations in bioreactor performance.  </a:t>
            </a:r>
          </a:p>
          <a:p>
            <a:endParaRPr lang="et-EE" sz="1800" dirty="0">
              <a:effectLst/>
              <a:latin typeface="Arial" panose="020B0604020202020204" pitchFamily="34" charset="0"/>
              <a:ea typeface="Times New Roman" panose="02020603050405020304" pitchFamily="18" charset="0"/>
            </a:endParaRP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51</a:t>
            </a:fld>
            <a:endParaRPr lang="en-US"/>
          </a:p>
        </p:txBody>
      </p:sp>
    </p:spTree>
    <p:extLst>
      <p:ext uri="{BB962C8B-B14F-4D97-AF65-F5344CB8AC3E}">
        <p14:creationId xmlns:p14="http://schemas.microsoft.com/office/powerpoint/2010/main" val="326626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Üks levinumaid teooriad populatsioonidünaamikas on kineetilise selektsiooni ehk r/K- selektsiooni teooria. See teooria lähtub tõdemusest, et organismid kombineerivad tunnuseid, mis võimaldavad teha kompromissi järglaste kvantiteedi ja kvaliteedi vahel. Keskendutakse kas suuremale järglaste arvule (r-strateegia) või nende elujõulisusele (K-strateegia). Valikute tegemine sõltub keskkonnatingimustest ning on organismidele ainuomane. Ebastabiilne keskkond julgustab vanemaid tootma palju järglasi, sest tõenäosus nende ellujäämiseks on väiksem kui stabiilses keskkonnas. Valdavalt jäävad ebastabiilsetes oludes (nt toidurikka perioodi vaheldumine näljatingimustega annuspuhastis) paremini ellu r-strateegid, samas kui K-strateegid domineerivad stabiilsetes tingimustes. Võrreldes r-strateegidega jäävad K-strateegid paremini ellu nälja ning stressi tingimustes, sest nende reaktsioonikiirused on aeglasemad ning K</a:t>
            </a:r>
            <a:r>
              <a:rPr lang="et-EE" sz="1800" baseline="-250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-väärtused väiksemad </a:t>
            </a:r>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52</a:t>
            </a:fld>
            <a:endParaRPr lang="en-US"/>
          </a:p>
        </p:txBody>
      </p:sp>
    </p:spTree>
    <p:extLst>
      <p:ext uri="{BB962C8B-B14F-4D97-AF65-F5344CB8AC3E}">
        <p14:creationId xmlns:p14="http://schemas.microsoft.com/office/powerpoint/2010/main" val="1115717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Kuigi F/</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M-suhe</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ei ole hea näitaja, mille abil bioloogilise puhastuse protsesse juhtida (analüüs võtab liiga kaua aega), aitab see mõtestada toiterežiimi mõju mikroorganismide koosluse kujunemisele. Suur toitainete ja mikroorganismide suhe (F/M) tagab piiramatult substraate, soodustades seega r-strateegide kasvu. Kui F/M suhe on aga väike, peavad organismid konkureerima piiratud toidu pärast, mille tulemuseks on K-strateegiate domineerimine.</a:t>
            </a: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Suhet F/M on reoveepuhastis võimalik kontrollida substraadi või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biomassi</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sisalduste, reaktori ehituse ning söötmiskestuste reguleerimise kaudu. Lühike toitmisaeg võib soodustada substraadi omastamist suurte algsisalduste korral ja vastupidi. Aktiivmudapuhastis saab mudavanust (SRT-d) kasutada F/M suhte reguleerimiseks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biomassi</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sisalduse kaudu. Teoreetiliselt kasvavad ainult need organismid, mille kahekordistumisajad on vastavast SRT-st lühemad, piisavalt kiiresti, et vältida väljauhtumist. Suur SRT võimaldab säilitada rohkem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biomassi</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mille tulemuseks on K-strateegide domineerimine väikese F/M suhte juures, samas kui väike SRT säilitab vähem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biomassi</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millest on kasu eelkõige mikroorganismidele, kes eelistavad kõrget F/M suhet (r-strateegidele). </a:t>
            </a:r>
            <a:endParaRPr lang="en-US"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Ka süsteemisiseselt esineb erinevusi kasvutingimustes. Näiteks võivad r-strateegilised mikroorganismid domineerida läbivoolureaktori esiosas ja vastutada saasteainete tõhusa ärastamise eest suure toitainesisalduse tingimustes, samas kui K-strateegilised mikroorganismid võivad domineerida reaktori teises osas, kus saasteained on enamasti lagunenud ja valitsevad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toitainetevaesed</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tingimused </a:t>
            </a:r>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54</a:t>
            </a:fld>
            <a:endParaRPr lang="en-US"/>
          </a:p>
        </p:txBody>
      </p:sp>
    </p:spTree>
    <p:extLst>
      <p:ext uri="{BB962C8B-B14F-4D97-AF65-F5344CB8AC3E}">
        <p14:creationId xmlns:p14="http://schemas.microsoft.com/office/powerpoint/2010/main" val="2048295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Erinev kohanemisstrateegia toob kaasa ka erinevuse mikrotingimustes, milles mikroorganismid elutsevad – tihedalt pakitud kooslustes hakkavad tooni andma massiülekandest põhjustatud gradiendid (vt ka jaotist 10). Massiülekande piirang võib põhjustada substraadi ebaühtlast sisaldust, luues mikrokeskkonnas erinevaid F/</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M-suhteid</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Biokile ning graanulite ja tihedate helveste paksus mängivad olulist rolli massiülekande kontrollimisel, soodustades nii K-strateegide domineerimist toitainete (kuid ka näiteks lahustunud hapniku vm limiteeriva teguri) piiratud kättesaadavuse tingimustes. Piiratud massiülekandega süsteemide puhul on vaja keskkonnamuutujaid hoolikalt kontrollida, et protsess stabiilselt toimiks. Üks olulisi tegureid, mida tuleb hoolikalt jälgida, on lahustunud hapniku gradient, sest liigne hapnik võib mõjutada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biokile</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sees olevaid anaeroobseid nišše ja piirata mikroobide mõningaid funktsioone. Näiteks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biokile</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võib olenevalt hapnikusisaldusest jaguneda kolmeks eri kihiks: aeroobseks, </a:t>
            </a:r>
            <a:r>
              <a:rPr lang="et-EE" sz="1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anoksiliseks</a:t>
            </a:r>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anaeroobseks. Eri kihtides kasvavad ja metaboliseeruvad mikroobid tagavad eri tüüpi saasteainete integreeritud lagunemise.</a:t>
            </a:r>
            <a:endParaRPr lang="en-US"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55</a:t>
            </a:fld>
            <a:endParaRPr lang="en-US"/>
          </a:p>
        </p:txBody>
      </p:sp>
    </p:spTree>
    <p:extLst>
      <p:ext uri="{BB962C8B-B14F-4D97-AF65-F5344CB8AC3E}">
        <p14:creationId xmlns:p14="http://schemas.microsoft.com/office/powerpoint/2010/main" val="239513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4</a:t>
            </a:fld>
            <a:endParaRPr lang="en-US"/>
          </a:p>
        </p:txBody>
      </p:sp>
    </p:spTree>
    <p:extLst>
      <p:ext uri="{BB962C8B-B14F-4D97-AF65-F5344CB8AC3E}">
        <p14:creationId xmlns:p14="http://schemas.microsoft.com/office/powerpoint/2010/main" val="389220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buFont typeface="Arial" panose="020B0604020202020204" pitchFamily="34" charset="0"/>
              <a:buChar char="•"/>
            </a:pP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Reovee bioloogiline puhastus on protsess, milles reovees leiduvad orgaanilised ained lagundatakse mikroorganismide abil ning mittesöödavad osakesed seotakse biomassi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ehk elusaine hulk on elusaine mass). Tekkinud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(koos mittesöödava osaga) lahutatakse hiljem veest setitamise, filtrimise või mõne muu meetodi abil. Kõik reovee puhastamisel kulgevad bioloogilised protsessid leiavad aset ka looduses ning baseeruvad looduslikel ringetel (nt lämmastikutsükkel).</a:t>
            </a:r>
            <a:r>
              <a:rPr lang="en-EE" dirty="0">
                <a:effectLst/>
              </a:rPr>
              <a:t> </a:t>
            </a:r>
          </a:p>
          <a:p>
            <a:pPr>
              <a:buFont typeface="Arial" panose="020B0604020202020204" pitchFamily="34" charset="0"/>
              <a:buChar char="•"/>
            </a:pPr>
            <a:endParaRPr lang="et-EE" altLang="et-EE" sz="1000" dirty="0">
              <a:latin typeface="Verdana" panose="020B0604030504040204" pitchFamily="34" charset="0"/>
            </a:endParaRPr>
          </a:p>
          <a:p>
            <a:pPr>
              <a:buFont typeface="Arial" panose="020B0604020202020204" pitchFamily="34" charset="0"/>
              <a:buChar char="•"/>
            </a:pPr>
            <a:r>
              <a:rPr lang="et-EE" altLang="et-EE" sz="1200" dirty="0">
                <a:latin typeface="Verdana" panose="020B0604030504040204" pitchFamily="34" charset="0"/>
              </a:rPr>
              <a:t>Orgaanilise aine lagunemises osalevad mikroorganismid vajavad kasvuks energiat, süsinikku ja teatud mineraalseid toitaineid (fosforit ja lämmastikku). Mikroobe jagatakse sõltuvalt sellest, kuidas nad mainitud vajadusi rahuldavad.</a:t>
            </a: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5</a:t>
            </a:fld>
            <a:endParaRPr lang="en-US"/>
          </a:p>
        </p:txBody>
      </p:sp>
    </p:spTree>
    <p:extLst>
      <p:ext uri="{BB962C8B-B14F-4D97-AF65-F5344CB8AC3E}">
        <p14:creationId xmlns:p14="http://schemas.microsoft.com/office/powerpoint/2010/main" val="27901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15</a:t>
            </a:fld>
            <a:endParaRPr lang="en-US"/>
          </a:p>
        </p:txBody>
      </p:sp>
    </p:spTree>
    <p:extLst>
      <p:ext uri="{BB962C8B-B14F-4D97-AF65-F5344CB8AC3E}">
        <p14:creationId xmlns:p14="http://schemas.microsoft.com/office/powerpoint/2010/main" val="1877600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lgn="just">
              <a:lnSpc>
                <a:spcPct val="150000"/>
              </a:lnSpc>
              <a:spcAft>
                <a:spcPts val="1200"/>
              </a:spcAft>
            </a:pP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Reovee bioloogilise käitlemisega kaasnevad protsessid vajavad energiat ja keemilisi elemente, milledest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biomass</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üles ehitatud. Biomassi peamised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elementidid</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C, O, H, N, P, K, Ca, Mg, Na, Fe, S ja B ning väiksemal määral ka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Cu</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Zn</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Peamised näitajad, mille põhjal hinnatakse reovee bioloogilise käitluse sobivust, on KHT/BHT ja BHT:N:P. Muid toitaineid reeglina ei jälgita, kuna eeldatakse, et need on suhteliselt vähetähtsad ja nende vajadus on tegelikkuses täidetud. Rusikareegli alusel loetakse toitainete suhet BHT:N:P sobivaks, kui see on (90–100):5:1. Siis on kõik komponendid tasakaalus ning protsessis osalevad N ja P seotakse orgaanilise aine ärastamisel biomassi ning kõrvaldatakse koos liigmudaga. Olmereovees on see suhe reeglina paigast ära ning N ja P on süsinikuallika (BHT) suhtes ülemäära. Sellisel juhul seotakse kõrvaldatavasse biomassi (jääkmuda ja irdunud biokile) ainult osa (umbes 30–35 %) lämmastikust ning fosforist, ülejäänu kandub heitveega keskkonda ning soodustab suubla eutrofeerumist. </a:t>
            </a:r>
            <a:endParaRPr lang="en-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Tööstusreovee puhul võib esineda ka lämmastiku ja/või fosfori defitsiiti ning olla vaja puuduvat komponenti juurde anda. </a:t>
            </a:r>
          </a:p>
          <a:p>
            <a:pPr algn="just">
              <a:lnSpc>
                <a:spcPct val="150000"/>
              </a:lnSpc>
              <a:spcAft>
                <a:spcPts val="1200"/>
              </a:spcAft>
            </a:pPr>
            <a:endPar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1200"/>
              </a:spcAft>
            </a:pP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Erinevate keskkonnatingimuste kasutamisel (aeroobne, </a:t>
            </a:r>
            <a:r>
              <a:rPr lang="et-EE" sz="12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anoksiline</a:t>
            </a:r>
            <a:r>
              <a:rPr lang="et-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anaeroobne) on võimalik bioloogilise puhastusega läbi viia nitrifikatsiooni, denitrifikatsiooni ja tõhustatud fosforiärastust.</a:t>
            </a:r>
            <a:endParaRPr lang="en-EE" sz="12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17</a:t>
            </a:fld>
            <a:endParaRPr lang="en-US"/>
          </a:p>
        </p:txBody>
      </p:sp>
    </p:spTree>
    <p:extLst>
      <p:ext uri="{BB962C8B-B14F-4D97-AF65-F5344CB8AC3E}">
        <p14:creationId xmlns:p14="http://schemas.microsoft.com/office/powerpoint/2010/main" val="842140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a:lnSpc>
                <a:spcPct val="90000"/>
              </a:lnSpc>
            </a:pPr>
            <a:r>
              <a:rPr lang="et-EE" sz="1200" b="1" dirty="0">
                <a:cs typeface="Times New Roman" pitchFamily="18" charset="0"/>
              </a:rPr>
              <a:t>Algusfaas</a:t>
            </a:r>
            <a:r>
              <a:rPr lang="et-EE" sz="1200" dirty="0">
                <a:cs typeface="Times New Roman" pitchFamily="18" charset="0"/>
              </a:rPr>
              <a:t> – λ-faas –  see on aeg, mille jooksul mikroorganism kohaneb antud kasvukeskkonna füüsikaliste ja keemiliste tingimustega. Kuigi selles faasis ei juhtu suuremaid muutusi rakkude arvukuses, kasutavad rakud seda aega selleks, et kasvada massis või ruumalas; sünteesivad ensüüme, proteiine, RNAd jne; ning suurendavad </a:t>
            </a:r>
            <a:r>
              <a:rPr lang="et-EE" sz="1200" dirty="0" err="1">
                <a:cs typeface="Times New Roman" pitchFamily="18" charset="0"/>
              </a:rPr>
              <a:t>metaboolset</a:t>
            </a:r>
            <a:r>
              <a:rPr lang="et-EE" sz="1200" dirty="0">
                <a:cs typeface="Times New Roman" pitchFamily="18" charset="0"/>
              </a:rPr>
              <a:t> aktiivsust. </a:t>
            </a:r>
            <a:endParaRPr lang="et-EE" sz="1200" dirty="0"/>
          </a:p>
          <a:p>
            <a:pPr>
              <a:lnSpc>
                <a:spcPct val="90000"/>
              </a:lnSpc>
            </a:pPr>
            <a:r>
              <a:rPr lang="et-EE" sz="1200" b="1" dirty="0" err="1"/>
              <a:t>Eksponentsiaalse</a:t>
            </a:r>
            <a:r>
              <a:rPr lang="et-EE" sz="1200" b="1" dirty="0"/>
              <a:t> kasvu faas</a:t>
            </a:r>
            <a:r>
              <a:rPr lang="et-EE" sz="1200" dirty="0"/>
              <a:t> –  kasvu faas, mida iseloomustab </a:t>
            </a:r>
            <a:r>
              <a:rPr lang="et-EE" sz="1200" dirty="0" err="1"/>
              <a:t>biomassi</a:t>
            </a:r>
            <a:r>
              <a:rPr lang="et-EE" sz="1200" dirty="0"/>
              <a:t> hüppeline juurdekasv pooldumiste tagajärjel. Selles faasis kasvab </a:t>
            </a:r>
            <a:r>
              <a:rPr lang="et-EE" sz="1200" dirty="0" err="1"/>
              <a:t>biomassi</a:t>
            </a:r>
            <a:r>
              <a:rPr lang="et-EE" sz="1200" dirty="0"/>
              <a:t> hulk regulaarsete konstantsel kiirusel, mis sõltub kasvukeskkonna ehitusest ning inkubatsiooni tingimustest. </a:t>
            </a:r>
            <a:r>
              <a:rPr lang="et-EE" sz="1200" dirty="0" err="1"/>
              <a:t>Eksponentsiaalse</a:t>
            </a:r>
            <a:r>
              <a:rPr lang="et-EE" sz="1200" dirty="0"/>
              <a:t> kasvu kiirust μ saab väljendada poolestusaja </a:t>
            </a:r>
            <a:r>
              <a:rPr lang="et-EE" sz="1200" dirty="0" err="1"/>
              <a:t>t</a:t>
            </a:r>
            <a:r>
              <a:rPr lang="et-EE" sz="1200" baseline="-25000" dirty="0" err="1"/>
              <a:t>d</a:t>
            </a:r>
            <a:r>
              <a:rPr lang="et-EE" sz="1200" dirty="0"/>
              <a:t> abil. </a:t>
            </a:r>
          </a:p>
          <a:p>
            <a:pPr>
              <a:lnSpc>
                <a:spcPct val="90000"/>
              </a:lnSpc>
            </a:pPr>
            <a:r>
              <a:rPr lang="et-EE" sz="1200" b="1" dirty="0"/>
              <a:t>Statsionaarne faas</a:t>
            </a:r>
            <a:r>
              <a:rPr lang="et-EE" sz="1200" dirty="0"/>
              <a:t> – kasv aeglustub ja lakkab. Võimalikeks põhjusteks võivad olla substraadi lõppemine, mõne inhibeeriva kõrvalprodukti tekkimine, kasvutingimuste ebasoodsaks muutumine või siis kõigi nende tegurite koosmõju. Statsionaarse faasi kestel suurt muutust rakkude arvus ei toimu, kuid on väga raske kindlaks määrata, kas see johtub: a) sellest, et võrdne arv rakke sureb samal ajal, kui uued peale tekivad; b) sellest, et populatsioon on lihtsalt lõpetanud kasvamise ja paljunemise.</a:t>
            </a:r>
          </a:p>
          <a:p>
            <a:pPr>
              <a:lnSpc>
                <a:spcPct val="90000"/>
              </a:lnSpc>
            </a:pPr>
            <a:r>
              <a:rPr lang="et-EE" sz="1200" b="1" dirty="0"/>
              <a:t>Lüütiline faas</a:t>
            </a:r>
            <a:r>
              <a:rPr lang="et-EE" sz="1200" dirty="0"/>
              <a:t> – algab pärast </a:t>
            </a:r>
            <a:r>
              <a:rPr lang="et-EE" sz="1200" dirty="0" err="1"/>
              <a:t>mõne-ajast</a:t>
            </a:r>
            <a:r>
              <a:rPr lang="et-EE" sz="1200" dirty="0"/>
              <a:t> nälgimist, sattumist ebasoodsatesse tingimustesse.</a:t>
            </a: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26</a:t>
            </a:fld>
            <a:endParaRPr lang="en-US"/>
          </a:p>
        </p:txBody>
      </p:sp>
    </p:spTree>
    <p:extLst>
      <p:ext uri="{BB962C8B-B14F-4D97-AF65-F5344CB8AC3E}">
        <p14:creationId xmlns:p14="http://schemas.microsoft.com/office/powerpoint/2010/main" val="1909579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dirty="0"/>
              <a:t>Piimhappebakteri näide, kes tarbib glükoosi toiduks. Tema produktiks on piimhape, mis omakorda mõjutab keskkonna </a:t>
            </a:r>
            <a:r>
              <a:rPr lang="et-EE" dirty="0" err="1"/>
              <a:t>pH-d</a:t>
            </a:r>
            <a:r>
              <a:rPr lang="et-EE" dirty="0"/>
              <a:t> seni, kuni see võib muutuda bakterile ebasobivaks. </a:t>
            </a:r>
          </a:p>
          <a:p>
            <a:r>
              <a:rPr lang="et-EE" dirty="0"/>
              <a:t>Piimhappebakteri kasvukiirust uuriti siin mikrokalorimeetri abil, millega saab mõõta rakkude elutegevusest tulenevat soojust. </a:t>
            </a:r>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27</a:t>
            </a:fld>
            <a:endParaRPr lang="en-US"/>
          </a:p>
        </p:txBody>
      </p:sp>
    </p:spTree>
    <p:extLst>
      <p:ext uri="{BB962C8B-B14F-4D97-AF65-F5344CB8AC3E}">
        <p14:creationId xmlns:p14="http://schemas.microsoft.com/office/powerpoint/2010/main" val="2055565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dirty="0"/>
              <a:t>The Monod equation is a mathematical model for the growth of microorganisms. It is named for Jacques Monod (1910 – 1976, a French biochemist, Nobel Prize in Physiology or Medicine in 1965), who proposed using an equation of this form to relate microbial growth rates in an aqueous environment to the concentration of a limiting nutrient</a:t>
            </a:r>
            <a:r>
              <a:rPr lang="et-EE" dirty="0"/>
              <a:t>.</a:t>
            </a:r>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28</a:t>
            </a:fld>
            <a:endParaRPr lang="en-US"/>
          </a:p>
        </p:txBody>
      </p:sp>
    </p:spTree>
    <p:extLst>
      <p:ext uri="{BB962C8B-B14F-4D97-AF65-F5344CB8AC3E}">
        <p14:creationId xmlns:p14="http://schemas.microsoft.com/office/powerpoint/2010/main" val="356456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t-EE" sz="1200" dirty="0"/>
              <a:t>Reaktoritesse reoveega jõudnud üksikud bakterid on enamasti liikuvad ning kasutavad toidurikast keskkonda kasvamiseks ja paljunemiseks. </a:t>
            </a:r>
          </a:p>
          <a:p>
            <a:r>
              <a:rPr lang="et-EE" sz="1200" dirty="0"/>
              <a:t>Hiljem, kui toidu hulk väheneb, hakkavad bakterid energiat kokku hoidma ning nende liikuvus väheneb.</a:t>
            </a:r>
          </a:p>
          <a:p>
            <a:r>
              <a:rPr lang="et-EE" sz="1200" dirty="0"/>
              <a:t>Moodustuvad agregaadid, mis hiljem kas liituvad aktiivmudahelvesteks või sobiva pinna olemasolul kinnituvad sellele, moodustades </a:t>
            </a:r>
            <a:r>
              <a:rPr lang="et-EE" sz="1200" dirty="0" err="1"/>
              <a:t>biokile</a:t>
            </a:r>
            <a:r>
              <a:rPr lang="et-EE" sz="1200" dirty="0"/>
              <a:t>. </a:t>
            </a:r>
          </a:p>
          <a:p>
            <a:r>
              <a:rPr lang="et-EE" sz="1200" dirty="0"/>
              <a:t>Ebasoodsas keskkonnas agregaadid lagunevad ja bakterid hukkuvad.</a:t>
            </a:r>
          </a:p>
          <a:p>
            <a:endParaRPr lang="en-US" dirty="0"/>
          </a:p>
        </p:txBody>
      </p:sp>
      <p:sp>
        <p:nvSpPr>
          <p:cNvPr id="4" name="Slaidinumbri kohatäide 3"/>
          <p:cNvSpPr>
            <a:spLocks noGrp="1"/>
          </p:cNvSpPr>
          <p:nvPr>
            <p:ph type="sldNum" sz="quarter" idx="5"/>
          </p:nvPr>
        </p:nvSpPr>
        <p:spPr/>
        <p:txBody>
          <a:bodyPr/>
          <a:lstStyle/>
          <a:p>
            <a:fld id="{61C494A7-5A69-4213-B6D7-1AB2E3039B9C}" type="slidenum">
              <a:rPr lang="en-US" smtClean="0"/>
              <a:t>38</a:t>
            </a:fld>
            <a:endParaRPr lang="en-US"/>
          </a:p>
        </p:txBody>
      </p:sp>
    </p:spTree>
    <p:extLst>
      <p:ext uri="{BB962C8B-B14F-4D97-AF65-F5344CB8AC3E}">
        <p14:creationId xmlns:p14="http://schemas.microsoft.com/office/powerpoint/2010/main" val="985687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slaid">
    <p:spTree>
      <p:nvGrpSpPr>
        <p:cNvPr id="1" name=""/>
        <p:cNvGrpSpPr/>
        <p:nvPr/>
      </p:nvGrpSpPr>
      <p:grpSpPr>
        <a:xfrm>
          <a:off x="0" y="0"/>
          <a:ext cx="0" cy="0"/>
          <a:chOff x="0" y="0"/>
          <a:chExt cx="0" cy="0"/>
        </a:xfrm>
      </p:grpSpPr>
      <p:sp>
        <p:nvSpPr>
          <p:cNvPr id="10" name="Rechthoek 6">
            <a:extLst>
              <a:ext uri="{FF2B5EF4-FFF2-40B4-BE49-F238E27FC236}">
                <a16:creationId xmlns:a16="http://schemas.microsoft.com/office/drawing/2014/main" id="{5AA4FBB1-5506-27E4-A9BD-12B7DE750747}"/>
              </a:ext>
            </a:extLst>
          </p:cNvPr>
          <p:cNvSpPr>
            <a:spLocks noGrp="1" noRot="1" noMove="1" noResize="1" noEditPoints="1" noAdjustHandles="1" noChangeArrowheads="1" noChangeShapeType="1"/>
          </p:cNvSpPr>
          <p:nvPr userDrawn="1"/>
        </p:nvSpPr>
        <p:spPr>
          <a:xfrm>
            <a:off x="-21646" y="3504401"/>
            <a:ext cx="12353924" cy="45719"/>
          </a:xfrm>
          <a:prstGeom prst="rect">
            <a:avLst/>
          </a:prstGeom>
          <a:solidFill>
            <a:srgbClr val="29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Pealkiri 1">
            <a:extLst>
              <a:ext uri="{FF2B5EF4-FFF2-40B4-BE49-F238E27FC236}">
                <a16:creationId xmlns:a16="http://schemas.microsoft.com/office/drawing/2014/main" id="{99582804-93D3-5131-3FD5-577B69746DA4}"/>
              </a:ext>
            </a:extLst>
          </p:cNvPr>
          <p:cNvSpPr>
            <a:spLocks noGrp="1"/>
          </p:cNvSpPr>
          <p:nvPr>
            <p:ph type="ctrTitle"/>
          </p:nvPr>
        </p:nvSpPr>
        <p:spPr>
          <a:xfrm>
            <a:off x="5081451" y="965999"/>
            <a:ext cx="6096000" cy="2387600"/>
          </a:xfrm>
        </p:spPr>
        <p:txBody>
          <a:bodyPr anchor="b"/>
          <a:lstStyle>
            <a:lvl1pPr algn="ctr">
              <a:defRPr sz="6000">
                <a:solidFill>
                  <a:srgbClr val="1B1464"/>
                </a:solidFill>
              </a:defRPr>
            </a:lvl1pPr>
          </a:lstStyle>
          <a:p>
            <a:r>
              <a:rPr lang="et-EE" dirty="0"/>
              <a:t>Klõpsake juhteksemplari pealkirja laadi redigeerimiseks</a:t>
            </a:r>
            <a:endParaRPr lang="en-US" dirty="0"/>
          </a:p>
        </p:txBody>
      </p:sp>
      <p:pic>
        <p:nvPicPr>
          <p:cNvPr id="7" name="Pilt 6">
            <a:extLst>
              <a:ext uri="{FF2B5EF4-FFF2-40B4-BE49-F238E27FC236}">
                <a16:creationId xmlns:a16="http://schemas.microsoft.com/office/drawing/2014/main" id="{4A48FFAE-B35C-FD38-6EDE-76D5AD1EC72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4572000" cy="6858000"/>
          </a:xfrm>
          <a:prstGeom prst="rect">
            <a:avLst/>
          </a:prstGeom>
        </p:spPr>
      </p:pic>
      <p:pic>
        <p:nvPicPr>
          <p:cNvPr id="8" name="Afbeelding 9" descr="Afbeelding met tekst, Graphics, Lettertype, logo&#10;&#10;Automatisch gegenereerde beschrijving">
            <a:extLst>
              <a:ext uri="{FF2B5EF4-FFF2-40B4-BE49-F238E27FC236}">
                <a16:creationId xmlns:a16="http://schemas.microsoft.com/office/drawing/2014/main" id="{E75985B0-69D0-3CE2-70BA-0F0E90A157BA}"/>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726066" y="1772254"/>
            <a:ext cx="2817233" cy="2817233"/>
          </a:xfrm>
          <a:prstGeom prst="rect">
            <a:avLst/>
          </a:prstGeom>
        </p:spPr>
      </p:pic>
      <p:pic>
        <p:nvPicPr>
          <p:cNvPr id="9" name="Afbeelding 11">
            <a:extLst>
              <a:ext uri="{FF2B5EF4-FFF2-40B4-BE49-F238E27FC236}">
                <a16:creationId xmlns:a16="http://schemas.microsoft.com/office/drawing/2014/main" id="{3AFC13EF-87F6-FD85-378B-506D356C5456}"/>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5253689" y="3549411"/>
            <a:ext cx="6375254" cy="3227120"/>
          </a:xfrm>
          <a:prstGeom prst="rect">
            <a:avLst/>
          </a:prstGeom>
        </p:spPr>
      </p:pic>
    </p:spTree>
    <p:extLst>
      <p:ext uri="{BB962C8B-B14F-4D97-AF65-F5344CB8AC3E}">
        <p14:creationId xmlns:p14="http://schemas.microsoft.com/office/powerpoint/2010/main" val="266116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3E6FE74-76CE-7205-C80A-16C6B8BBFD19}"/>
              </a:ext>
            </a:extLst>
          </p:cNvPr>
          <p:cNvSpPr>
            <a:spLocks noGrp="1"/>
          </p:cNvSpPr>
          <p:nvPr>
            <p:ph type="title"/>
          </p:nvPr>
        </p:nvSpPr>
        <p:spPr/>
        <p:txBody>
          <a:bodyPr/>
          <a:lstStyle/>
          <a:p>
            <a:r>
              <a:rPr lang="et-EE"/>
              <a:t>Klõpsake juhteksemplari pealkirja laadi redigeerimiseks</a:t>
            </a:r>
            <a:endParaRPr lang="en-US"/>
          </a:p>
        </p:txBody>
      </p:sp>
      <p:sp>
        <p:nvSpPr>
          <p:cNvPr id="3" name="Vertikaalteksti kohatäide 2">
            <a:extLst>
              <a:ext uri="{FF2B5EF4-FFF2-40B4-BE49-F238E27FC236}">
                <a16:creationId xmlns:a16="http://schemas.microsoft.com/office/drawing/2014/main" id="{5BFFAC9D-03D3-D50F-4593-A63F1E1CB90B}"/>
              </a:ext>
            </a:extLst>
          </p:cNvPr>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20990359-452B-0EA8-BCF4-C161B831EA5D}"/>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5" name="Jaluse kohatäide 4">
            <a:extLst>
              <a:ext uri="{FF2B5EF4-FFF2-40B4-BE49-F238E27FC236}">
                <a16:creationId xmlns:a16="http://schemas.microsoft.com/office/drawing/2014/main" id="{2D54F2A6-AF10-1284-20BF-46DB01E7540B}"/>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225BB77A-EB9C-9011-016E-20FA48F625F9}"/>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173777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CF3640C7-65D3-ACE0-CE83-37E555D46253}"/>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endParaRPr lang="en-US"/>
          </a:p>
        </p:txBody>
      </p:sp>
      <p:sp>
        <p:nvSpPr>
          <p:cNvPr id="3" name="Vertikaalteksti kohatäide 2">
            <a:extLst>
              <a:ext uri="{FF2B5EF4-FFF2-40B4-BE49-F238E27FC236}">
                <a16:creationId xmlns:a16="http://schemas.microsoft.com/office/drawing/2014/main" id="{F5784C3F-089D-18EE-54F5-6D20EA6A1A1E}"/>
              </a:ext>
            </a:extLst>
          </p:cNvPr>
          <p:cNvSpPr>
            <a:spLocks noGrp="1"/>
          </p:cNvSpPr>
          <p:nvPr>
            <p:ph type="body" orient="vert" idx="1"/>
          </p:nvPr>
        </p:nvSpPr>
        <p:spPr>
          <a:xfrm>
            <a:off x="838200" y="365125"/>
            <a:ext cx="7734300" cy="5811838"/>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108B0330-6BDA-1196-B811-916C89D610B5}"/>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5" name="Jaluse kohatäide 4">
            <a:extLst>
              <a:ext uri="{FF2B5EF4-FFF2-40B4-BE49-F238E27FC236}">
                <a16:creationId xmlns:a16="http://schemas.microsoft.com/office/drawing/2014/main" id="{DD43B0F0-7EA5-85E9-BC6B-FAD40FC79AB9}"/>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D527A8FE-A9FB-89ED-DA59-96A42F912F8B}"/>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1603407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9354-0C8E-394C-FC3E-9B172479F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EACDE9-8F39-8581-3A28-308BFD7FE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8ADF4-0758-F473-FE47-86C6D4470FF4}"/>
              </a:ext>
            </a:extLst>
          </p:cNvPr>
          <p:cNvSpPr>
            <a:spLocks noGrp="1"/>
          </p:cNvSpPr>
          <p:nvPr>
            <p:ph type="dt" sz="half" idx="10"/>
          </p:nvPr>
        </p:nvSpPr>
        <p:spPr/>
        <p:txBody>
          <a:bodyPr/>
          <a:lstStyle/>
          <a:p>
            <a:fld id="{AE2C03C6-53EE-4114-9B62-B653D014FEB1}" type="datetimeFigureOut">
              <a:rPr lang="en-US" smtClean="0"/>
              <a:t>7/19/2024</a:t>
            </a:fld>
            <a:endParaRPr lang="en-US"/>
          </a:p>
        </p:txBody>
      </p:sp>
      <p:sp>
        <p:nvSpPr>
          <p:cNvPr id="5" name="Footer Placeholder 4">
            <a:extLst>
              <a:ext uri="{FF2B5EF4-FFF2-40B4-BE49-F238E27FC236}">
                <a16:creationId xmlns:a16="http://schemas.microsoft.com/office/drawing/2014/main" id="{B806DA9B-6181-9CC1-8466-41053DA4E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4B3E7-A416-00A3-0C76-7B753F82C95B}"/>
              </a:ext>
            </a:extLst>
          </p:cNvPr>
          <p:cNvSpPr>
            <a:spLocks noGrp="1"/>
          </p:cNvSpPr>
          <p:nvPr>
            <p:ph type="sldNum" sz="quarter" idx="12"/>
          </p:nvPr>
        </p:nvSpPr>
        <p:spPr/>
        <p:txBody>
          <a:bodyPr/>
          <a:lstStyle/>
          <a:p>
            <a:fld id="{5D36D108-AD15-48DF-988B-545B3A6F74E0}" type="slidenum">
              <a:rPr lang="en-US" smtClean="0"/>
              <a:t>‹#›</a:t>
            </a:fld>
            <a:endParaRPr lang="en-US"/>
          </a:p>
        </p:txBody>
      </p:sp>
    </p:spTree>
    <p:extLst>
      <p:ext uri="{BB962C8B-B14F-4D97-AF65-F5344CB8AC3E}">
        <p14:creationId xmlns:p14="http://schemas.microsoft.com/office/powerpoint/2010/main" val="258939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pic>
        <p:nvPicPr>
          <p:cNvPr id="12" name="Pilt 11">
            <a:extLst>
              <a:ext uri="{FF2B5EF4-FFF2-40B4-BE49-F238E27FC236}">
                <a16:creationId xmlns:a16="http://schemas.microsoft.com/office/drawing/2014/main" id="{DFA90E0D-63B0-D385-F90D-BA4BC8415AFB}"/>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763000" y="3292475"/>
            <a:ext cx="6858000" cy="6858000"/>
          </a:xfrm>
          <a:prstGeom prst="rect">
            <a:avLst/>
          </a:prstGeom>
        </p:spPr>
      </p:pic>
      <p:pic>
        <p:nvPicPr>
          <p:cNvPr id="11" name="Pilt 10">
            <a:extLst>
              <a:ext uri="{FF2B5EF4-FFF2-40B4-BE49-F238E27FC236}">
                <a16:creationId xmlns:a16="http://schemas.microsoft.com/office/drawing/2014/main" id="{13D858C2-BB30-7A0C-0EFB-D4F0C2EB3C5E}"/>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1531176" y="-2499415"/>
            <a:ext cx="4013118" cy="4257572"/>
          </a:xfrm>
          <a:prstGeom prst="rect">
            <a:avLst/>
          </a:prstGeom>
        </p:spPr>
      </p:pic>
      <p:pic>
        <p:nvPicPr>
          <p:cNvPr id="10" name="Pilt 9">
            <a:extLst>
              <a:ext uri="{FF2B5EF4-FFF2-40B4-BE49-F238E27FC236}">
                <a16:creationId xmlns:a16="http://schemas.microsoft.com/office/drawing/2014/main" id="{A8BD7C0B-856D-069F-108C-20E2C0096FBF}"/>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10862957" y="0"/>
            <a:ext cx="1329043" cy="1329043"/>
          </a:xfrm>
          <a:prstGeom prst="rect">
            <a:avLst/>
          </a:prstGeom>
        </p:spPr>
      </p:pic>
      <p:sp>
        <p:nvSpPr>
          <p:cNvPr id="3" name="Sisu kohatäide 2">
            <a:extLst>
              <a:ext uri="{FF2B5EF4-FFF2-40B4-BE49-F238E27FC236}">
                <a16:creationId xmlns:a16="http://schemas.microsoft.com/office/drawing/2014/main" id="{8AB012C8-AFDF-8B76-8144-D3E7F9DC0A4E}"/>
              </a:ext>
            </a:extLst>
          </p:cNvPr>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t-EE" dirty="0"/>
              <a:t>Klõpsake juhteksemplari tekstilaadide redigeerimiseks</a:t>
            </a:r>
          </a:p>
          <a:p>
            <a:pPr lvl="1"/>
            <a:r>
              <a:rPr lang="et-EE" dirty="0"/>
              <a:t>Teine tase</a:t>
            </a:r>
          </a:p>
          <a:p>
            <a:pPr lvl="2"/>
            <a:r>
              <a:rPr lang="et-EE" dirty="0"/>
              <a:t>Kolmas tase</a:t>
            </a:r>
          </a:p>
          <a:p>
            <a:pPr lvl="3"/>
            <a:r>
              <a:rPr lang="et-EE" dirty="0"/>
              <a:t>Neljas tase</a:t>
            </a:r>
          </a:p>
          <a:p>
            <a:pPr lvl="4"/>
            <a:r>
              <a:rPr lang="et-EE" dirty="0"/>
              <a:t>Viies tase</a:t>
            </a:r>
            <a:endParaRPr lang="en-US" dirty="0"/>
          </a:p>
        </p:txBody>
      </p:sp>
      <p:sp>
        <p:nvSpPr>
          <p:cNvPr id="4" name="Kuupäeva kohatäide 3">
            <a:extLst>
              <a:ext uri="{FF2B5EF4-FFF2-40B4-BE49-F238E27FC236}">
                <a16:creationId xmlns:a16="http://schemas.microsoft.com/office/drawing/2014/main" id="{B93C5F24-15AE-80E4-057C-9209E32EF09D}"/>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5" name="Jaluse kohatäide 4">
            <a:extLst>
              <a:ext uri="{FF2B5EF4-FFF2-40B4-BE49-F238E27FC236}">
                <a16:creationId xmlns:a16="http://schemas.microsoft.com/office/drawing/2014/main" id="{7BF49D09-E76F-F14D-C984-A2E6114C4DDC}"/>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D8B8A501-85D3-E34D-7B09-DF373B2E0A60}"/>
              </a:ext>
            </a:extLst>
          </p:cNvPr>
          <p:cNvSpPr>
            <a:spLocks noGrp="1"/>
          </p:cNvSpPr>
          <p:nvPr>
            <p:ph type="sldNum" sz="quarter" idx="12"/>
          </p:nvPr>
        </p:nvSpPr>
        <p:spPr/>
        <p:txBody>
          <a:bodyPr/>
          <a:lstStyle/>
          <a:p>
            <a:fld id="{163F45F2-9BBF-44CE-B127-3DEF04303735}" type="slidenum">
              <a:rPr lang="en-US" smtClean="0"/>
              <a:t>‹#›</a:t>
            </a:fld>
            <a:endParaRPr lang="en-US"/>
          </a:p>
        </p:txBody>
      </p:sp>
      <p:sp>
        <p:nvSpPr>
          <p:cNvPr id="13" name="Pealkiri 12">
            <a:extLst>
              <a:ext uri="{FF2B5EF4-FFF2-40B4-BE49-F238E27FC236}">
                <a16:creationId xmlns:a16="http://schemas.microsoft.com/office/drawing/2014/main" id="{CB383A54-C03F-B34E-16CA-4F33AD03A6F9}"/>
              </a:ext>
            </a:extLst>
          </p:cNvPr>
          <p:cNvSpPr>
            <a:spLocks noGrp="1"/>
          </p:cNvSpPr>
          <p:nvPr>
            <p:ph type="title"/>
          </p:nvPr>
        </p:nvSpPr>
        <p:spPr/>
        <p:txBody>
          <a:bodyPr/>
          <a:lstStyle>
            <a:lvl1pPr>
              <a:defRPr>
                <a:solidFill>
                  <a:srgbClr val="1B1464"/>
                </a:solidFill>
              </a:defRPr>
            </a:lvl1pPr>
          </a:lstStyle>
          <a:p>
            <a:r>
              <a:rPr lang="et-EE" dirty="0"/>
              <a:t>Klõpsake juhteksemplari pealkirja laadi redigeerimiseks</a:t>
            </a:r>
            <a:endParaRPr lang="en-US" dirty="0"/>
          </a:p>
        </p:txBody>
      </p:sp>
    </p:spTree>
    <p:extLst>
      <p:ext uri="{BB962C8B-B14F-4D97-AF65-F5344CB8AC3E}">
        <p14:creationId xmlns:p14="http://schemas.microsoft.com/office/powerpoint/2010/main" val="80156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0A57333-63FD-FF15-3D72-6F90AFCEBE0F}"/>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BE6DF0DE-915D-8EE6-9B73-EDB641A3CF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Klõpsake juhteksemplari tekstilaadide redigeerimiseks</a:t>
            </a:r>
          </a:p>
        </p:txBody>
      </p:sp>
      <p:sp>
        <p:nvSpPr>
          <p:cNvPr id="4" name="Kuupäeva kohatäide 3">
            <a:extLst>
              <a:ext uri="{FF2B5EF4-FFF2-40B4-BE49-F238E27FC236}">
                <a16:creationId xmlns:a16="http://schemas.microsoft.com/office/drawing/2014/main" id="{EC082538-3236-83CD-0A2F-86361E26F33D}"/>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5" name="Jaluse kohatäide 4">
            <a:extLst>
              <a:ext uri="{FF2B5EF4-FFF2-40B4-BE49-F238E27FC236}">
                <a16:creationId xmlns:a16="http://schemas.microsoft.com/office/drawing/2014/main" id="{C48CB006-C571-19D2-F6DE-1D8EABCB1C4B}"/>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63D7EE36-9693-6ABB-58A0-FB3F941E850C}"/>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153038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C077AAF-A568-031C-2EAF-5CE3ABFDF457}"/>
              </a:ext>
            </a:extLst>
          </p:cNvPr>
          <p:cNvSpPr>
            <a:spLocks noGrp="1"/>
          </p:cNvSpPr>
          <p:nvPr>
            <p:ph type="title"/>
          </p:nvPr>
        </p:nvSpPr>
        <p:spPr/>
        <p:txBody>
          <a:body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4580B0A2-4A1A-4A15-A6F7-8DB8773C6A1A}"/>
              </a:ext>
            </a:extLst>
          </p:cNvPr>
          <p:cNvSpPr>
            <a:spLocks noGrp="1"/>
          </p:cNvSpPr>
          <p:nvPr>
            <p:ph sz="half" idx="1"/>
          </p:nvPr>
        </p:nvSpPr>
        <p:spPr>
          <a:xfrm>
            <a:off x="838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4" name="Sisu kohatäide 3">
            <a:extLst>
              <a:ext uri="{FF2B5EF4-FFF2-40B4-BE49-F238E27FC236}">
                <a16:creationId xmlns:a16="http://schemas.microsoft.com/office/drawing/2014/main" id="{84C9B8E6-AD3C-D8A6-DB4B-16F77A9150A2}"/>
              </a:ext>
            </a:extLst>
          </p:cNvPr>
          <p:cNvSpPr>
            <a:spLocks noGrp="1"/>
          </p:cNvSpPr>
          <p:nvPr>
            <p:ph sz="half" idx="2"/>
          </p:nvPr>
        </p:nvSpPr>
        <p:spPr>
          <a:xfrm>
            <a:off x="6172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5" name="Kuupäeva kohatäide 4">
            <a:extLst>
              <a:ext uri="{FF2B5EF4-FFF2-40B4-BE49-F238E27FC236}">
                <a16:creationId xmlns:a16="http://schemas.microsoft.com/office/drawing/2014/main" id="{3B295467-C605-FDA1-E576-DD6BD2C73481}"/>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6" name="Jaluse kohatäide 5">
            <a:extLst>
              <a:ext uri="{FF2B5EF4-FFF2-40B4-BE49-F238E27FC236}">
                <a16:creationId xmlns:a16="http://schemas.microsoft.com/office/drawing/2014/main" id="{A2658B16-D389-3817-BFD8-70E6ED87F05B}"/>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50297B14-D159-A83A-8045-A624D7F964F3}"/>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4235559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4B304EE-5970-FBA1-BE97-36C67218DB27}"/>
              </a:ext>
            </a:extLst>
          </p:cNvPr>
          <p:cNvSpPr>
            <a:spLocks noGrp="1"/>
          </p:cNvSpPr>
          <p:nvPr>
            <p:ph type="title"/>
          </p:nvPr>
        </p:nvSpPr>
        <p:spPr>
          <a:xfrm>
            <a:off x="839788" y="365125"/>
            <a:ext cx="10515600" cy="1325563"/>
          </a:xfrm>
        </p:spPr>
        <p:txBody>
          <a:body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C25A8B10-FC49-679F-72F8-B326105B20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4" name="Sisu kohatäide 3">
            <a:extLst>
              <a:ext uri="{FF2B5EF4-FFF2-40B4-BE49-F238E27FC236}">
                <a16:creationId xmlns:a16="http://schemas.microsoft.com/office/drawing/2014/main" id="{69C95A38-3C7B-897E-AACF-045FB73530C8}"/>
              </a:ext>
            </a:extLst>
          </p:cNvPr>
          <p:cNvSpPr>
            <a:spLocks noGrp="1"/>
          </p:cNvSpPr>
          <p:nvPr>
            <p:ph sz="half" idx="2"/>
          </p:nvPr>
        </p:nvSpPr>
        <p:spPr>
          <a:xfrm>
            <a:off x="839788" y="2505075"/>
            <a:ext cx="5157787"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5" name="Teksti kohatäide 4">
            <a:extLst>
              <a:ext uri="{FF2B5EF4-FFF2-40B4-BE49-F238E27FC236}">
                <a16:creationId xmlns:a16="http://schemas.microsoft.com/office/drawing/2014/main" id="{C5AF906A-782F-5191-5A2E-114C5D327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6" name="Sisu kohatäide 5">
            <a:extLst>
              <a:ext uri="{FF2B5EF4-FFF2-40B4-BE49-F238E27FC236}">
                <a16:creationId xmlns:a16="http://schemas.microsoft.com/office/drawing/2014/main" id="{B29AF212-84E4-76C9-F5C4-45470013B102}"/>
              </a:ext>
            </a:extLst>
          </p:cNvPr>
          <p:cNvSpPr>
            <a:spLocks noGrp="1"/>
          </p:cNvSpPr>
          <p:nvPr>
            <p:ph sz="quarter" idx="4"/>
          </p:nvPr>
        </p:nvSpPr>
        <p:spPr>
          <a:xfrm>
            <a:off x="6172200" y="2505075"/>
            <a:ext cx="5183188"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7" name="Kuupäeva kohatäide 6">
            <a:extLst>
              <a:ext uri="{FF2B5EF4-FFF2-40B4-BE49-F238E27FC236}">
                <a16:creationId xmlns:a16="http://schemas.microsoft.com/office/drawing/2014/main" id="{EA4161F0-C4FF-015C-7491-8725929C78C0}"/>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8" name="Jaluse kohatäide 7">
            <a:extLst>
              <a:ext uri="{FF2B5EF4-FFF2-40B4-BE49-F238E27FC236}">
                <a16:creationId xmlns:a16="http://schemas.microsoft.com/office/drawing/2014/main" id="{638588DA-E78E-59A3-ADA5-E4D08E932682}"/>
              </a:ext>
            </a:extLst>
          </p:cNvPr>
          <p:cNvSpPr>
            <a:spLocks noGrp="1"/>
          </p:cNvSpPr>
          <p:nvPr>
            <p:ph type="ftr" sz="quarter" idx="11"/>
          </p:nvPr>
        </p:nvSpPr>
        <p:spPr/>
        <p:txBody>
          <a:bodyPr/>
          <a:lstStyle/>
          <a:p>
            <a:endParaRPr lang="en-US"/>
          </a:p>
        </p:txBody>
      </p:sp>
      <p:sp>
        <p:nvSpPr>
          <p:cNvPr id="9" name="Slaidinumbri kohatäide 8">
            <a:extLst>
              <a:ext uri="{FF2B5EF4-FFF2-40B4-BE49-F238E27FC236}">
                <a16:creationId xmlns:a16="http://schemas.microsoft.com/office/drawing/2014/main" id="{84CC16AC-6C85-8985-53F8-3823C125934C}"/>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2431731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5D3562B-993E-DDBE-4E6E-38A7DF93021C}"/>
              </a:ext>
            </a:extLst>
          </p:cNvPr>
          <p:cNvSpPr>
            <a:spLocks noGrp="1"/>
          </p:cNvSpPr>
          <p:nvPr>
            <p:ph type="title"/>
          </p:nvPr>
        </p:nvSpPr>
        <p:spPr/>
        <p:txBody>
          <a:bodyPr/>
          <a:lstStyle/>
          <a:p>
            <a:r>
              <a:rPr lang="et-EE"/>
              <a:t>Klõpsake juhteksemplari pealkirja laadi redigeerimiseks</a:t>
            </a:r>
            <a:endParaRPr lang="en-US"/>
          </a:p>
        </p:txBody>
      </p:sp>
      <p:sp>
        <p:nvSpPr>
          <p:cNvPr id="3" name="Kuupäeva kohatäide 2">
            <a:extLst>
              <a:ext uri="{FF2B5EF4-FFF2-40B4-BE49-F238E27FC236}">
                <a16:creationId xmlns:a16="http://schemas.microsoft.com/office/drawing/2014/main" id="{BEFAB5EF-3F1B-5440-1257-44D8A334FEAD}"/>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4" name="Jaluse kohatäide 3">
            <a:extLst>
              <a:ext uri="{FF2B5EF4-FFF2-40B4-BE49-F238E27FC236}">
                <a16:creationId xmlns:a16="http://schemas.microsoft.com/office/drawing/2014/main" id="{D1AA65A9-0A49-294B-6944-D26ECC004311}"/>
              </a:ext>
            </a:extLst>
          </p:cNvPr>
          <p:cNvSpPr>
            <a:spLocks noGrp="1"/>
          </p:cNvSpPr>
          <p:nvPr>
            <p:ph type="ftr" sz="quarter" idx="11"/>
          </p:nvPr>
        </p:nvSpPr>
        <p:spPr/>
        <p:txBody>
          <a:bodyPr/>
          <a:lstStyle/>
          <a:p>
            <a:endParaRPr lang="en-US"/>
          </a:p>
        </p:txBody>
      </p:sp>
      <p:sp>
        <p:nvSpPr>
          <p:cNvPr id="5" name="Slaidinumbri kohatäide 4">
            <a:extLst>
              <a:ext uri="{FF2B5EF4-FFF2-40B4-BE49-F238E27FC236}">
                <a16:creationId xmlns:a16="http://schemas.microsoft.com/office/drawing/2014/main" id="{6808BCC7-21CB-D79F-82CE-EE535ABE26D3}"/>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48699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311B3DCC-63E6-50B0-22C6-C830C847F77D}"/>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3" name="Jaluse kohatäide 2">
            <a:extLst>
              <a:ext uri="{FF2B5EF4-FFF2-40B4-BE49-F238E27FC236}">
                <a16:creationId xmlns:a16="http://schemas.microsoft.com/office/drawing/2014/main" id="{2105A548-6E59-DDE9-80AE-9FF5994B1594}"/>
              </a:ext>
            </a:extLst>
          </p:cNvPr>
          <p:cNvSpPr>
            <a:spLocks noGrp="1"/>
          </p:cNvSpPr>
          <p:nvPr>
            <p:ph type="ftr" sz="quarter" idx="11"/>
          </p:nvPr>
        </p:nvSpPr>
        <p:spPr/>
        <p:txBody>
          <a:bodyPr/>
          <a:lstStyle/>
          <a:p>
            <a:endParaRPr lang="en-US"/>
          </a:p>
        </p:txBody>
      </p:sp>
      <p:sp>
        <p:nvSpPr>
          <p:cNvPr id="4" name="Slaidinumbri kohatäide 3">
            <a:extLst>
              <a:ext uri="{FF2B5EF4-FFF2-40B4-BE49-F238E27FC236}">
                <a16:creationId xmlns:a16="http://schemas.microsoft.com/office/drawing/2014/main" id="{D8D01336-58A9-5CA0-FC93-4524BA0B5F99}"/>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138637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E20D50C-97DA-EE5A-F7E6-51FE97C4B5FF}"/>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E553D2EE-80F3-8250-A1DB-F93ED631F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4" name="Teksti kohatäide 3">
            <a:extLst>
              <a:ext uri="{FF2B5EF4-FFF2-40B4-BE49-F238E27FC236}">
                <a16:creationId xmlns:a16="http://schemas.microsoft.com/office/drawing/2014/main" id="{1D42C42A-8125-171E-A6BE-C2DDCF399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852C9851-1E8F-A16F-B2F0-DAE5EC6877F6}"/>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6" name="Jaluse kohatäide 5">
            <a:extLst>
              <a:ext uri="{FF2B5EF4-FFF2-40B4-BE49-F238E27FC236}">
                <a16:creationId xmlns:a16="http://schemas.microsoft.com/office/drawing/2014/main" id="{406C2419-EABE-E8BA-09EB-673B1E2D1B91}"/>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54F9153E-7E67-DB81-5F1E-80C4B0A15928}"/>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253406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62ED72C-5155-D144-EC8F-28767C8A61A7}"/>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US"/>
          </a:p>
        </p:txBody>
      </p:sp>
      <p:sp>
        <p:nvSpPr>
          <p:cNvPr id="3" name="Pildi kohatäide 2">
            <a:extLst>
              <a:ext uri="{FF2B5EF4-FFF2-40B4-BE49-F238E27FC236}">
                <a16:creationId xmlns:a16="http://schemas.microsoft.com/office/drawing/2014/main" id="{5F9B3C62-B715-1C9F-5B3D-F22CC37F0B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i kohatäide 3">
            <a:extLst>
              <a:ext uri="{FF2B5EF4-FFF2-40B4-BE49-F238E27FC236}">
                <a16:creationId xmlns:a16="http://schemas.microsoft.com/office/drawing/2014/main" id="{593DCB23-D367-1F2C-265C-7ABE8EBE1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CE0E0458-A975-9DDD-C65F-DF5E8374C1B3}"/>
              </a:ext>
            </a:extLst>
          </p:cNvPr>
          <p:cNvSpPr>
            <a:spLocks noGrp="1"/>
          </p:cNvSpPr>
          <p:nvPr>
            <p:ph type="dt" sz="half" idx="10"/>
          </p:nvPr>
        </p:nvSpPr>
        <p:spPr/>
        <p:txBody>
          <a:bodyPr/>
          <a:lstStyle/>
          <a:p>
            <a:fld id="{E34578CA-E2A7-486A-9962-21921D17257B}" type="datetimeFigureOut">
              <a:rPr lang="en-US" smtClean="0"/>
              <a:t>7/19/2024</a:t>
            </a:fld>
            <a:endParaRPr lang="en-US"/>
          </a:p>
        </p:txBody>
      </p:sp>
      <p:sp>
        <p:nvSpPr>
          <p:cNvPr id="6" name="Jaluse kohatäide 5">
            <a:extLst>
              <a:ext uri="{FF2B5EF4-FFF2-40B4-BE49-F238E27FC236}">
                <a16:creationId xmlns:a16="http://schemas.microsoft.com/office/drawing/2014/main" id="{ED4F76F2-10AD-9B5E-BA30-4BB2E36A6E43}"/>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E6DC0571-8F8D-32B0-71E9-CFA0BB7DB1E0}"/>
              </a:ext>
            </a:extLst>
          </p:cNvPr>
          <p:cNvSpPr>
            <a:spLocks noGrp="1"/>
          </p:cNvSpPr>
          <p:nvPr>
            <p:ph type="sldNum" sz="quarter" idx="12"/>
          </p:nvPr>
        </p:nvSpPr>
        <p:spPr/>
        <p:txBody>
          <a:bodyPr/>
          <a:lstStyle/>
          <a:p>
            <a:fld id="{163F45F2-9BBF-44CE-B127-3DEF04303735}" type="slidenum">
              <a:rPr lang="en-US" smtClean="0"/>
              <a:t>‹#›</a:t>
            </a:fld>
            <a:endParaRPr lang="en-US"/>
          </a:p>
        </p:txBody>
      </p:sp>
    </p:spTree>
    <p:extLst>
      <p:ext uri="{BB962C8B-B14F-4D97-AF65-F5344CB8AC3E}">
        <p14:creationId xmlns:p14="http://schemas.microsoft.com/office/powerpoint/2010/main" val="360721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2782D286-07F1-61B0-AC8B-D49686EE4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CD8763EA-A035-653A-4AA6-C1B0D9A07A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E81C2355-CAAB-B74D-82FA-FE9B0E4B6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578CA-E2A7-486A-9962-21921D17257B}" type="datetimeFigureOut">
              <a:rPr lang="en-US" smtClean="0"/>
              <a:t>7/19/2024</a:t>
            </a:fld>
            <a:endParaRPr lang="en-US"/>
          </a:p>
        </p:txBody>
      </p:sp>
      <p:sp>
        <p:nvSpPr>
          <p:cNvPr id="5" name="Jaluse kohatäide 4">
            <a:extLst>
              <a:ext uri="{FF2B5EF4-FFF2-40B4-BE49-F238E27FC236}">
                <a16:creationId xmlns:a16="http://schemas.microsoft.com/office/drawing/2014/main" id="{EAB0EF8A-09DD-D096-52D9-5ED55CCB49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idinumbri kohatäide 5">
            <a:extLst>
              <a:ext uri="{FF2B5EF4-FFF2-40B4-BE49-F238E27FC236}">
                <a16:creationId xmlns:a16="http://schemas.microsoft.com/office/drawing/2014/main" id="{6BCD2A40-C0CB-D903-6B9D-04B95C844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F45F2-9BBF-44CE-B127-3DEF04303735}" type="slidenum">
              <a:rPr lang="en-US" smtClean="0"/>
              <a:t>‹#›</a:t>
            </a:fld>
            <a:endParaRPr lang="en-US"/>
          </a:p>
        </p:txBody>
      </p:sp>
    </p:spTree>
    <p:extLst>
      <p:ext uri="{BB962C8B-B14F-4D97-AF65-F5344CB8AC3E}">
        <p14:creationId xmlns:p14="http://schemas.microsoft.com/office/powerpoint/2010/main" val="479020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eb.deu.edu.tr/atiksu/ana52/aryen4.html" TargetMode="External"/><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toppr.com/ask/question/write-briefly-about-enzyme-inhibitors/" TargetMode="Externa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journals.asm.org/doi/10.1128/jb.00400-2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1">
            <a:extLst>
              <a:ext uri="{FF2B5EF4-FFF2-40B4-BE49-F238E27FC236}">
                <a16:creationId xmlns:a16="http://schemas.microsoft.com/office/drawing/2014/main" id="{EADF3EEF-CC2E-8155-C2A5-F337E2838566}"/>
              </a:ext>
            </a:extLst>
          </p:cNvPr>
          <p:cNvSpPr>
            <a:spLocks noGrp="1"/>
          </p:cNvSpPr>
          <p:nvPr/>
        </p:nvSpPr>
        <p:spPr>
          <a:xfrm>
            <a:off x="4874999" y="357848"/>
            <a:ext cx="6283235" cy="180846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rgbClr val="1B1464"/>
                </a:solidFill>
                <a:latin typeface="+mj-lt"/>
                <a:ea typeface="+mj-ea"/>
                <a:cs typeface="+mj-cs"/>
              </a:defRPr>
            </a:lvl1pPr>
          </a:lstStyle>
          <a:p>
            <a:r>
              <a:rPr lang="et-EE" dirty="0"/>
              <a:t>Sissejuhatus reoveepuhastusse</a:t>
            </a:r>
            <a:endParaRPr lang="en-US" dirty="0"/>
          </a:p>
        </p:txBody>
      </p:sp>
      <p:sp>
        <p:nvSpPr>
          <p:cNvPr id="6" name="Ondertitel 2">
            <a:extLst>
              <a:ext uri="{FF2B5EF4-FFF2-40B4-BE49-F238E27FC236}">
                <a16:creationId xmlns:a16="http://schemas.microsoft.com/office/drawing/2014/main" id="{3AF02E9D-65EF-6FF5-3771-AB7A275DEA7F}"/>
              </a:ext>
            </a:extLst>
          </p:cNvPr>
          <p:cNvSpPr txBox="1">
            <a:spLocks/>
          </p:cNvSpPr>
          <p:nvPr/>
        </p:nvSpPr>
        <p:spPr>
          <a:xfrm>
            <a:off x="5082079" y="2394911"/>
            <a:ext cx="6942742" cy="493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t-EE" dirty="0">
                <a:solidFill>
                  <a:srgbClr val="00ADE5"/>
                </a:solidFill>
                <a:latin typeface="Open Sans semibold" panose="020F0502020204030204" pitchFamily="34" charset="0"/>
                <a:ea typeface="Open Sans semibold" panose="020F0502020204030204" pitchFamily="34" charset="0"/>
                <a:cs typeface="Open Sans semibold" panose="020F0502020204030204" pitchFamily="34" charset="0"/>
              </a:rPr>
              <a:t>Bioloogilise </a:t>
            </a:r>
            <a:r>
              <a:rPr lang="et-EE">
                <a:solidFill>
                  <a:srgbClr val="00ADE5"/>
                </a:solidFill>
                <a:latin typeface="Open Sans semibold" panose="020F0502020204030204" pitchFamily="34" charset="0"/>
                <a:ea typeface="Open Sans semibold" panose="020F0502020204030204" pitchFamily="34" charset="0"/>
                <a:cs typeface="Open Sans semibold" panose="020F0502020204030204" pitchFamily="34" charset="0"/>
              </a:rPr>
              <a:t>puhastuse </a:t>
            </a:r>
            <a:r>
              <a:rPr lang="nl-NL" dirty="0">
                <a:solidFill>
                  <a:srgbClr val="00ADE5"/>
                </a:solidFill>
                <a:latin typeface="Open Sans semibold" panose="020F0502020204030204" pitchFamily="34" charset="0"/>
                <a:ea typeface="Open Sans semibold" panose="020F0502020204030204" pitchFamily="34" charset="0"/>
                <a:cs typeface="Open Sans semibold" panose="020F0502020204030204" pitchFamily="34" charset="0"/>
              </a:rPr>
              <a:t>alused</a:t>
            </a:r>
          </a:p>
        </p:txBody>
      </p:sp>
    </p:spTree>
    <p:extLst>
      <p:ext uri="{BB962C8B-B14F-4D97-AF65-F5344CB8AC3E}">
        <p14:creationId xmlns:p14="http://schemas.microsoft.com/office/powerpoint/2010/main" val="361692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6371AAEB-E083-CE2A-579C-CE234970AD17}"/>
              </a:ext>
            </a:extLst>
          </p:cNvPr>
          <p:cNvSpPr>
            <a:spLocks noGrp="1"/>
          </p:cNvSpPr>
          <p:nvPr>
            <p:ph idx="1"/>
          </p:nvPr>
        </p:nvSpPr>
        <p:spPr>
          <a:xfrm>
            <a:off x="838200" y="2156585"/>
            <a:ext cx="10515600" cy="4020378"/>
          </a:xfrm>
        </p:spPr>
        <p:txBody>
          <a:bodyPr>
            <a:normAutofit fontScale="92500" lnSpcReduction="10000"/>
          </a:bodyPr>
          <a:lstStyle/>
          <a:p>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Arhed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t-EE" sz="2800" i="1"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Archaea</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ainuraksete mikroorganismide riik, mille esindajad on levinud nii veekeskkonnas kui ka mullas.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Neil on mõningaid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eukarüootidega</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sarnaseid geneetilisi omadusi, kuid struktuuri ja ainevahetuse poolest sarnanevad nad rohkem bakteritega. </a:t>
            </a:r>
          </a:p>
          <a:p>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Aktiimudapuhastites</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leidub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arhede</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liike, mis osalevad sarnaselt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nitrifitseerivatele</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bakteritele ammooniumi oksüdeerimises.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Peale selle on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arhed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reoveepuhastuses olulised selle poolest, et nad on ainsad teadaolevad mikroorganismid, kes toodavad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anoksilistes</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tingimustes metaani.</a:t>
            </a:r>
          </a:p>
          <a:p>
            <a:r>
              <a:rPr lang="et-EE" sz="2800" dirty="0">
                <a:solidFill>
                  <a:srgbClr val="323E4F"/>
                </a:solidFill>
                <a:latin typeface="Calibri" panose="020F0502020204030204" pitchFamily="34" charset="0"/>
                <a:ea typeface="Times New Roman" panose="02020603050405020304" pitchFamily="18" charset="0"/>
                <a:cs typeface="Times New Roman" panose="02020603050405020304" pitchFamily="18" charset="0"/>
              </a:rPr>
              <a:t>Enamasti leidub neid ekstreemsemates keskkonnatingimustes</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Pealkiri 2">
            <a:extLst>
              <a:ext uri="{FF2B5EF4-FFF2-40B4-BE49-F238E27FC236}">
                <a16:creationId xmlns:a16="http://schemas.microsoft.com/office/drawing/2014/main" id="{6F7F820C-157A-C693-A4E0-E769B6E8C228}"/>
              </a:ext>
            </a:extLst>
          </p:cNvPr>
          <p:cNvSpPr>
            <a:spLocks noGrp="1"/>
          </p:cNvSpPr>
          <p:nvPr>
            <p:ph type="title"/>
          </p:nvPr>
        </p:nvSpPr>
        <p:spPr/>
        <p:txBody>
          <a:bodyPr/>
          <a:lstStyle/>
          <a:p>
            <a:r>
              <a:rPr lang="et-EE" dirty="0" err="1"/>
              <a:t>Arhed</a:t>
            </a:r>
            <a:r>
              <a:rPr lang="et-EE" dirty="0"/>
              <a:t> </a:t>
            </a:r>
            <a:endParaRPr lang="en-US" dirty="0"/>
          </a:p>
        </p:txBody>
      </p:sp>
      <p:pic>
        <p:nvPicPr>
          <p:cNvPr id="4" name="Picture 3">
            <a:extLst>
              <a:ext uri="{FF2B5EF4-FFF2-40B4-BE49-F238E27FC236}">
                <a16:creationId xmlns:a16="http://schemas.microsoft.com/office/drawing/2014/main" id="{92CE70C5-E23F-454B-F830-0B4CD87B0827}"/>
              </a:ext>
            </a:extLst>
          </p:cNvPr>
          <p:cNvPicPr>
            <a:picLocks noChangeAspect="1"/>
          </p:cNvPicPr>
          <p:nvPr/>
        </p:nvPicPr>
        <p:blipFill>
          <a:blip r:embed="rId2"/>
          <a:stretch>
            <a:fillRect/>
          </a:stretch>
        </p:blipFill>
        <p:spPr>
          <a:xfrm>
            <a:off x="5836433" y="107099"/>
            <a:ext cx="3707904" cy="2049486"/>
          </a:xfrm>
          <a:prstGeom prst="rect">
            <a:avLst/>
          </a:prstGeom>
        </p:spPr>
      </p:pic>
    </p:spTree>
    <p:extLst>
      <p:ext uri="{BB962C8B-B14F-4D97-AF65-F5344CB8AC3E}">
        <p14:creationId xmlns:p14="http://schemas.microsoft.com/office/powerpoint/2010/main" val="691706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BF38702D-8554-18A1-CDA8-6FFEB741D5E3}"/>
              </a:ext>
            </a:extLst>
          </p:cNvPr>
          <p:cNvSpPr>
            <a:spLocks noGrp="1"/>
          </p:cNvSpPr>
          <p:nvPr>
            <p:ph idx="1"/>
          </p:nvPr>
        </p:nvSpPr>
        <p:spPr/>
        <p:txBody>
          <a:bodyPr/>
          <a:lstStyle/>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Reoveepuhastites võib mõnikord kohata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sini</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rohevetikaid, ent reaktorites nad reeglina ei elutse (fotosünteesivate organismidena vajavad nad valgust), vaid satuvad sinna kas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järelsetitist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või mõnest muust valgusele avatud paigast.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Küll aga kipuvad nad probleeme tekitama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biotiikides</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kus nende kasvuks on piisavalt toitaineid ja valgust. </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Pealkiri 2">
            <a:extLst>
              <a:ext uri="{FF2B5EF4-FFF2-40B4-BE49-F238E27FC236}">
                <a16:creationId xmlns:a16="http://schemas.microsoft.com/office/drawing/2014/main" id="{2E6A8890-B015-07BA-955F-EA39E8470650}"/>
              </a:ext>
            </a:extLst>
          </p:cNvPr>
          <p:cNvSpPr>
            <a:spLocks noGrp="1"/>
          </p:cNvSpPr>
          <p:nvPr>
            <p:ph type="title"/>
          </p:nvPr>
        </p:nvSpPr>
        <p:spPr/>
        <p:txBody>
          <a:bodyPr/>
          <a:lstStyle/>
          <a:p>
            <a:r>
              <a:rPr lang="et-EE" dirty="0"/>
              <a:t>Vetikad </a:t>
            </a:r>
            <a:endParaRPr lang="en-US" dirty="0"/>
          </a:p>
        </p:txBody>
      </p:sp>
      <p:pic>
        <p:nvPicPr>
          <p:cNvPr id="4" name="Picture 3">
            <a:extLst>
              <a:ext uri="{FF2B5EF4-FFF2-40B4-BE49-F238E27FC236}">
                <a16:creationId xmlns:a16="http://schemas.microsoft.com/office/drawing/2014/main" id="{EB64FED8-E911-6035-042F-20FBCA0E6622}"/>
              </a:ext>
            </a:extLst>
          </p:cNvPr>
          <p:cNvPicPr>
            <a:picLocks noChangeAspect="1"/>
          </p:cNvPicPr>
          <p:nvPr/>
        </p:nvPicPr>
        <p:blipFill>
          <a:blip r:embed="rId2"/>
          <a:stretch>
            <a:fillRect/>
          </a:stretch>
        </p:blipFill>
        <p:spPr>
          <a:xfrm>
            <a:off x="6096000" y="4600054"/>
            <a:ext cx="2523761" cy="1892821"/>
          </a:xfrm>
          <a:prstGeom prst="rect">
            <a:avLst/>
          </a:prstGeom>
        </p:spPr>
      </p:pic>
    </p:spTree>
    <p:extLst>
      <p:ext uri="{BB962C8B-B14F-4D97-AF65-F5344CB8AC3E}">
        <p14:creationId xmlns:p14="http://schemas.microsoft.com/office/powerpoint/2010/main" val="2360331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FC19CB09-920E-2625-63DC-FC13436F42F8}"/>
              </a:ext>
            </a:extLst>
          </p:cNvPr>
          <p:cNvSpPr>
            <a:spLocks noGrp="1"/>
          </p:cNvSpPr>
          <p:nvPr>
            <p:ph idx="1"/>
          </p:nvPr>
        </p:nvSpPr>
        <p:spPr/>
        <p:txBody>
          <a:bodyPr>
            <a:normAutofit fontScale="92500" lnSpcReduction="20000"/>
          </a:bodyPr>
          <a:lstStyle/>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Reoveepuhastuse seisukohalt on olulised kolm seenegruppi: patogeensed,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üherakulised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niitjad seened.</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Seened (ingl </a:t>
            </a:r>
            <a:r>
              <a:rPr lang="et-EE" sz="2800" i="1"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fungi</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metaboolselt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väga mitmekesised ja nad toodavad palju rakuväliseid ensüüme (nt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peroksüdaasid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laktaasid).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Peale selle osalevad niitjad seened aktiivmudaosakeste moodustamisel. Mitu aktiivmudas leiduvat seeneliiki on võimelised lagundama keerukaid orgaanilisi ühendeid (sünteetilisi värve, putukamürke ja ravimijääke). </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Üherakulised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niitjad seened tarbivad laia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süsinikeühendite</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spektrit (seetõttu kasutatakse ka neid õlletootmisel) ning võivad puhastusprotsessi tõhususele kaasa aidata.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Niitjad seened võivad aga põhjustada ka probleeme, halvendades settivust ja muda tahendamist. Niitjad seened pääsevad domineerima tingimustes, kus keskkonna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pH</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madal (&lt; 6,0) ning lämmastikku on vähe </a:t>
            </a:r>
            <a:endParaRPr lang="en-US" dirty="0"/>
          </a:p>
          <a:p>
            <a:endParaRPr lang="en-US" dirty="0"/>
          </a:p>
        </p:txBody>
      </p:sp>
      <p:sp>
        <p:nvSpPr>
          <p:cNvPr id="3" name="Pealkiri 2">
            <a:extLst>
              <a:ext uri="{FF2B5EF4-FFF2-40B4-BE49-F238E27FC236}">
                <a16:creationId xmlns:a16="http://schemas.microsoft.com/office/drawing/2014/main" id="{9EA83941-15A4-44EF-BEEB-26480DD36EE4}"/>
              </a:ext>
            </a:extLst>
          </p:cNvPr>
          <p:cNvSpPr>
            <a:spLocks noGrp="1"/>
          </p:cNvSpPr>
          <p:nvPr>
            <p:ph type="title"/>
          </p:nvPr>
        </p:nvSpPr>
        <p:spPr/>
        <p:txBody>
          <a:bodyPr/>
          <a:lstStyle/>
          <a:p>
            <a:r>
              <a:rPr lang="et-EE" dirty="0"/>
              <a:t>Seened </a:t>
            </a:r>
            <a:endParaRPr lang="en-US" dirty="0"/>
          </a:p>
        </p:txBody>
      </p:sp>
      <p:pic>
        <p:nvPicPr>
          <p:cNvPr id="4" name="Picture 5">
            <a:extLst>
              <a:ext uri="{FF2B5EF4-FFF2-40B4-BE49-F238E27FC236}">
                <a16:creationId xmlns:a16="http://schemas.microsoft.com/office/drawing/2014/main" id="{EA309871-002B-0046-301A-33046E99BB07}"/>
              </a:ext>
            </a:extLst>
          </p:cNvPr>
          <p:cNvPicPr>
            <a:picLocks noChangeAspect="1"/>
          </p:cNvPicPr>
          <p:nvPr/>
        </p:nvPicPr>
        <p:blipFill>
          <a:blip r:embed="rId2"/>
          <a:stretch>
            <a:fillRect/>
          </a:stretch>
        </p:blipFill>
        <p:spPr>
          <a:xfrm>
            <a:off x="6573214" y="214943"/>
            <a:ext cx="2276872" cy="1543213"/>
          </a:xfrm>
          <a:prstGeom prst="rect">
            <a:avLst/>
          </a:prstGeom>
        </p:spPr>
      </p:pic>
    </p:spTree>
    <p:extLst>
      <p:ext uri="{BB962C8B-B14F-4D97-AF65-F5344CB8AC3E}">
        <p14:creationId xmlns:p14="http://schemas.microsoft.com/office/powerpoint/2010/main" val="111092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215CFF0F-83A7-EB21-9C77-5E07FA1F7C9A}"/>
              </a:ext>
            </a:extLst>
          </p:cNvPr>
          <p:cNvSpPr>
            <a:spLocks noGrp="1"/>
          </p:cNvSpPr>
          <p:nvPr>
            <p:ph idx="1"/>
          </p:nvPr>
        </p:nvSpPr>
        <p:spPr/>
        <p:txBody>
          <a:bodyPr>
            <a:normAutofit fontScale="85000" lnSpcReduction="20000"/>
          </a:bodyPr>
          <a:lstStyle/>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Ainuraksed (ingl </a:t>
            </a:r>
            <a:r>
              <a:rPr lang="et-EE" sz="2800" i="1"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protozoa</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rühm organisme, millesse arvatakse heterotroofse (mõnel juhul ka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miksotroofse</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toitumistüübi ning mobiilsuse tõttu varem loomadeks peetud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üherakulised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organismid, kellel puuduvad taimedele tüüpilised rakusein ja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kloroplastid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ning kellel erinevalt bakteritest ja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arhedest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olemas rakutuum. </a:t>
            </a:r>
          </a:p>
          <a:p>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Heterotroofid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organismid, kes elutegevuseks vajaliku süsiniku saavad toidus sisalduvast orgaanilisest ainest. </a:t>
            </a:r>
          </a:p>
          <a:p>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Miksotroofid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on organismid, kes suudavad energia ja/või süsiniku saamiseks kasutada mitut tüüpi allikaid (nt valgusenergiat, orgaanilisi või anorgaanilisi aineid).</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Ainuraksed võivad eritada mineraalaineid ning kasvustimulaatoreid, mis soodustavad bakterite elutegevust.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Nende suurim kasutegur seisneb siiski selles, et nad toituvad vabalt ujuvatest bakteritest ning aitavad sel moel vett puhastada</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Pealkiri 2">
            <a:extLst>
              <a:ext uri="{FF2B5EF4-FFF2-40B4-BE49-F238E27FC236}">
                <a16:creationId xmlns:a16="http://schemas.microsoft.com/office/drawing/2014/main" id="{ABA06240-C3C0-3489-440A-B36487AAF069}"/>
              </a:ext>
            </a:extLst>
          </p:cNvPr>
          <p:cNvSpPr>
            <a:spLocks noGrp="1"/>
          </p:cNvSpPr>
          <p:nvPr>
            <p:ph type="title"/>
          </p:nvPr>
        </p:nvSpPr>
        <p:spPr/>
        <p:txBody>
          <a:bodyPr/>
          <a:lstStyle/>
          <a:p>
            <a:r>
              <a:rPr lang="et-EE" dirty="0"/>
              <a:t>Ainuraksed </a:t>
            </a:r>
            <a:endParaRPr lang="en-US" dirty="0"/>
          </a:p>
        </p:txBody>
      </p:sp>
      <p:pic>
        <p:nvPicPr>
          <p:cNvPr id="4" name="Picture 3" descr="Image of Peranema trichophorum">
            <a:extLst>
              <a:ext uri="{FF2B5EF4-FFF2-40B4-BE49-F238E27FC236}">
                <a16:creationId xmlns:a16="http://schemas.microsoft.com/office/drawing/2014/main" id="{56385F27-FC40-5F86-A105-D8AE99A0A5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9383"/>
            <a:ext cx="1594485" cy="1547495"/>
          </a:xfrm>
          <a:prstGeom prst="rect">
            <a:avLst/>
          </a:prstGeom>
          <a:noFill/>
          <a:ln>
            <a:noFill/>
          </a:ln>
        </p:spPr>
      </p:pic>
      <p:pic>
        <p:nvPicPr>
          <p:cNvPr id="5" name="Picture 4" descr="PCDimage">
            <a:extLst>
              <a:ext uri="{FF2B5EF4-FFF2-40B4-BE49-F238E27FC236}">
                <a16:creationId xmlns:a16="http://schemas.microsoft.com/office/drawing/2014/main" id="{5A90AD66-370D-02BF-4589-D6A2BE771C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3886" y="139383"/>
            <a:ext cx="1734820" cy="1551305"/>
          </a:xfrm>
          <a:prstGeom prst="rect">
            <a:avLst/>
          </a:prstGeom>
          <a:noFill/>
          <a:ln>
            <a:noFill/>
          </a:ln>
        </p:spPr>
      </p:pic>
      <p:pic>
        <p:nvPicPr>
          <p:cNvPr id="6" name="Pilt 1" descr="Pilt, millel on kujutatud selgrootu, uss&#10;&#10;Kirjeldus on genereeritud automaatselt">
            <a:extLst>
              <a:ext uri="{FF2B5EF4-FFF2-40B4-BE49-F238E27FC236}">
                <a16:creationId xmlns:a16="http://schemas.microsoft.com/office/drawing/2014/main" id="{4594A3C3-DF96-A960-84D9-DBCE92F604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83" r="10917"/>
          <a:stretch/>
        </p:blipFill>
        <p:spPr bwMode="auto">
          <a:xfrm>
            <a:off x="7974456" y="245839"/>
            <a:ext cx="1389936" cy="13345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1701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9D063422-9E70-FD8C-9AFA-0179D2609998}"/>
              </a:ext>
            </a:extLst>
          </p:cNvPr>
          <p:cNvSpPr>
            <a:spLocks noGrp="1"/>
          </p:cNvSpPr>
          <p:nvPr>
            <p:ph idx="1"/>
          </p:nvPr>
        </p:nvSpPr>
        <p:spPr/>
        <p:txBody>
          <a:bodyPr/>
          <a:lstStyle/>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Hulkraksed organismid on reovee puhastamise seisukohalt suhteliselt tähtsusetud, kuigi nad toituvad bakteritest, vetikatest ja algloomadest.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Hulkraksete organismide rohkus aktiivmudaprotsessis viitab suurele mudavanusele.</a:t>
            </a:r>
            <a:endParaRPr lang="en-US" dirty="0"/>
          </a:p>
          <a:p>
            <a:endParaRPr lang="en-US" dirty="0"/>
          </a:p>
        </p:txBody>
      </p:sp>
      <p:sp>
        <p:nvSpPr>
          <p:cNvPr id="3" name="Pealkiri 2">
            <a:extLst>
              <a:ext uri="{FF2B5EF4-FFF2-40B4-BE49-F238E27FC236}">
                <a16:creationId xmlns:a16="http://schemas.microsoft.com/office/drawing/2014/main" id="{BC77B894-DF44-2E9C-2A62-AAE85F3C9EF9}"/>
              </a:ext>
            </a:extLst>
          </p:cNvPr>
          <p:cNvSpPr>
            <a:spLocks noGrp="1"/>
          </p:cNvSpPr>
          <p:nvPr>
            <p:ph type="title"/>
          </p:nvPr>
        </p:nvSpPr>
        <p:spPr/>
        <p:txBody>
          <a:bodyPr/>
          <a:lstStyle/>
          <a:p>
            <a:r>
              <a:rPr lang="et-EE" dirty="0"/>
              <a:t>Hulkraksed </a:t>
            </a:r>
            <a:endParaRPr lang="en-US" dirty="0"/>
          </a:p>
        </p:txBody>
      </p:sp>
      <p:pic>
        <p:nvPicPr>
          <p:cNvPr id="4" name="Picture 3">
            <a:extLst>
              <a:ext uri="{FF2B5EF4-FFF2-40B4-BE49-F238E27FC236}">
                <a16:creationId xmlns:a16="http://schemas.microsoft.com/office/drawing/2014/main" id="{F78C87E5-9117-E361-CF3B-C88AD28443BA}"/>
              </a:ext>
            </a:extLst>
          </p:cNvPr>
          <p:cNvPicPr>
            <a:picLocks noChangeAspect="1"/>
          </p:cNvPicPr>
          <p:nvPr/>
        </p:nvPicPr>
        <p:blipFill>
          <a:blip r:embed="rId2"/>
          <a:stretch>
            <a:fillRect/>
          </a:stretch>
        </p:blipFill>
        <p:spPr>
          <a:xfrm>
            <a:off x="1491109" y="4138858"/>
            <a:ext cx="2405669" cy="1804251"/>
          </a:xfrm>
          <a:prstGeom prst="rect">
            <a:avLst/>
          </a:prstGeom>
        </p:spPr>
      </p:pic>
      <p:pic>
        <p:nvPicPr>
          <p:cNvPr id="5" name="Picture 4">
            <a:extLst>
              <a:ext uri="{FF2B5EF4-FFF2-40B4-BE49-F238E27FC236}">
                <a16:creationId xmlns:a16="http://schemas.microsoft.com/office/drawing/2014/main" id="{221B7F83-5E56-3B49-A2C4-BB66F2DDA4F3}"/>
              </a:ext>
            </a:extLst>
          </p:cNvPr>
          <p:cNvPicPr>
            <a:picLocks noChangeAspect="1"/>
          </p:cNvPicPr>
          <p:nvPr/>
        </p:nvPicPr>
        <p:blipFill>
          <a:blip r:embed="rId3"/>
          <a:stretch>
            <a:fillRect/>
          </a:stretch>
        </p:blipFill>
        <p:spPr>
          <a:xfrm>
            <a:off x="4082075" y="4134445"/>
            <a:ext cx="2699792" cy="1804251"/>
          </a:xfrm>
          <a:prstGeom prst="rect">
            <a:avLst/>
          </a:prstGeom>
        </p:spPr>
      </p:pic>
      <p:pic>
        <p:nvPicPr>
          <p:cNvPr id="6" name="Picture 5">
            <a:extLst>
              <a:ext uri="{FF2B5EF4-FFF2-40B4-BE49-F238E27FC236}">
                <a16:creationId xmlns:a16="http://schemas.microsoft.com/office/drawing/2014/main" id="{1477F830-A659-0875-2B49-795B927F5B9D}"/>
              </a:ext>
            </a:extLst>
          </p:cNvPr>
          <p:cNvPicPr>
            <a:picLocks noChangeAspect="1"/>
          </p:cNvPicPr>
          <p:nvPr/>
        </p:nvPicPr>
        <p:blipFill>
          <a:blip r:embed="rId4"/>
          <a:stretch>
            <a:fillRect/>
          </a:stretch>
        </p:blipFill>
        <p:spPr>
          <a:xfrm>
            <a:off x="6944139" y="4134445"/>
            <a:ext cx="2119801" cy="1798803"/>
          </a:xfrm>
          <a:prstGeom prst="rect">
            <a:avLst/>
          </a:prstGeom>
        </p:spPr>
      </p:pic>
    </p:spTree>
    <p:extLst>
      <p:ext uri="{BB962C8B-B14F-4D97-AF65-F5344CB8AC3E}">
        <p14:creationId xmlns:p14="http://schemas.microsoft.com/office/powerpoint/2010/main" val="321326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B11A19F1-9111-E390-7435-3C8DF71520AD}"/>
              </a:ext>
            </a:extLst>
          </p:cNvPr>
          <p:cNvSpPr>
            <a:spLocks noGrp="1"/>
          </p:cNvSpPr>
          <p:nvPr>
            <p:ph idx="1"/>
          </p:nvPr>
        </p:nvSpPr>
        <p:spPr/>
        <p:txBody>
          <a:bodyPr/>
          <a:lstStyle/>
          <a:p>
            <a:r>
              <a:rPr lang="et-EE" dirty="0"/>
              <a:t>Bakterid on kõige väiksemad </a:t>
            </a:r>
            <a:r>
              <a:rPr lang="et-EE" dirty="0" err="1"/>
              <a:t>üherakulised</a:t>
            </a:r>
            <a:r>
              <a:rPr lang="et-EE" dirty="0"/>
              <a:t> </a:t>
            </a:r>
            <a:r>
              <a:rPr lang="et-EE" dirty="0" err="1"/>
              <a:t>eeltuumsed</a:t>
            </a:r>
            <a:r>
              <a:rPr lang="et-EE" dirty="0"/>
              <a:t>  organismid, kes suudavad iseseisvalt paljuneda ja kasvada</a:t>
            </a:r>
          </a:p>
          <a:p>
            <a:pPr lvl="1"/>
            <a:r>
              <a:rPr lang="et-EE" dirty="0"/>
              <a:t>Baktereid leidub kõikjal, nad on </a:t>
            </a:r>
            <a:r>
              <a:rPr lang="et-EE" dirty="0" err="1"/>
              <a:t>biokeemiliselt</a:t>
            </a:r>
            <a:r>
              <a:rPr lang="et-EE" dirty="0"/>
              <a:t> väga aktiivsed ja täidavad looduse aineringes ülitähtsat osa.</a:t>
            </a:r>
          </a:p>
          <a:p>
            <a:r>
              <a:rPr lang="et-EE" dirty="0"/>
              <a:t>Rakk – isepaljunev, diferentseeruv ja erifunktsioone täitev mikroskoopiline mullreaktor</a:t>
            </a:r>
          </a:p>
          <a:p>
            <a:endParaRPr lang="en-US" dirty="0"/>
          </a:p>
        </p:txBody>
      </p:sp>
      <p:sp>
        <p:nvSpPr>
          <p:cNvPr id="3" name="Pealkiri 2">
            <a:extLst>
              <a:ext uri="{FF2B5EF4-FFF2-40B4-BE49-F238E27FC236}">
                <a16:creationId xmlns:a16="http://schemas.microsoft.com/office/drawing/2014/main" id="{1D216929-5296-F608-3D8B-50A4607374B3}"/>
              </a:ext>
            </a:extLst>
          </p:cNvPr>
          <p:cNvSpPr>
            <a:spLocks noGrp="1"/>
          </p:cNvSpPr>
          <p:nvPr>
            <p:ph type="title"/>
          </p:nvPr>
        </p:nvSpPr>
        <p:spPr/>
        <p:txBody>
          <a:bodyPr/>
          <a:lstStyle/>
          <a:p>
            <a:r>
              <a:rPr lang="et-EE" dirty="0"/>
              <a:t>Räägime bakteritest</a:t>
            </a:r>
            <a:endParaRPr lang="en-US" dirty="0"/>
          </a:p>
        </p:txBody>
      </p:sp>
    </p:spTree>
    <p:extLst>
      <p:ext uri="{BB962C8B-B14F-4D97-AF65-F5344CB8AC3E}">
        <p14:creationId xmlns:p14="http://schemas.microsoft.com/office/powerpoint/2010/main" val="2049249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8CA59BA5-B1C7-9294-6D2B-2FED81533587}"/>
              </a:ext>
            </a:extLst>
          </p:cNvPr>
          <p:cNvSpPr>
            <a:spLocks noGrp="1"/>
          </p:cNvSpPr>
          <p:nvPr>
            <p:ph idx="1"/>
          </p:nvPr>
        </p:nvSpPr>
        <p:spPr/>
        <p:txBody>
          <a:bodyPr/>
          <a:lstStyle/>
          <a:p>
            <a:r>
              <a:rPr lang="et-EE" dirty="0"/>
              <a:t>Kasvamine</a:t>
            </a:r>
          </a:p>
          <a:p>
            <a:endParaRPr lang="et-EE" dirty="0"/>
          </a:p>
          <a:p>
            <a:r>
              <a:rPr lang="et-EE" dirty="0"/>
              <a:t>Paljunemine</a:t>
            </a:r>
          </a:p>
          <a:p>
            <a:endParaRPr lang="et-EE" dirty="0"/>
          </a:p>
          <a:p>
            <a:r>
              <a:rPr lang="et-EE" dirty="0"/>
              <a:t>Suremine</a:t>
            </a:r>
          </a:p>
          <a:p>
            <a:endParaRPr lang="en-US" dirty="0"/>
          </a:p>
        </p:txBody>
      </p:sp>
      <p:sp>
        <p:nvSpPr>
          <p:cNvPr id="3" name="Pealkiri 2">
            <a:extLst>
              <a:ext uri="{FF2B5EF4-FFF2-40B4-BE49-F238E27FC236}">
                <a16:creationId xmlns:a16="http://schemas.microsoft.com/office/drawing/2014/main" id="{5A2901E8-E420-B15F-9176-2F531ED6AF19}"/>
              </a:ext>
            </a:extLst>
          </p:cNvPr>
          <p:cNvSpPr>
            <a:spLocks noGrp="1"/>
          </p:cNvSpPr>
          <p:nvPr>
            <p:ph type="title"/>
          </p:nvPr>
        </p:nvSpPr>
        <p:spPr/>
        <p:txBody>
          <a:bodyPr/>
          <a:lstStyle/>
          <a:p>
            <a:r>
              <a:rPr lang="et-EE" dirty="0"/>
              <a:t>Elutsükkel</a:t>
            </a:r>
            <a:endParaRPr lang="en-US" dirty="0"/>
          </a:p>
        </p:txBody>
      </p:sp>
      <p:pic>
        <p:nvPicPr>
          <p:cNvPr id="4" name="Picture 5" descr="Binary+fission+in+bacteria">
            <a:extLst>
              <a:ext uri="{FF2B5EF4-FFF2-40B4-BE49-F238E27FC236}">
                <a16:creationId xmlns:a16="http://schemas.microsoft.com/office/drawing/2014/main" id="{C8C700AF-64CA-6EE5-450C-B1AC960ADC12}"/>
              </a:ext>
            </a:extLst>
          </p:cNvPr>
          <p:cNvPicPr>
            <a:picLocks noChangeAspect="1" noChangeArrowheads="1"/>
          </p:cNvPicPr>
          <p:nvPr/>
        </p:nvPicPr>
        <p:blipFill>
          <a:blip r:embed="rId2" cstate="print"/>
          <a:srcRect/>
          <a:stretch>
            <a:fillRect/>
          </a:stretch>
        </p:blipFill>
        <p:spPr bwMode="auto">
          <a:xfrm>
            <a:off x="4191000" y="1295400"/>
            <a:ext cx="3984625" cy="4921250"/>
          </a:xfrm>
          <a:prstGeom prst="rect">
            <a:avLst/>
          </a:prstGeom>
          <a:noFill/>
          <a:ln w="9525">
            <a:noFill/>
            <a:miter lim="800000"/>
            <a:headEnd/>
            <a:tailEnd/>
          </a:ln>
        </p:spPr>
      </p:pic>
    </p:spTree>
    <p:extLst>
      <p:ext uri="{BB962C8B-B14F-4D97-AF65-F5344CB8AC3E}">
        <p14:creationId xmlns:p14="http://schemas.microsoft.com/office/powerpoint/2010/main" val="2782084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Sisu kohatäide 73">
            <a:extLst>
              <a:ext uri="{FF2B5EF4-FFF2-40B4-BE49-F238E27FC236}">
                <a16:creationId xmlns:a16="http://schemas.microsoft.com/office/drawing/2014/main" id="{46686DB8-7430-A731-FE10-49DB4840E9D8}"/>
              </a:ext>
            </a:extLst>
          </p:cNvPr>
          <p:cNvPicPr>
            <a:picLocks noGrp="1" noChangeAspect="1"/>
          </p:cNvPicPr>
          <p:nvPr>
            <p:ph idx="1"/>
          </p:nvPr>
        </p:nvPicPr>
        <p:blipFill>
          <a:blip r:embed="rId3"/>
          <a:stretch>
            <a:fillRect/>
          </a:stretch>
        </p:blipFill>
        <p:spPr>
          <a:xfrm>
            <a:off x="1764430" y="1164771"/>
            <a:ext cx="7254855" cy="4750833"/>
          </a:xfrm>
          <a:prstGeom prst="rect">
            <a:avLst/>
          </a:prstGeom>
        </p:spPr>
      </p:pic>
    </p:spTree>
    <p:extLst>
      <p:ext uri="{BB962C8B-B14F-4D97-AF65-F5344CB8AC3E}">
        <p14:creationId xmlns:p14="http://schemas.microsoft.com/office/powerpoint/2010/main" val="1005279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8B3DFD59-7C5D-65C5-0D17-AF3895A39DA2}"/>
              </a:ext>
            </a:extLst>
          </p:cNvPr>
          <p:cNvSpPr>
            <a:spLocks noGrp="1"/>
          </p:cNvSpPr>
          <p:nvPr>
            <p:ph idx="1"/>
          </p:nvPr>
        </p:nvSpPr>
        <p:spPr/>
        <p:txBody>
          <a:bodyPr/>
          <a:lstStyle/>
          <a:p>
            <a:r>
              <a:rPr lang="fi-FI" sz="2400" dirty="0"/>
              <a:t>Energia </a:t>
            </a:r>
            <a:r>
              <a:rPr lang="fi-FI" sz="2400" dirty="0" err="1"/>
              <a:t>omastamine</a:t>
            </a:r>
            <a:r>
              <a:rPr lang="fi-FI" sz="2400" dirty="0"/>
              <a:t> </a:t>
            </a:r>
            <a:r>
              <a:rPr lang="fi-FI" sz="2400" dirty="0" err="1"/>
              <a:t>väliskeskkonnast</a:t>
            </a:r>
            <a:r>
              <a:rPr lang="fi-FI" sz="2400" dirty="0"/>
              <a:t> </a:t>
            </a:r>
            <a:r>
              <a:rPr lang="fi-FI" sz="2400" dirty="0" err="1"/>
              <a:t>toitainete</a:t>
            </a:r>
            <a:r>
              <a:rPr lang="fi-FI" sz="2400" dirty="0"/>
              <a:t> </a:t>
            </a:r>
            <a:r>
              <a:rPr lang="fi-FI" sz="2400" dirty="0" err="1"/>
              <a:t>vormis</a:t>
            </a:r>
            <a:endParaRPr lang="et-EE" sz="2400" dirty="0"/>
          </a:p>
          <a:p>
            <a:pPr lvl="1"/>
            <a:r>
              <a:rPr lang="et-EE" sz="2400" dirty="0"/>
              <a:t>Välised C- ja e</a:t>
            </a:r>
            <a:r>
              <a:rPr lang="et-EE" sz="2400" baseline="30000" dirty="0"/>
              <a:t>—</a:t>
            </a:r>
            <a:r>
              <a:rPr lang="et-EE" sz="2400" dirty="0"/>
              <a:t>allikad</a:t>
            </a:r>
          </a:p>
          <a:p>
            <a:pPr lvl="1"/>
            <a:r>
              <a:rPr lang="et-EE" sz="2400" dirty="0"/>
              <a:t>Energia saamine </a:t>
            </a:r>
            <a:r>
              <a:rPr lang="et-EE" sz="2400" dirty="0" err="1"/>
              <a:t>redoksreaktsioonidest</a:t>
            </a:r>
            <a:endParaRPr lang="et-EE" sz="2400" dirty="0"/>
          </a:p>
          <a:p>
            <a:r>
              <a:rPr lang="fi-FI" sz="2400" dirty="0" err="1"/>
              <a:t>Toitainete</a:t>
            </a:r>
            <a:r>
              <a:rPr lang="fi-FI" sz="2400" dirty="0"/>
              <a:t> </a:t>
            </a:r>
            <a:r>
              <a:rPr lang="fi-FI" sz="2400" dirty="0" err="1"/>
              <a:t>omastamine</a:t>
            </a:r>
            <a:r>
              <a:rPr lang="fi-FI" sz="2400" dirty="0"/>
              <a:t> ja </a:t>
            </a:r>
            <a:r>
              <a:rPr lang="fi-FI" sz="2400" dirty="0" err="1"/>
              <a:t>kasutamine</a:t>
            </a:r>
            <a:r>
              <a:rPr lang="fi-FI" sz="2400" dirty="0"/>
              <a:t> </a:t>
            </a:r>
            <a:r>
              <a:rPr lang="fi-FI" sz="2400" dirty="0" err="1"/>
              <a:t>biomolekulide</a:t>
            </a:r>
            <a:r>
              <a:rPr lang="fi-FI" sz="2400" dirty="0"/>
              <a:t> </a:t>
            </a:r>
            <a:r>
              <a:rPr lang="fi-FI" sz="2400" dirty="0" err="1"/>
              <a:t>sünteesiks</a:t>
            </a:r>
            <a:endParaRPr lang="et-EE" sz="2400" dirty="0"/>
          </a:p>
          <a:p>
            <a:pPr lvl="1"/>
            <a:r>
              <a:rPr lang="et-EE" sz="2400" dirty="0"/>
              <a:t>Toitainete energia → ATP → </a:t>
            </a:r>
            <a:r>
              <a:rPr lang="et-EE" sz="2400" dirty="0" err="1"/>
              <a:t>biomolekulide</a:t>
            </a:r>
            <a:r>
              <a:rPr lang="et-EE" sz="2400" dirty="0"/>
              <a:t> süntees </a:t>
            </a:r>
          </a:p>
          <a:p>
            <a:r>
              <a:rPr lang="et-EE" sz="2400" dirty="0"/>
              <a:t>Vanade </a:t>
            </a:r>
            <a:r>
              <a:rPr lang="et-EE" sz="2400" dirty="0" err="1"/>
              <a:t>biomolekulide</a:t>
            </a:r>
            <a:r>
              <a:rPr lang="et-EE" sz="2400" dirty="0"/>
              <a:t> lammutamine</a:t>
            </a:r>
          </a:p>
          <a:p>
            <a:r>
              <a:rPr lang="et-EE" sz="2400" dirty="0"/>
              <a:t>Produkti väljutamine</a:t>
            </a:r>
          </a:p>
          <a:p>
            <a:endParaRPr lang="en-US" dirty="0"/>
          </a:p>
        </p:txBody>
      </p:sp>
      <p:sp>
        <p:nvSpPr>
          <p:cNvPr id="3" name="Pealkiri 2">
            <a:extLst>
              <a:ext uri="{FF2B5EF4-FFF2-40B4-BE49-F238E27FC236}">
                <a16:creationId xmlns:a16="http://schemas.microsoft.com/office/drawing/2014/main" id="{405C6C2F-D338-3C5B-F992-49D3859299E5}"/>
              </a:ext>
            </a:extLst>
          </p:cNvPr>
          <p:cNvSpPr>
            <a:spLocks noGrp="1"/>
          </p:cNvSpPr>
          <p:nvPr>
            <p:ph type="title"/>
          </p:nvPr>
        </p:nvSpPr>
        <p:spPr/>
        <p:txBody>
          <a:bodyPr/>
          <a:lstStyle/>
          <a:p>
            <a:r>
              <a:rPr lang="et-EE" dirty="0"/>
              <a:t>Metabolismi ehk ainevahetuse põhifunktsioonid</a:t>
            </a:r>
            <a:endParaRPr lang="en-US" dirty="0"/>
          </a:p>
        </p:txBody>
      </p:sp>
      <p:pic>
        <p:nvPicPr>
          <p:cNvPr id="4" name="Picture 2">
            <a:extLst>
              <a:ext uri="{FF2B5EF4-FFF2-40B4-BE49-F238E27FC236}">
                <a16:creationId xmlns:a16="http://schemas.microsoft.com/office/drawing/2014/main" id="{1264F700-21AF-E441-D1A7-7889CC4F3032}"/>
              </a:ext>
            </a:extLst>
          </p:cNvPr>
          <p:cNvPicPr>
            <a:picLocks noChangeAspect="1" noChangeArrowheads="1"/>
          </p:cNvPicPr>
          <p:nvPr/>
        </p:nvPicPr>
        <p:blipFill>
          <a:blip r:embed="rId2" cstate="print"/>
          <a:srcRect/>
          <a:stretch>
            <a:fillRect/>
          </a:stretch>
        </p:blipFill>
        <p:spPr bwMode="auto">
          <a:xfrm>
            <a:off x="4283968" y="4451395"/>
            <a:ext cx="4840622" cy="2363492"/>
          </a:xfrm>
          <a:prstGeom prst="rect">
            <a:avLst/>
          </a:prstGeom>
          <a:noFill/>
          <a:ln w="9525">
            <a:noFill/>
            <a:miter lim="800000"/>
            <a:headEnd/>
            <a:tailEnd/>
          </a:ln>
        </p:spPr>
      </p:pic>
    </p:spTree>
    <p:extLst>
      <p:ext uri="{BB962C8B-B14F-4D97-AF65-F5344CB8AC3E}">
        <p14:creationId xmlns:p14="http://schemas.microsoft.com/office/powerpoint/2010/main" val="127822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DCCB5A41-B83B-3E6C-8705-98564210241C}"/>
              </a:ext>
            </a:extLst>
          </p:cNvPr>
          <p:cNvSpPr>
            <a:spLocks noGrp="1"/>
          </p:cNvSpPr>
          <p:nvPr>
            <p:ph idx="1"/>
          </p:nvPr>
        </p:nvSpPr>
        <p:spPr>
          <a:xfrm>
            <a:off x="838200" y="1825625"/>
            <a:ext cx="7032171" cy="4351338"/>
          </a:xfrm>
        </p:spPr>
        <p:txBody>
          <a:bodyPr/>
          <a:lstStyle/>
          <a:p>
            <a:r>
              <a:rPr lang="et-EE" sz="2800" dirty="0"/>
              <a:t>Ensüümid on ka </a:t>
            </a:r>
            <a:r>
              <a:rPr lang="et-EE" sz="2800" dirty="0" err="1"/>
              <a:t>biokatalüsaatorid</a:t>
            </a:r>
            <a:r>
              <a:rPr lang="et-EE" sz="2800" dirty="0"/>
              <a:t>, kelle toimel muundatakse substraadi molekuli selliselt, et reaktsioonide toimumine kas kiireneb või inhibeeritakse, jäädes ise samal ajal muutumatuks. </a:t>
            </a:r>
          </a:p>
          <a:p>
            <a:pPr>
              <a:buNone/>
            </a:pPr>
            <a:r>
              <a:rPr lang="et-EE" sz="2800" dirty="0"/>
              <a:t>			</a:t>
            </a:r>
            <a:r>
              <a:rPr lang="pt-BR" sz="2800" dirty="0"/>
              <a:t>E + S ↔</a:t>
            </a:r>
            <a:r>
              <a:rPr lang="et-EE" sz="2800" dirty="0"/>
              <a:t> </a:t>
            </a:r>
            <a:r>
              <a:rPr lang="pt-BR" sz="2800" dirty="0"/>
              <a:t>ES ↔ E + P</a:t>
            </a:r>
            <a:endParaRPr lang="et-EE" sz="2800" dirty="0"/>
          </a:p>
          <a:p>
            <a:r>
              <a:rPr lang="et-EE" sz="2800" dirty="0"/>
              <a:t>Ensüümid alandavad reaktsiooni aktivatsioonienergiat.</a:t>
            </a:r>
          </a:p>
          <a:p>
            <a:endParaRPr lang="en-US" dirty="0"/>
          </a:p>
        </p:txBody>
      </p:sp>
      <p:sp>
        <p:nvSpPr>
          <p:cNvPr id="3" name="Pealkiri 2">
            <a:extLst>
              <a:ext uri="{FF2B5EF4-FFF2-40B4-BE49-F238E27FC236}">
                <a16:creationId xmlns:a16="http://schemas.microsoft.com/office/drawing/2014/main" id="{F64863C5-1486-7419-8EB8-6AE7FCA1AD58}"/>
              </a:ext>
            </a:extLst>
          </p:cNvPr>
          <p:cNvSpPr>
            <a:spLocks noGrp="1"/>
          </p:cNvSpPr>
          <p:nvPr>
            <p:ph type="title"/>
          </p:nvPr>
        </p:nvSpPr>
        <p:spPr/>
        <p:txBody>
          <a:bodyPr/>
          <a:lstStyle/>
          <a:p>
            <a:r>
              <a:rPr lang="et-EE" dirty="0"/>
              <a:t>Ensüümid </a:t>
            </a:r>
            <a:endParaRPr lang="en-US" dirty="0"/>
          </a:p>
        </p:txBody>
      </p:sp>
      <p:pic>
        <p:nvPicPr>
          <p:cNvPr id="4" name="Picture 2">
            <a:extLst>
              <a:ext uri="{FF2B5EF4-FFF2-40B4-BE49-F238E27FC236}">
                <a16:creationId xmlns:a16="http://schemas.microsoft.com/office/drawing/2014/main" id="{1D773038-8EB5-B739-2661-AA282DA9B8CF}"/>
              </a:ext>
            </a:extLst>
          </p:cNvPr>
          <p:cNvPicPr>
            <a:picLocks noChangeAspect="1" noChangeArrowheads="1"/>
          </p:cNvPicPr>
          <p:nvPr/>
        </p:nvPicPr>
        <p:blipFill>
          <a:blip r:embed="rId2" cstate="print"/>
          <a:srcRect/>
          <a:stretch>
            <a:fillRect/>
          </a:stretch>
        </p:blipFill>
        <p:spPr bwMode="auto">
          <a:xfrm>
            <a:off x="8222367" y="1317172"/>
            <a:ext cx="3874629" cy="3140968"/>
          </a:xfrm>
          <a:prstGeom prst="rect">
            <a:avLst/>
          </a:prstGeom>
          <a:noFill/>
          <a:ln w="9525">
            <a:noFill/>
            <a:miter lim="800000"/>
            <a:headEnd/>
            <a:tailEnd/>
          </a:ln>
        </p:spPr>
      </p:pic>
    </p:spTree>
    <p:extLst>
      <p:ext uri="{BB962C8B-B14F-4D97-AF65-F5344CB8AC3E}">
        <p14:creationId xmlns:p14="http://schemas.microsoft.com/office/powerpoint/2010/main" val="244018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D77F572E-637F-CC5C-47D4-84C00928D175}"/>
              </a:ext>
            </a:extLst>
          </p:cNvPr>
          <p:cNvSpPr>
            <a:spLocks noGrp="1"/>
          </p:cNvSpPr>
          <p:nvPr>
            <p:ph type="title"/>
          </p:nvPr>
        </p:nvSpPr>
        <p:spPr/>
        <p:txBody>
          <a:bodyPr/>
          <a:lstStyle/>
          <a:p>
            <a:r>
              <a:rPr lang="et-EE" dirty="0"/>
              <a:t>RVP tüüpskeem</a:t>
            </a:r>
            <a:endParaRPr lang="en-US" dirty="0"/>
          </a:p>
        </p:txBody>
      </p:sp>
      <p:pic>
        <p:nvPicPr>
          <p:cNvPr id="4" name="Sisu kohatäide 3" descr="Diagram&#10;&#10;Description automatically generated">
            <a:extLst>
              <a:ext uri="{FF2B5EF4-FFF2-40B4-BE49-F238E27FC236}">
                <a16:creationId xmlns:a16="http://schemas.microsoft.com/office/drawing/2014/main" id="{66D8D19E-19F4-8127-B3AB-9642686CA443}"/>
              </a:ext>
            </a:extLst>
          </p:cNvPr>
          <p:cNvPicPr>
            <a:picLocks noGrp="1" noChangeAspect="1"/>
          </p:cNvPicPr>
          <p:nvPr>
            <p:ph idx="1"/>
          </p:nvPr>
        </p:nvPicPr>
        <p:blipFill>
          <a:blip r:embed="rId2"/>
          <a:stretch>
            <a:fillRect/>
          </a:stretch>
        </p:blipFill>
        <p:spPr>
          <a:xfrm>
            <a:off x="2064836" y="1825625"/>
            <a:ext cx="8062328" cy="4351338"/>
          </a:xfrm>
          <a:prstGeom prst="rect">
            <a:avLst/>
          </a:prstGeom>
        </p:spPr>
      </p:pic>
      <p:sp>
        <p:nvSpPr>
          <p:cNvPr id="5" name="Oval 1">
            <a:extLst>
              <a:ext uri="{FF2B5EF4-FFF2-40B4-BE49-F238E27FC236}">
                <a16:creationId xmlns:a16="http://schemas.microsoft.com/office/drawing/2014/main" id="{4770AB6D-02C8-1B5B-4F8D-9DCC69C17CF9}"/>
              </a:ext>
            </a:extLst>
          </p:cNvPr>
          <p:cNvSpPr/>
          <p:nvPr/>
        </p:nvSpPr>
        <p:spPr>
          <a:xfrm>
            <a:off x="5298030" y="1690688"/>
            <a:ext cx="2016224" cy="2088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408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5C80B9A6-DA21-6F9B-A031-D22B8299CACF}"/>
              </a:ext>
            </a:extLst>
          </p:cNvPr>
          <p:cNvSpPr>
            <a:spLocks noGrp="1"/>
          </p:cNvSpPr>
          <p:nvPr>
            <p:ph idx="1"/>
          </p:nvPr>
        </p:nvSpPr>
        <p:spPr>
          <a:xfrm>
            <a:off x="838200" y="2503713"/>
            <a:ext cx="10515600" cy="3673249"/>
          </a:xfrm>
        </p:spPr>
        <p:txBody>
          <a:bodyPr>
            <a:normAutofit/>
          </a:bodyPr>
          <a:lstStyle/>
          <a:p>
            <a:r>
              <a:rPr lang="et-EE" sz="3200" b="1" dirty="0"/>
              <a:t>Oksüdeerimine</a:t>
            </a:r>
            <a:r>
              <a:rPr lang="et-EE" sz="3200" dirty="0"/>
              <a:t> – lisatakse hapnik, eemaldatakse vesinik</a:t>
            </a:r>
          </a:p>
          <a:p>
            <a:r>
              <a:rPr lang="et-EE" sz="3200" b="1" dirty="0"/>
              <a:t>Redutseerimine</a:t>
            </a:r>
            <a:r>
              <a:rPr lang="et-EE" sz="3200" dirty="0"/>
              <a:t> – lisatakse vesinik, eemaldatakse hapnik</a:t>
            </a:r>
          </a:p>
          <a:p>
            <a:r>
              <a:rPr lang="et-EE" sz="3200" b="1" dirty="0"/>
              <a:t>Hüdrolüüs</a:t>
            </a:r>
            <a:r>
              <a:rPr lang="et-EE" sz="3200" dirty="0"/>
              <a:t> – suurte molekulide lõhkumine väiksemateks molekulideks vee lisamise abil</a:t>
            </a:r>
          </a:p>
          <a:p>
            <a:endParaRPr lang="en-US" sz="3200" dirty="0"/>
          </a:p>
        </p:txBody>
      </p:sp>
      <p:sp>
        <p:nvSpPr>
          <p:cNvPr id="3" name="Pealkiri 2">
            <a:extLst>
              <a:ext uri="{FF2B5EF4-FFF2-40B4-BE49-F238E27FC236}">
                <a16:creationId xmlns:a16="http://schemas.microsoft.com/office/drawing/2014/main" id="{BD490D14-6D32-3335-F11F-072645E2BCC3}"/>
              </a:ext>
            </a:extLst>
          </p:cNvPr>
          <p:cNvSpPr>
            <a:spLocks noGrp="1"/>
          </p:cNvSpPr>
          <p:nvPr>
            <p:ph type="title"/>
          </p:nvPr>
        </p:nvSpPr>
        <p:spPr/>
        <p:txBody>
          <a:bodyPr>
            <a:normAutofit fontScale="90000"/>
          </a:bodyPr>
          <a:lstStyle/>
          <a:p>
            <a:r>
              <a:rPr lang="et-EE" sz="4400" dirty="0"/>
              <a:t>Peamised </a:t>
            </a:r>
            <a:r>
              <a:rPr lang="et-EE" sz="4400" dirty="0" err="1"/>
              <a:t>ensümaatilised</a:t>
            </a:r>
            <a:r>
              <a:rPr lang="et-EE" sz="4400" dirty="0"/>
              <a:t> reaktsioonid, mis pakuvad huvi reovee puhastamise seisukohalt:</a:t>
            </a:r>
            <a:endParaRPr lang="en-US" dirty="0"/>
          </a:p>
        </p:txBody>
      </p:sp>
    </p:spTree>
    <p:extLst>
      <p:ext uri="{BB962C8B-B14F-4D97-AF65-F5344CB8AC3E}">
        <p14:creationId xmlns:p14="http://schemas.microsoft.com/office/powerpoint/2010/main" val="89204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09199A33-EC81-5548-B5E8-10BA355C2426}"/>
              </a:ext>
            </a:extLst>
          </p:cNvPr>
          <p:cNvSpPr>
            <a:spLocks noGrp="1"/>
          </p:cNvSpPr>
          <p:nvPr>
            <p:ph idx="1"/>
          </p:nvPr>
        </p:nvSpPr>
        <p:spPr>
          <a:xfrm>
            <a:off x="838200" y="1825625"/>
            <a:ext cx="5138057" cy="4351338"/>
          </a:xfrm>
        </p:spPr>
        <p:txBody>
          <a:bodyPr>
            <a:normAutofit fontScale="92500"/>
          </a:bodyPr>
          <a:lstStyle/>
          <a:p>
            <a:r>
              <a:rPr lang="et-EE" sz="2800" dirty="0"/>
              <a:t>Ensüümid peavad tegema tööd, et reaktsiooni energiabarjääri ületada</a:t>
            </a:r>
          </a:p>
          <a:p>
            <a:r>
              <a:rPr lang="et-EE" sz="2800" dirty="0"/>
              <a:t>Puhastis sõltub reaktsioonide järjestus sellest, millised on keskkonnatingimused (ehk millised e</a:t>
            </a:r>
            <a:r>
              <a:rPr lang="et-EE" sz="2800" baseline="30000" dirty="0"/>
              <a:t>-</a:t>
            </a:r>
            <a:r>
              <a:rPr lang="et-EE" sz="2800" dirty="0"/>
              <a:t> </a:t>
            </a:r>
            <a:r>
              <a:rPr lang="et-EE" sz="2800" dirty="0" err="1"/>
              <a:t>akseptorid</a:t>
            </a:r>
            <a:r>
              <a:rPr lang="et-EE" sz="2800" dirty="0"/>
              <a:t> on kättesaadavad)</a:t>
            </a:r>
          </a:p>
          <a:p>
            <a:r>
              <a:rPr lang="et-EE" sz="2800" dirty="0"/>
              <a:t>Operaator saab reaktsioone keskkonnatingimuste kontrolli kaudu suunata</a:t>
            </a:r>
            <a:endParaRPr lang="en-US" sz="2800" dirty="0"/>
          </a:p>
          <a:p>
            <a:endParaRPr lang="en-US" dirty="0"/>
          </a:p>
        </p:txBody>
      </p:sp>
      <p:sp>
        <p:nvSpPr>
          <p:cNvPr id="3" name="Pealkiri 2">
            <a:extLst>
              <a:ext uri="{FF2B5EF4-FFF2-40B4-BE49-F238E27FC236}">
                <a16:creationId xmlns:a16="http://schemas.microsoft.com/office/drawing/2014/main" id="{F96ECEDB-DBF0-6B54-0104-C2E03015040C}"/>
              </a:ext>
            </a:extLst>
          </p:cNvPr>
          <p:cNvSpPr>
            <a:spLocks noGrp="1"/>
          </p:cNvSpPr>
          <p:nvPr>
            <p:ph type="title"/>
          </p:nvPr>
        </p:nvSpPr>
        <p:spPr/>
        <p:txBody>
          <a:bodyPr/>
          <a:lstStyle/>
          <a:p>
            <a:r>
              <a:rPr lang="et-EE" dirty="0"/>
              <a:t>Miks on aktivatsioonienergia oluline?</a:t>
            </a:r>
            <a:endParaRPr lang="en-US" dirty="0"/>
          </a:p>
        </p:txBody>
      </p:sp>
      <p:pic>
        <p:nvPicPr>
          <p:cNvPr id="4" name="Picture 4">
            <a:extLst>
              <a:ext uri="{FF2B5EF4-FFF2-40B4-BE49-F238E27FC236}">
                <a16:creationId xmlns:a16="http://schemas.microsoft.com/office/drawing/2014/main" id="{8C10CC32-2F13-73A0-4CB6-39FFE3123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565" y="1358996"/>
            <a:ext cx="4208650" cy="4315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F8AC7A-F4D4-2B96-ED91-5B6662A09D90}"/>
              </a:ext>
            </a:extLst>
          </p:cNvPr>
          <p:cNvSpPr txBox="1"/>
          <p:nvPr/>
        </p:nvSpPr>
        <p:spPr>
          <a:xfrm>
            <a:off x="6215745" y="5992387"/>
            <a:ext cx="4728140" cy="369332"/>
          </a:xfrm>
          <a:prstGeom prst="rect">
            <a:avLst/>
          </a:prstGeom>
          <a:noFill/>
        </p:spPr>
        <p:txBody>
          <a:bodyPr wrap="square" rtlCol="0">
            <a:spAutoFit/>
          </a:bodyPr>
          <a:lstStyle/>
          <a:p>
            <a:r>
              <a:rPr lang="et-EE" dirty="0"/>
              <a:t>ORP – oksüdatsioonireaktsiooni potentsiaal</a:t>
            </a:r>
            <a:endParaRPr lang="en-US" dirty="0"/>
          </a:p>
        </p:txBody>
      </p:sp>
      <p:sp>
        <p:nvSpPr>
          <p:cNvPr id="6" name="TextBox 5">
            <a:extLst>
              <a:ext uri="{FF2B5EF4-FFF2-40B4-BE49-F238E27FC236}">
                <a16:creationId xmlns:a16="http://schemas.microsoft.com/office/drawing/2014/main" id="{EE9DEC2A-5FE2-B445-CBBE-99FF5ED1EA1A}"/>
              </a:ext>
            </a:extLst>
          </p:cNvPr>
          <p:cNvSpPr txBox="1"/>
          <p:nvPr/>
        </p:nvSpPr>
        <p:spPr>
          <a:xfrm>
            <a:off x="6686331" y="5688674"/>
            <a:ext cx="3340580" cy="246221"/>
          </a:xfrm>
          <a:prstGeom prst="rect">
            <a:avLst/>
          </a:prstGeom>
          <a:noFill/>
        </p:spPr>
        <p:txBody>
          <a:bodyPr wrap="square" rtlCol="0">
            <a:spAutoFit/>
          </a:bodyPr>
          <a:lstStyle/>
          <a:p>
            <a:r>
              <a:rPr lang="en-US" sz="1000" dirty="0">
                <a:hlinkClick r:id="rId3"/>
              </a:rPr>
              <a:t>http://web.deu.edu.tr/atiksu/ana52/aryen4.html</a:t>
            </a:r>
            <a:r>
              <a:rPr lang="et-EE" sz="1000" dirty="0"/>
              <a:t> </a:t>
            </a:r>
            <a:endParaRPr lang="en-US" sz="1000" dirty="0"/>
          </a:p>
        </p:txBody>
      </p:sp>
    </p:spTree>
    <p:extLst>
      <p:ext uri="{BB962C8B-B14F-4D97-AF65-F5344CB8AC3E}">
        <p14:creationId xmlns:p14="http://schemas.microsoft.com/office/powerpoint/2010/main" val="1874025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11F0B16F-540D-854D-31E8-B8C9FFCF3FE4}"/>
              </a:ext>
            </a:extLst>
          </p:cNvPr>
          <p:cNvSpPr>
            <a:spLocks noGrp="1"/>
          </p:cNvSpPr>
          <p:nvPr>
            <p:ph idx="1"/>
          </p:nvPr>
        </p:nvSpPr>
        <p:spPr/>
        <p:txBody>
          <a:bodyPr>
            <a:normAutofit fontScale="77500" lnSpcReduction="20000"/>
          </a:bodyPr>
          <a:lstStyle/>
          <a:p>
            <a:pPr marL="0" indent="0" algn="just">
              <a:lnSpc>
                <a:spcPct val="150000"/>
              </a:lnSpc>
              <a:spcAft>
                <a:spcPts val="1200"/>
              </a:spcAft>
              <a:buNone/>
            </a:pP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Tulenevalt ainevahetuse iseärasustest liigitatakse mikroorganismid tavaliselt energiaallika (foto- ja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kemotroofid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süsinikuallika (auto- ja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heterotroofid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ning hapnikuvajaduse (aeroobsed, anaeroobsed ja fakultatiivsed organismid) alusel:</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t-EE" sz="2800" b="1"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fototroofid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kasutavad valgusenergiat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päikesenergiat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t-EE" sz="2800" b="1"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kemotroofid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saavad energiat keemilise substraadi oksüdeerimisest;</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et-EE" sz="2800" b="1"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autotroofid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kasutavad õhus sisalduvat süsihappegaasi ja moodustavad orgaanilisi aineid (valke, lipiide, süsivesikuid jm).  Nende vastandid on </a:t>
            </a:r>
            <a:r>
              <a:rPr lang="et-EE" sz="2800" b="1"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heterotroofid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a:t>
            </a:r>
            <a:r>
              <a:rPr lang="et-EE" sz="2800" b="1"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kes saavad elutegevuseks vajaliku süsiniku toidus sisalduvast orgaanilisest ainest; </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3205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u kohatäide 4">
            <a:extLst>
              <a:ext uri="{FF2B5EF4-FFF2-40B4-BE49-F238E27FC236}">
                <a16:creationId xmlns:a16="http://schemas.microsoft.com/office/drawing/2014/main" id="{14BD96E5-B3E2-6F32-0EF3-6DF103C9FE60}"/>
              </a:ext>
            </a:extLst>
          </p:cNvPr>
          <p:cNvPicPr>
            <a:picLocks noGrp="1" noChangeAspect="1"/>
          </p:cNvPicPr>
          <p:nvPr>
            <p:ph idx="1"/>
          </p:nvPr>
        </p:nvPicPr>
        <p:blipFill>
          <a:blip r:embed="rId2"/>
          <a:stretch>
            <a:fillRect/>
          </a:stretch>
        </p:blipFill>
        <p:spPr>
          <a:xfrm>
            <a:off x="1240971" y="205464"/>
            <a:ext cx="8414657" cy="6584835"/>
          </a:xfrm>
        </p:spPr>
      </p:pic>
    </p:spTree>
    <p:extLst>
      <p:ext uri="{BB962C8B-B14F-4D97-AF65-F5344CB8AC3E}">
        <p14:creationId xmlns:p14="http://schemas.microsoft.com/office/powerpoint/2010/main" val="37228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3E8A141C-6004-C22E-8655-BAF4C656830A}"/>
              </a:ext>
            </a:extLst>
          </p:cNvPr>
          <p:cNvSpPr>
            <a:spLocks noGrp="1"/>
          </p:cNvSpPr>
          <p:nvPr>
            <p:ph idx="1"/>
          </p:nvPr>
        </p:nvSpPr>
        <p:spPr/>
        <p:txBody>
          <a:bodyPr/>
          <a:lstStyle/>
          <a:p>
            <a:r>
              <a:rPr lang="et-EE" sz="2800" dirty="0"/>
              <a:t>substraat + mikroorganismid + </a:t>
            </a:r>
            <a:r>
              <a:rPr lang="et-EE" sz="2800" dirty="0" err="1"/>
              <a:t>elektroniakseptorid</a:t>
            </a:r>
            <a:r>
              <a:rPr lang="et-EE" sz="2800" dirty="0"/>
              <a:t> → uued mikroorganismid + saadused.</a:t>
            </a:r>
          </a:p>
          <a:p>
            <a:endParaRPr lang="en-US" dirty="0"/>
          </a:p>
        </p:txBody>
      </p:sp>
      <p:sp>
        <p:nvSpPr>
          <p:cNvPr id="3" name="Pealkiri 2">
            <a:extLst>
              <a:ext uri="{FF2B5EF4-FFF2-40B4-BE49-F238E27FC236}">
                <a16:creationId xmlns:a16="http://schemas.microsoft.com/office/drawing/2014/main" id="{E8965146-B9F4-33E2-29E6-EF63E2E6FE96}"/>
              </a:ext>
            </a:extLst>
          </p:cNvPr>
          <p:cNvSpPr>
            <a:spLocks noGrp="1"/>
          </p:cNvSpPr>
          <p:nvPr>
            <p:ph type="title"/>
          </p:nvPr>
        </p:nvSpPr>
        <p:spPr/>
        <p:txBody>
          <a:bodyPr/>
          <a:lstStyle/>
          <a:p>
            <a:r>
              <a:rPr lang="et-EE" dirty="0"/>
              <a:t>Lihtsustatud reaktsioonid</a:t>
            </a:r>
            <a:endParaRPr lang="en-US" dirty="0"/>
          </a:p>
        </p:txBody>
      </p:sp>
      <p:pic>
        <p:nvPicPr>
          <p:cNvPr id="4" name="Graphic 4" descr="Chocolate outline">
            <a:extLst>
              <a:ext uri="{FF2B5EF4-FFF2-40B4-BE49-F238E27FC236}">
                <a16:creationId xmlns:a16="http://schemas.microsoft.com/office/drawing/2014/main" id="{6427D128-8D75-9985-DCF2-B64D6B30A8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5768" y="2780928"/>
            <a:ext cx="914400" cy="914400"/>
          </a:xfrm>
          <a:prstGeom prst="rect">
            <a:avLst/>
          </a:prstGeom>
        </p:spPr>
      </p:pic>
      <p:pic>
        <p:nvPicPr>
          <p:cNvPr id="5" name="Graphic 6" descr="Germ outline">
            <a:extLst>
              <a:ext uri="{FF2B5EF4-FFF2-40B4-BE49-F238E27FC236}">
                <a16:creationId xmlns:a16="http://schemas.microsoft.com/office/drawing/2014/main" id="{C897CEE2-F73B-67AB-7D27-0731AA841E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2560" y="2780928"/>
            <a:ext cx="914400" cy="914400"/>
          </a:xfrm>
          <a:prstGeom prst="rect">
            <a:avLst/>
          </a:prstGeom>
        </p:spPr>
      </p:pic>
      <p:pic>
        <p:nvPicPr>
          <p:cNvPr id="6" name="Graphic 8" descr="Add outline">
            <a:extLst>
              <a:ext uri="{FF2B5EF4-FFF2-40B4-BE49-F238E27FC236}">
                <a16:creationId xmlns:a16="http://schemas.microsoft.com/office/drawing/2014/main" id="{F592198A-C6EE-3650-3970-1AD964CF87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9672" y="3041504"/>
            <a:ext cx="387496" cy="387496"/>
          </a:xfrm>
          <a:prstGeom prst="rect">
            <a:avLst/>
          </a:prstGeom>
        </p:spPr>
      </p:pic>
      <p:sp>
        <p:nvSpPr>
          <p:cNvPr id="7" name="TextBox 6">
            <a:extLst>
              <a:ext uri="{FF2B5EF4-FFF2-40B4-BE49-F238E27FC236}">
                <a16:creationId xmlns:a16="http://schemas.microsoft.com/office/drawing/2014/main" id="{55A55E82-751A-32C9-7B8E-FB916BE603C9}"/>
              </a:ext>
            </a:extLst>
          </p:cNvPr>
          <p:cNvSpPr txBox="1"/>
          <p:nvPr/>
        </p:nvSpPr>
        <p:spPr>
          <a:xfrm>
            <a:off x="3778152" y="2905780"/>
            <a:ext cx="793848" cy="523220"/>
          </a:xfrm>
          <a:prstGeom prst="rect">
            <a:avLst/>
          </a:prstGeom>
          <a:noFill/>
        </p:spPr>
        <p:txBody>
          <a:bodyPr wrap="square" rtlCol="0">
            <a:spAutoFit/>
          </a:bodyPr>
          <a:lstStyle/>
          <a:p>
            <a:r>
              <a:rPr lang="et-EE" sz="2800" dirty="0"/>
              <a:t>O</a:t>
            </a:r>
            <a:r>
              <a:rPr lang="et-EE" sz="2800" baseline="-25000" dirty="0"/>
              <a:t>2</a:t>
            </a:r>
            <a:endParaRPr lang="en-US" sz="2800" baseline="-25000" dirty="0"/>
          </a:p>
        </p:txBody>
      </p:sp>
      <p:pic>
        <p:nvPicPr>
          <p:cNvPr id="8" name="Graphic 10" descr="Add outline">
            <a:extLst>
              <a:ext uri="{FF2B5EF4-FFF2-40B4-BE49-F238E27FC236}">
                <a16:creationId xmlns:a16="http://schemas.microsoft.com/office/drawing/2014/main" id="{8155ED90-E967-56FA-098C-D7137EB603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8604" y="3041504"/>
            <a:ext cx="387496" cy="387496"/>
          </a:xfrm>
          <a:prstGeom prst="rect">
            <a:avLst/>
          </a:prstGeom>
        </p:spPr>
      </p:pic>
      <p:cxnSp>
        <p:nvCxnSpPr>
          <p:cNvPr id="9" name="Straight Arrow Connector 12">
            <a:extLst>
              <a:ext uri="{FF2B5EF4-FFF2-40B4-BE49-F238E27FC236}">
                <a16:creationId xmlns:a16="http://schemas.microsoft.com/office/drawing/2014/main" id="{0DB7F622-90C2-D651-D2BB-FE10BC306E54}"/>
              </a:ext>
            </a:extLst>
          </p:cNvPr>
          <p:cNvCxnSpPr>
            <a:cxnSpLocks/>
          </p:cNvCxnSpPr>
          <p:nvPr/>
        </p:nvCxnSpPr>
        <p:spPr>
          <a:xfrm>
            <a:off x="4583432" y="3429000"/>
            <a:ext cx="796768" cy="57606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 name="Graphic 15" descr="Germ outline">
            <a:extLst>
              <a:ext uri="{FF2B5EF4-FFF2-40B4-BE49-F238E27FC236}">
                <a16:creationId xmlns:a16="http://schemas.microsoft.com/office/drawing/2014/main" id="{D16C9D16-BD79-9181-D4A1-BCC200CDBF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2120" y="3966518"/>
            <a:ext cx="914400" cy="914400"/>
          </a:xfrm>
          <a:prstGeom prst="rect">
            <a:avLst/>
          </a:prstGeom>
        </p:spPr>
      </p:pic>
      <p:pic>
        <p:nvPicPr>
          <p:cNvPr id="11" name="Graphic 16" descr="Germ outline">
            <a:extLst>
              <a:ext uri="{FF2B5EF4-FFF2-40B4-BE49-F238E27FC236}">
                <a16:creationId xmlns:a16="http://schemas.microsoft.com/office/drawing/2014/main" id="{4D0A8824-80E5-5D52-2483-2E1F4AAA3C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3920" y="4149080"/>
            <a:ext cx="914400" cy="914400"/>
          </a:xfrm>
          <a:prstGeom prst="rect">
            <a:avLst/>
          </a:prstGeom>
        </p:spPr>
      </p:pic>
      <p:pic>
        <p:nvPicPr>
          <p:cNvPr id="12" name="Picture 17">
            <a:extLst>
              <a:ext uri="{FF2B5EF4-FFF2-40B4-BE49-F238E27FC236}">
                <a16:creationId xmlns:a16="http://schemas.microsoft.com/office/drawing/2014/main" id="{59A9CB2B-A145-CA3B-EEAA-2478DD60A1D8}"/>
              </a:ext>
            </a:extLst>
          </p:cNvPr>
          <p:cNvPicPr>
            <a:picLocks noChangeAspect="1"/>
          </p:cNvPicPr>
          <p:nvPr/>
        </p:nvPicPr>
        <p:blipFill>
          <a:blip r:embed="rId8"/>
          <a:stretch>
            <a:fillRect/>
          </a:stretch>
        </p:blipFill>
        <p:spPr>
          <a:xfrm>
            <a:off x="6717238" y="4411191"/>
            <a:ext cx="384081" cy="390178"/>
          </a:xfrm>
          <a:prstGeom prst="rect">
            <a:avLst/>
          </a:prstGeom>
        </p:spPr>
      </p:pic>
      <p:pic>
        <p:nvPicPr>
          <p:cNvPr id="13" name="Graphic 20" descr="Building Brick Wall outline">
            <a:extLst>
              <a:ext uri="{FF2B5EF4-FFF2-40B4-BE49-F238E27FC236}">
                <a16:creationId xmlns:a16="http://schemas.microsoft.com/office/drawing/2014/main" id="{F7EAF243-F19D-DF2C-9C6C-82FC7684B8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3709" y="4101064"/>
            <a:ext cx="914400" cy="914400"/>
          </a:xfrm>
          <a:prstGeom prst="rect">
            <a:avLst/>
          </a:prstGeom>
        </p:spPr>
      </p:pic>
    </p:spTree>
    <p:extLst>
      <p:ext uri="{BB962C8B-B14F-4D97-AF65-F5344CB8AC3E}">
        <p14:creationId xmlns:p14="http://schemas.microsoft.com/office/powerpoint/2010/main" val="3556745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isu kohatäide 12">
            <a:extLst>
              <a:ext uri="{FF2B5EF4-FFF2-40B4-BE49-F238E27FC236}">
                <a16:creationId xmlns:a16="http://schemas.microsoft.com/office/drawing/2014/main" id="{F4577A63-6979-EC64-8553-B28DD8D6FDF3}"/>
              </a:ext>
            </a:extLst>
          </p:cNvPr>
          <p:cNvSpPr>
            <a:spLocks noGrp="1"/>
          </p:cNvSpPr>
          <p:nvPr>
            <p:ph idx="1"/>
          </p:nvPr>
        </p:nvSpPr>
        <p:spPr/>
        <p:txBody>
          <a:bodyPr/>
          <a:lstStyle/>
          <a:p>
            <a:r>
              <a:rPr lang="et-EE" dirty="0"/>
              <a:t>Substraadist on võimalik saada nii uut </a:t>
            </a:r>
            <a:r>
              <a:rPr lang="et-EE" dirty="0" err="1"/>
              <a:t>biomassi</a:t>
            </a:r>
            <a:r>
              <a:rPr lang="et-EE" dirty="0"/>
              <a:t> kui ka produkte</a:t>
            </a:r>
          </a:p>
          <a:p>
            <a:endParaRPr lang="en-US" dirty="0"/>
          </a:p>
        </p:txBody>
      </p:sp>
      <p:sp>
        <p:nvSpPr>
          <p:cNvPr id="3" name="Pealkiri 2">
            <a:extLst>
              <a:ext uri="{FF2B5EF4-FFF2-40B4-BE49-F238E27FC236}">
                <a16:creationId xmlns:a16="http://schemas.microsoft.com/office/drawing/2014/main" id="{715E11AD-FBB3-0D22-0E6E-4FECF4CC61F5}"/>
              </a:ext>
            </a:extLst>
          </p:cNvPr>
          <p:cNvSpPr>
            <a:spLocks noGrp="1"/>
          </p:cNvSpPr>
          <p:nvPr>
            <p:ph type="title"/>
          </p:nvPr>
        </p:nvSpPr>
        <p:spPr/>
        <p:txBody>
          <a:bodyPr/>
          <a:lstStyle/>
          <a:p>
            <a:r>
              <a:rPr lang="et-EE" dirty="0"/>
              <a:t>Saagised</a:t>
            </a:r>
            <a:endParaRPr lang="en-US" dirty="0"/>
          </a:p>
        </p:txBody>
      </p:sp>
      <p:graphicFrame>
        <p:nvGraphicFramePr>
          <p:cNvPr id="4" name="Object 1">
            <a:extLst>
              <a:ext uri="{FF2B5EF4-FFF2-40B4-BE49-F238E27FC236}">
                <a16:creationId xmlns:a16="http://schemas.microsoft.com/office/drawing/2014/main" id="{214C0F80-970C-71B7-1E32-105C1A49B6CF}"/>
              </a:ext>
            </a:extLst>
          </p:cNvPr>
          <p:cNvGraphicFramePr>
            <a:graphicFrameLocks noChangeAspect="1"/>
          </p:cNvGraphicFramePr>
          <p:nvPr/>
        </p:nvGraphicFramePr>
        <p:xfrm>
          <a:off x="2268538" y="3573463"/>
          <a:ext cx="2735262" cy="954087"/>
        </p:xfrm>
        <a:graphic>
          <a:graphicData uri="http://schemas.openxmlformats.org/presentationml/2006/ole">
            <mc:AlternateContent xmlns:mc="http://schemas.openxmlformats.org/markup-compatibility/2006">
              <mc:Choice xmlns:v="urn:schemas-microsoft-com:vml" Requires="v">
                <p:oleObj name="Equation" r:id="rId2" imgW="1231366" imgH="431613" progId="Equation.3">
                  <p:embed/>
                </p:oleObj>
              </mc:Choice>
              <mc:Fallback>
                <p:oleObj name="Equation" r:id="rId2" imgW="1231366" imgH="431613" progId="Equation.3">
                  <p:embed/>
                  <p:pic>
                    <p:nvPicPr>
                      <p:cNvPr id="717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573463"/>
                        <a:ext cx="2735262" cy="954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a:extLst>
              <a:ext uri="{FF2B5EF4-FFF2-40B4-BE49-F238E27FC236}">
                <a16:creationId xmlns:a16="http://schemas.microsoft.com/office/drawing/2014/main" id="{9650B3CC-51C5-7A08-5FA9-79380C6751B8}"/>
              </a:ext>
            </a:extLst>
          </p:cNvPr>
          <p:cNvSpPr txBox="1"/>
          <p:nvPr/>
        </p:nvSpPr>
        <p:spPr>
          <a:xfrm>
            <a:off x="1515672" y="5814933"/>
            <a:ext cx="6480720" cy="646331"/>
          </a:xfrm>
          <a:prstGeom prst="rect">
            <a:avLst/>
          </a:prstGeom>
          <a:noFill/>
        </p:spPr>
        <p:txBody>
          <a:bodyPr wrap="square" rtlCol="0">
            <a:spAutoFit/>
          </a:bodyPr>
          <a:lstStyle/>
          <a:p>
            <a:r>
              <a:rPr lang="et-EE" dirty="0"/>
              <a:t>Mida rohkem on biomassi, seda </a:t>
            </a:r>
            <a:r>
              <a:rPr lang="et-EE" u="sng" dirty="0"/>
              <a:t>kiiremini</a:t>
            </a:r>
            <a:r>
              <a:rPr lang="et-EE" dirty="0"/>
              <a:t> kasutatakse substraati </a:t>
            </a:r>
            <a:endParaRPr lang="en-US" dirty="0"/>
          </a:p>
        </p:txBody>
      </p:sp>
      <p:cxnSp>
        <p:nvCxnSpPr>
          <p:cNvPr id="6" name="Sirge noolkonnektor 5">
            <a:extLst>
              <a:ext uri="{FF2B5EF4-FFF2-40B4-BE49-F238E27FC236}">
                <a16:creationId xmlns:a16="http://schemas.microsoft.com/office/drawing/2014/main" id="{F5A64A76-7D91-885E-BCA7-F8A3BB9F39DF}"/>
              </a:ext>
            </a:extLst>
          </p:cNvPr>
          <p:cNvCxnSpPr>
            <a:cxnSpLocks/>
          </p:cNvCxnSpPr>
          <p:nvPr/>
        </p:nvCxnSpPr>
        <p:spPr>
          <a:xfrm flipH="1" flipV="1">
            <a:off x="3707904" y="4293096"/>
            <a:ext cx="360040" cy="1521837"/>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6CD706D4-646E-A07F-1EC2-B272EE4E0A62}"/>
              </a:ext>
            </a:extLst>
          </p:cNvPr>
          <p:cNvSpPr txBox="1"/>
          <p:nvPr/>
        </p:nvSpPr>
        <p:spPr>
          <a:xfrm>
            <a:off x="252314" y="2939838"/>
            <a:ext cx="4032448" cy="646331"/>
          </a:xfrm>
          <a:prstGeom prst="rect">
            <a:avLst/>
          </a:prstGeom>
          <a:noFill/>
        </p:spPr>
        <p:txBody>
          <a:bodyPr wrap="square" rtlCol="0">
            <a:spAutoFit/>
          </a:bodyPr>
          <a:lstStyle/>
          <a:p>
            <a:r>
              <a:rPr lang="et-EE" dirty="0"/>
              <a:t>Tekkiva biomassi hulk sõltub kättesaadavast substraadist</a:t>
            </a:r>
            <a:endParaRPr lang="en-US" dirty="0"/>
          </a:p>
        </p:txBody>
      </p:sp>
      <p:cxnSp>
        <p:nvCxnSpPr>
          <p:cNvPr id="8" name="Sirge noolkonnektor 7">
            <a:extLst>
              <a:ext uri="{FF2B5EF4-FFF2-40B4-BE49-F238E27FC236}">
                <a16:creationId xmlns:a16="http://schemas.microsoft.com/office/drawing/2014/main" id="{4AF0F02D-CE9D-B4A8-E804-46CE4DDB39E2}"/>
              </a:ext>
            </a:extLst>
          </p:cNvPr>
          <p:cNvCxnSpPr/>
          <p:nvPr/>
        </p:nvCxnSpPr>
        <p:spPr>
          <a:xfrm>
            <a:off x="1547664" y="3573463"/>
            <a:ext cx="720874" cy="360464"/>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F92BACAD-7806-1304-E193-CFD1F9CCC126}"/>
              </a:ext>
            </a:extLst>
          </p:cNvPr>
          <p:cNvSpPr txBox="1"/>
          <p:nvPr/>
        </p:nvSpPr>
        <p:spPr>
          <a:xfrm>
            <a:off x="34702" y="4644596"/>
            <a:ext cx="2953122" cy="1200329"/>
          </a:xfrm>
          <a:prstGeom prst="rect">
            <a:avLst/>
          </a:prstGeom>
          <a:noFill/>
        </p:spPr>
        <p:txBody>
          <a:bodyPr wrap="square" rtlCol="0">
            <a:spAutoFit/>
          </a:bodyPr>
          <a:lstStyle/>
          <a:p>
            <a:r>
              <a:rPr lang="et-EE" dirty="0"/>
              <a:t>Koefitsient, mis näitab, kui palju on substraadist võimalik uut biomassi saada</a:t>
            </a:r>
            <a:endParaRPr lang="en-US" dirty="0"/>
          </a:p>
        </p:txBody>
      </p:sp>
      <p:cxnSp>
        <p:nvCxnSpPr>
          <p:cNvPr id="10" name="Sirge noolkonnektor 3">
            <a:extLst>
              <a:ext uri="{FF2B5EF4-FFF2-40B4-BE49-F238E27FC236}">
                <a16:creationId xmlns:a16="http://schemas.microsoft.com/office/drawing/2014/main" id="{014F3729-9A29-CC48-8724-8CE8E3EAB97D}"/>
              </a:ext>
            </a:extLst>
          </p:cNvPr>
          <p:cNvCxnSpPr>
            <a:cxnSpLocks/>
          </p:cNvCxnSpPr>
          <p:nvPr/>
        </p:nvCxnSpPr>
        <p:spPr>
          <a:xfrm flipV="1">
            <a:off x="1032098" y="4357475"/>
            <a:ext cx="1955726" cy="352637"/>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929E9269-D847-6A2B-A94D-72DE2A4D5D1E}"/>
              </a:ext>
            </a:extLst>
          </p:cNvPr>
          <p:cNvSpPr txBox="1"/>
          <p:nvPr/>
        </p:nvSpPr>
        <p:spPr>
          <a:xfrm>
            <a:off x="5228150" y="4431010"/>
            <a:ext cx="2953122" cy="923330"/>
          </a:xfrm>
          <a:prstGeom prst="rect">
            <a:avLst/>
          </a:prstGeom>
          <a:noFill/>
        </p:spPr>
        <p:txBody>
          <a:bodyPr wrap="square" rtlCol="0">
            <a:spAutoFit/>
          </a:bodyPr>
          <a:lstStyle/>
          <a:p>
            <a:r>
              <a:rPr lang="et-EE" dirty="0"/>
              <a:t>Koefitsient, mis näitab, kui palju tekib substraadi kohta saadusi</a:t>
            </a:r>
            <a:endParaRPr lang="en-US" dirty="0"/>
          </a:p>
        </p:txBody>
      </p:sp>
      <p:cxnSp>
        <p:nvCxnSpPr>
          <p:cNvPr id="12" name="Sirge noolkonnektor 3">
            <a:extLst>
              <a:ext uri="{FF2B5EF4-FFF2-40B4-BE49-F238E27FC236}">
                <a16:creationId xmlns:a16="http://schemas.microsoft.com/office/drawing/2014/main" id="{DA1AFDD9-B50A-8E71-1BFA-9DF982645BD5}"/>
              </a:ext>
            </a:extLst>
          </p:cNvPr>
          <p:cNvCxnSpPr>
            <a:cxnSpLocks/>
            <a:stCxn id="11" idx="1"/>
          </p:cNvCxnSpPr>
          <p:nvPr/>
        </p:nvCxnSpPr>
        <p:spPr>
          <a:xfrm flipH="1" flipV="1">
            <a:off x="4715098" y="4431010"/>
            <a:ext cx="513052" cy="461665"/>
          </a:xfrm>
          <a:prstGeom prst="straightConnector1">
            <a:avLst/>
          </a:prstGeom>
          <a:ln w="28575">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60494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87367F6F-EA1F-9625-A207-32F59566C50B}"/>
              </a:ext>
            </a:extLst>
          </p:cNvPr>
          <p:cNvSpPr>
            <a:spLocks noGrp="1"/>
          </p:cNvSpPr>
          <p:nvPr>
            <p:ph type="title"/>
          </p:nvPr>
        </p:nvSpPr>
        <p:spPr/>
        <p:txBody>
          <a:bodyPr/>
          <a:lstStyle/>
          <a:p>
            <a:r>
              <a:rPr lang="et-EE" dirty="0"/>
              <a:t>Kasvu dünaamika</a:t>
            </a:r>
            <a:endParaRPr lang="en-US" dirty="0"/>
          </a:p>
        </p:txBody>
      </p:sp>
      <p:pic>
        <p:nvPicPr>
          <p:cNvPr id="6" name="Picture 4">
            <a:extLst>
              <a:ext uri="{FF2B5EF4-FFF2-40B4-BE49-F238E27FC236}">
                <a16:creationId xmlns:a16="http://schemas.microsoft.com/office/drawing/2014/main" id="{0E8835E3-5105-3D35-E877-DCEDC3A3FF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56786"/>
            <a:ext cx="4867706" cy="3534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69067" descr="Diagram&#10;&#10;Description automatically generated">
            <a:extLst>
              <a:ext uri="{FF2B5EF4-FFF2-40B4-BE49-F238E27FC236}">
                <a16:creationId xmlns:a16="http://schemas.microsoft.com/office/drawing/2014/main" id="{6CD86C2C-123D-4284-B2A5-24DB22C34D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833" y="1956786"/>
            <a:ext cx="5463482" cy="3751597"/>
          </a:xfrm>
          <a:prstGeom prst="rect">
            <a:avLst/>
          </a:prstGeom>
          <a:noFill/>
        </p:spPr>
      </p:pic>
    </p:spTree>
    <p:extLst>
      <p:ext uri="{BB962C8B-B14F-4D97-AF65-F5344CB8AC3E}">
        <p14:creationId xmlns:p14="http://schemas.microsoft.com/office/powerpoint/2010/main" val="93636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412F8F74-14DB-D93B-27CE-5042F1E7282D}"/>
              </a:ext>
            </a:extLst>
          </p:cNvPr>
          <p:cNvSpPr>
            <a:spLocks noGrp="1"/>
          </p:cNvSpPr>
          <p:nvPr>
            <p:ph type="title"/>
          </p:nvPr>
        </p:nvSpPr>
        <p:spPr/>
        <p:txBody>
          <a:bodyPr/>
          <a:lstStyle/>
          <a:p>
            <a:r>
              <a:rPr lang="et-EE" dirty="0"/>
              <a:t>Mis võib juhtuda puhaskultuuris?</a:t>
            </a:r>
            <a:endParaRPr lang="en-US" dirty="0"/>
          </a:p>
        </p:txBody>
      </p:sp>
      <p:graphicFrame>
        <p:nvGraphicFramePr>
          <p:cNvPr id="4" name="Object 1">
            <a:extLst>
              <a:ext uri="{FF2B5EF4-FFF2-40B4-BE49-F238E27FC236}">
                <a16:creationId xmlns:a16="http://schemas.microsoft.com/office/drawing/2014/main" id="{CBA1D2E5-6374-AA3C-7580-165D5BE31F2C}"/>
              </a:ext>
            </a:extLst>
          </p:cNvPr>
          <p:cNvGraphicFramePr>
            <a:graphicFrameLocks noGrp="1" noChangeAspect="1"/>
          </p:cNvGraphicFramePr>
          <p:nvPr>
            <p:ph idx="1"/>
            <p:extLst>
              <p:ext uri="{D42A27DB-BD31-4B8C-83A1-F6EECF244321}">
                <p14:modId xmlns:p14="http://schemas.microsoft.com/office/powerpoint/2010/main" val="1739677548"/>
              </p:ext>
            </p:extLst>
          </p:nvPr>
        </p:nvGraphicFramePr>
        <p:xfrm>
          <a:off x="1883230" y="1690688"/>
          <a:ext cx="6995658" cy="4803652"/>
        </p:xfrm>
        <a:graphic>
          <a:graphicData uri="http://schemas.openxmlformats.org/presentationml/2006/ole">
            <mc:AlternateContent xmlns:mc="http://schemas.openxmlformats.org/markup-compatibility/2006">
              <mc:Choice xmlns:v="urn:schemas-microsoft-com:vml" Requires="v">
                <p:oleObj r:id="rId3" imgW="4498848" imgH="3089453" progId="Origin50.Graph">
                  <p:embed/>
                </p:oleObj>
              </mc:Choice>
              <mc:Fallback>
                <p:oleObj r:id="rId3" imgW="4498848" imgH="3089453" progId="Origin50.Graph">
                  <p:embed/>
                  <p:pic>
                    <p:nvPicPr>
                      <p:cNvPr id="1024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3230" y="1690688"/>
                        <a:ext cx="6995658" cy="4803652"/>
                      </a:xfrm>
                      <a:prstGeom prst="rect">
                        <a:avLst/>
                      </a:prstGeom>
                      <a:noFill/>
                    </p:spPr>
                  </p:pic>
                </p:oleObj>
              </mc:Fallback>
            </mc:AlternateContent>
          </a:graphicData>
        </a:graphic>
      </p:graphicFrame>
    </p:spTree>
    <p:extLst>
      <p:ext uri="{BB962C8B-B14F-4D97-AF65-F5344CB8AC3E}">
        <p14:creationId xmlns:p14="http://schemas.microsoft.com/office/powerpoint/2010/main" val="269096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isu kohatäide 1">
                <a:extLst>
                  <a:ext uri="{FF2B5EF4-FFF2-40B4-BE49-F238E27FC236}">
                    <a16:creationId xmlns:a16="http://schemas.microsoft.com/office/drawing/2014/main" id="{FBAA07DA-13E5-EBF6-57AC-BD19DC3D3361}"/>
                  </a:ext>
                </a:extLst>
              </p:cNvPr>
              <p:cNvSpPr>
                <a:spLocks noGrp="1"/>
              </p:cNvSpPr>
              <p:nvPr>
                <p:ph idx="1"/>
              </p:nvPr>
            </p:nvSpPr>
            <p:spPr/>
            <p:txBody>
              <a:bodyPr/>
              <a:lstStyle/>
              <a:p>
                <a:pPr>
                  <a:lnSpc>
                    <a:spcPct val="90000"/>
                  </a:lnSpc>
                </a:pPr>
                <a:r>
                  <a:rPr lang="et-EE" sz="2800" b="1" dirty="0"/>
                  <a:t>Kasvukiirus</a:t>
                </a:r>
                <a:r>
                  <a:rPr lang="et-EE" sz="2800" dirty="0"/>
                  <a:t> µ on Monod' järgi korrelatsioon limiteeriva substraadi kontsentratsioonist, maksimaalsest kasvukiirusest µ</a:t>
                </a:r>
                <a:r>
                  <a:rPr lang="et-EE" sz="2800" baseline="-25000" dirty="0"/>
                  <a:t>m</a:t>
                </a:r>
                <a:r>
                  <a:rPr lang="et-EE" sz="2800" dirty="0"/>
                  <a:t> ja substraadi spetsiifilisest konstandist K</a:t>
                </a:r>
                <a:r>
                  <a:rPr lang="et-EE" sz="2800" baseline="-25000" dirty="0"/>
                  <a:t>s</a:t>
                </a:r>
                <a:r>
                  <a:rPr lang="et-EE" sz="2800" dirty="0"/>
                  <a:t>. </a:t>
                </a:r>
              </a:p>
              <a:p>
                <a:pPr marL="0" indent="0">
                  <a:lnSpc>
                    <a:spcPct val="90000"/>
                  </a:lnSpc>
                  <a:buNone/>
                </a:pPr>
                <a14:m>
                  <m:oMathPara xmlns:m="http://schemas.openxmlformats.org/officeDocument/2006/math">
                    <m:oMathParaPr>
                      <m:jc m:val="centerGroup"/>
                    </m:oMathParaPr>
                    <m:oMath xmlns:m="http://schemas.openxmlformats.org/officeDocument/2006/math">
                      <m:r>
                        <a:rPr lang="et-EE" sz="3900" b="1" i="1" smtClean="0">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𝝁</m:t>
                      </m:r>
                      <m:r>
                        <a:rPr lang="et-EE" sz="3900" b="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900" b="1" i="1">
                              <a:effectLst/>
                              <a:latin typeface="Cambria Math" panose="02040503050406030204" pitchFamily="18" charset="0"/>
                            </a:rPr>
                          </m:ctrlPr>
                        </m:sSubPr>
                        <m:e>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𝝁</m:t>
                          </m:r>
                        </m:e>
                        <m:sub>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𝒎𝒂𝒙</m:t>
                          </m:r>
                        </m:sub>
                      </m:sSub>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900" b="1" i="1">
                              <a:effectLst/>
                              <a:latin typeface="Cambria Math" panose="02040503050406030204" pitchFamily="18" charset="0"/>
                            </a:rPr>
                          </m:ctrlPr>
                        </m:fPr>
                        <m:num>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𝑺</m:t>
                          </m:r>
                        </m:num>
                        <m:den>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𝑺</m:t>
                          </m:r>
                          <m:r>
                            <a:rPr lang="et-EE" sz="3900" b="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3900" b="1" i="1">
                                  <a:effectLst/>
                                  <a:latin typeface="Cambria Math" panose="02040503050406030204" pitchFamily="18" charset="0"/>
                                </a:rPr>
                              </m:ctrlPr>
                            </m:sSubPr>
                            <m:e>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𝑲</m:t>
                              </m:r>
                            </m:e>
                            <m:sub>
                              <m:r>
                                <a:rPr lang="et-EE" sz="39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𝑺</m:t>
                              </m:r>
                            </m:sub>
                          </m:sSub>
                        </m:den>
                      </m:f>
                    </m:oMath>
                  </m:oMathPara>
                </a14:m>
                <a:endParaRPr lang="et-EE" sz="3900" b="1" dirty="0"/>
              </a:p>
              <a:p>
                <a:pPr>
                  <a:lnSpc>
                    <a:spcPct val="90000"/>
                  </a:lnSpc>
                </a:pPr>
                <a:r>
                  <a:rPr lang="et-EE" sz="2800" dirty="0"/>
                  <a:t>K</a:t>
                </a:r>
                <a:r>
                  <a:rPr lang="et-EE" sz="2800" baseline="-25000" dirty="0"/>
                  <a:t>s</a:t>
                </a:r>
                <a:r>
                  <a:rPr lang="et-EE" sz="2800" dirty="0"/>
                  <a:t> = substraadi kontsentratsiooni konstant,  mis vastab poolele maksimaalsest kasvukiirusest. </a:t>
                </a:r>
              </a:p>
              <a:p>
                <a:pPr>
                  <a:lnSpc>
                    <a:spcPct val="90000"/>
                  </a:lnSpc>
                </a:pPr>
                <a:r>
                  <a:rPr lang="et-EE" sz="2800" dirty="0"/>
                  <a:t>Kui substraat (või substraadid) (S&gt;&gt;K</a:t>
                </a:r>
                <a:r>
                  <a:rPr lang="et-EE" sz="2800" baseline="-25000" dirty="0"/>
                  <a:t>s</a:t>
                </a:r>
                <a:r>
                  <a:rPr lang="et-EE" sz="2800" dirty="0"/>
                  <a:t>) on  ülehulgas µ = µ</a:t>
                </a:r>
                <a:r>
                  <a:rPr lang="et-EE" sz="2800" baseline="-25000" dirty="0"/>
                  <a:t>max</a:t>
                </a:r>
                <a:r>
                  <a:rPr lang="et-EE" sz="2800" dirty="0"/>
                  <a:t> siis on kultuur statsionnarses faasis</a:t>
                </a:r>
              </a:p>
              <a:p>
                <a:endParaRPr lang="en-US" dirty="0"/>
              </a:p>
            </p:txBody>
          </p:sp>
        </mc:Choice>
        <mc:Fallback xmlns="">
          <p:sp>
            <p:nvSpPr>
              <p:cNvPr id="2" name="Sisu kohatäide 1">
                <a:extLst>
                  <a:ext uri="{FF2B5EF4-FFF2-40B4-BE49-F238E27FC236}">
                    <a16:creationId xmlns:a16="http://schemas.microsoft.com/office/drawing/2014/main" id="{FBAA07DA-13E5-EBF6-57AC-BD19DC3D3361}"/>
                  </a:ext>
                </a:extLst>
              </p:cNvPr>
              <p:cNvSpPr>
                <a:spLocks noGrp="1" noRot="1" noChangeAspect="1" noMove="1" noResize="1" noEditPoints="1" noAdjustHandles="1" noChangeArrowheads="1" noChangeShapeType="1" noTextEdit="1"/>
              </p:cNvSpPr>
              <p:nvPr>
                <p:ph idx="1"/>
              </p:nvPr>
            </p:nvSpPr>
            <p:spPr>
              <a:blipFill>
                <a:blip r:embed="rId3"/>
                <a:stretch>
                  <a:fillRect l="-1043" t="-2381"/>
                </a:stretch>
              </a:blipFill>
            </p:spPr>
            <p:txBody>
              <a:bodyPr/>
              <a:lstStyle/>
              <a:p>
                <a:r>
                  <a:rPr lang="en-US">
                    <a:noFill/>
                  </a:rPr>
                  <a:t> </a:t>
                </a:r>
              </a:p>
            </p:txBody>
          </p:sp>
        </mc:Fallback>
      </mc:AlternateContent>
      <p:sp>
        <p:nvSpPr>
          <p:cNvPr id="3" name="Pealkiri 2">
            <a:extLst>
              <a:ext uri="{FF2B5EF4-FFF2-40B4-BE49-F238E27FC236}">
                <a16:creationId xmlns:a16="http://schemas.microsoft.com/office/drawing/2014/main" id="{94C8577A-5D12-9366-0F54-587981D3F5AA}"/>
              </a:ext>
            </a:extLst>
          </p:cNvPr>
          <p:cNvSpPr>
            <a:spLocks noGrp="1"/>
          </p:cNvSpPr>
          <p:nvPr>
            <p:ph type="title"/>
          </p:nvPr>
        </p:nvSpPr>
        <p:spPr/>
        <p:txBody>
          <a:bodyPr/>
          <a:lstStyle/>
          <a:p>
            <a:r>
              <a:rPr lang="et-EE" dirty="0"/>
              <a:t>Monod’ kineetika</a:t>
            </a:r>
            <a:endParaRPr lang="en-US" dirty="0"/>
          </a:p>
        </p:txBody>
      </p:sp>
    </p:spTree>
    <p:extLst>
      <p:ext uri="{BB962C8B-B14F-4D97-AF65-F5344CB8AC3E}">
        <p14:creationId xmlns:p14="http://schemas.microsoft.com/office/powerpoint/2010/main" val="3369593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69068" descr="Diagram&#10;&#10;Description automatically generated">
            <a:extLst>
              <a:ext uri="{FF2B5EF4-FFF2-40B4-BE49-F238E27FC236}">
                <a16:creationId xmlns:a16="http://schemas.microsoft.com/office/drawing/2014/main" id="{48FACE1C-6E6C-9EA1-0E4A-6082C38BEC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573742"/>
            <a:ext cx="6204707" cy="5591562"/>
          </a:xfrm>
          <a:prstGeom prst="rect">
            <a:avLst/>
          </a:prstGeom>
          <a:noFill/>
        </p:spPr>
      </p:pic>
      <p:sp>
        <p:nvSpPr>
          <p:cNvPr id="5" name="TextBox 4">
            <a:extLst>
              <a:ext uri="{FF2B5EF4-FFF2-40B4-BE49-F238E27FC236}">
                <a16:creationId xmlns:a16="http://schemas.microsoft.com/office/drawing/2014/main" id="{2A1E98AA-D069-9B50-C37B-C25C21CE2371}"/>
              </a:ext>
            </a:extLst>
          </p:cNvPr>
          <p:cNvSpPr txBox="1"/>
          <p:nvPr/>
        </p:nvSpPr>
        <p:spPr>
          <a:xfrm>
            <a:off x="6012160" y="3369523"/>
            <a:ext cx="2952328" cy="1754326"/>
          </a:xfrm>
          <a:prstGeom prst="rect">
            <a:avLst/>
          </a:prstGeom>
          <a:noFill/>
        </p:spPr>
        <p:txBody>
          <a:bodyPr wrap="square" rtlCol="0">
            <a:spAutoFit/>
          </a:bodyPr>
          <a:lstStyle/>
          <a:p>
            <a:r>
              <a:rPr lang="et-EE" sz="1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Kui mikroorgansmide kasv sõltub mõne kindla substraadi sisaldusest ja olemasolust, siis  nimetatakse seda limiteerivaks toitaineks (substraadiks).</a:t>
            </a:r>
            <a:endParaRPr lang="en-US" dirty="0"/>
          </a:p>
        </p:txBody>
      </p:sp>
      <p:cxnSp>
        <p:nvCxnSpPr>
          <p:cNvPr id="6" name="Straight Arrow Connector 4">
            <a:extLst>
              <a:ext uri="{FF2B5EF4-FFF2-40B4-BE49-F238E27FC236}">
                <a16:creationId xmlns:a16="http://schemas.microsoft.com/office/drawing/2014/main" id="{3FD75BFD-5ABB-6528-42B8-4C42788E9A38}"/>
              </a:ext>
            </a:extLst>
          </p:cNvPr>
          <p:cNvCxnSpPr>
            <a:stCxn id="5" idx="1"/>
          </p:cNvCxnSpPr>
          <p:nvPr/>
        </p:nvCxnSpPr>
        <p:spPr>
          <a:xfrm flipH="1">
            <a:off x="5220072" y="4246686"/>
            <a:ext cx="792088" cy="14145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733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AAD10C64-0124-BDE2-65CA-6CCA3ED64B4F}"/>
              </a:ext>
            </a:extLst>
          </p:cNvPr>
          <p:cNvSpPr>
            <a:spLocks noGrp="1"/>
          </p:cNvSpPr>
          <p:nvPr>
            <p:ph idx="1"/>
          </p:nvPr>
        </p:nvSpPr>
        <p:spPr/>
        <p:txBody>
          <a:bodyPr>
            <a:normAutofit fontScale="92500" lnSpcReduction="10000"/>
          </a:bodyPr>
          <a:lstStyle/>
          <a:p>
            <a:pPr marL="0" indent="0">
              <a:buNone/>
            </a:pPr>
            <a:r>
              <a:rPr lang="en-EE" dirty="0"/>
              <a:t>Kui esimesed reoveepuhastid eemaldasid vaid füüsikalisi saastaineid, näiteks võre abil, siis keskkonnaprobleemide ilmnemisel leiti, et täiendavalt on vaja reoveest ärastada nii orgaaniline aine, kui ka toitained (lämmastik ja fosfor).</a:t>
            </a:r>
          </a:p>
          <a:p>
            <a:pPr marL="0" indent="0">
              <a:buNone/>
            </a:pPr>
            <a:endParaRPr lang="en-EE" dirty="0"/>
          </a:p>
          <a:p>
            <a:pPr marL="0" indent="0">
              <a:buNone/>
            </a:pPr>
            <a:r>
              <a:rPr lang="en-EE" dirty="0"/>
              <a:t>Põhilised motivaatorid:</a:t>
            </a:r>
          </a:p>
          <a:p>
            <a:pPr marL="0" indent="0">
              <a:buNone/>
            </a:pPr>
            <a:endParaRPr lang="en-EE" dirty="0"/>
          </a:p>
          <a:p>
            <a:pPr marL="0" indent="0">
              <a:buNone/>
            </a:pPr>
            <a:r>
              <a:rPr lang="en-EE" dirty="0"/>
              <a:t>- orgaanilise aine lagundamisest tingitud pinnaveekogude lahustunud hapniku vähenemise ennetamine;</a:t>
            </a:r>
          </a:p>
          <a:p>
            <a:pPr marL="0" indent="0">
              <a:buNone/>
            </a:pPr>
            <a:r>
              <a:rPr lang="en-EE" dirty="0"/>
              <a:t>- eutrofeerumise vältimine (nitrifikatsioon, denitrifikatsioon, tõhustatud fosforiärastus). </a:t>
            </a:r>
          </a:p>
          <a:p>
            <a:endParaRPr lang="en-US" dirty="0"/>
          </a:p>
        </p:txBody>
      </p:sp>
      <p:sp>
        <p:nvSpPr>
          <p:cNvPr id="3" name="Pealkiri 2">
            <a:extLst>
              <a:ext uri="{FF2B5EF4-FFF2-40B4-BE49-F238E27FC236}">
                <a16:creationId xmlns:a16="http://schemas.microsoft.com/office/drawing/2014/main" id="{29263D35-23E4-47F8-9B0C-B83602F6621F}"/>
              </a:ext>
            </a:extLst>
          </p:cNvPr>
          <p:cNvSpPr>
            <a:spLocks noGrp="1"/>
          </p:cNvSpPr>
          <p:nvPr>
            <p:ph type="title"/>
          </p:nvPr>
        </p:nvSpPr>
        <p:spPr/>
        <p:txBody>
          <a:bodyPr/>
          <a:lstStyle/>
          <a:p>
            <a:r>
              <a:rPr lang="en-EE" dirty="0"/>
              <a:t>Bioloogilise puhastuse motivaatorid</a:t>
            </a:r>
            <a:endParaRPr lang="en-US" dirty="0"/>
          </a:p>
        </p:txBody>
      </p:sp>
    </p:spTree>
    <p:extLst>
      <p:ext uri="{BB962C8B-B14F-4D97-AF65-F5344CB8AC3E}">
        <p14:creationId xmlns:p14="http://schemas.microsoft.com/office/powerpoint/2010/main" val="11417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8A07684B-5B38-D874-DC76-715343269DD8}"/>
              </a:ext>
            </a:extLst>
          </p:cNvPr>
          <p:cNvSpPr>
            <a:spLocks noGrp="1"/>
          </p:cNvSpPr>
          <p:nvPr>
            <p:ph idx="1"/>
          </p:nvPr>
        </p:nvSpPr>
        <p:spPr>
          <a:xfrm>
            <a:off x="838200" y="1814195"/>
            <a:ext cx="10515600" cy="4351338"/>
          </a:xfrm>
        </p:spPr>
        <p:txBody>
          <a:bodyPr/>
          <a:lstStyle/>
          <a:p>
            <a:r>
              <a:rPr lang="et-EE" dirty="0"/>
              <a:t>Toidu kättesaadavus</a:t>
            </a:r>
          </a:p>
          <a:p>
            <a:r>
              <a:rPr lang="et-EE" dirty="0"/>
              <a:t>Keskkonnatingimused</a:t>
            </a:r>
          </a:p>
          <a:p>
            <a:pPr lvl="1"/>
            <a:r>
              <a:rPr lang="et-EE" dirty="0"/>
              <a:t>Veetemperatuur</a:t>
            </a:r>
          </a:p>
          <a:p>
            <a:pPr lvl="1"/>
            <a:r>
              <a:rPr lang="et-EE" dirty="0" err="1"/>
              <a:t>pH</a:t>
            </a:r>
            <a:r>
              <a:rPr lang="et-EE" dirty="0"/>
              <a:t> </a:t>
            </a:r>
          </a:p>
          <a:p>
            <a:pPr lvl="1"/>
            <a:r>
              <a:rPr lang="et-EE" dirty="0"/>
              <a:t>Lahustunud hapnik</a:t>
            </a:r>
          </a:p>
          <a:p>
            <a:pPr lvl="1"/>
            <a:r>
              <a:rPr lang="et-EE" dirty="0"/>
              <a:t>jne</a:t>
            </a:r>
          </a:p>
          <a:p>
            <a:r>
              <a:rPr lang="et-EE" dirty="0"/>
              <a:t>Inhibiitorid</a:t>
            </a:r>
          </a:p>
          <a:p>
            <a:r>
              <a:rPr lang="et-EE" dirty="0"/>
              <a:t>See, kuidas teiste rakkudega koos elatakse</a:t>
            </a:r>
          </a:p>
          <a:p>
            <a:endParaRPr lang="en-US" dirty="0"/>
          </a:p>
        </p:txBody>
      </p:sp>
      <p:sp>
        <p:nvSpPr>
          <p:cNvPr id="3" name="Pealkiri 2">
            <a:extLst>
              <a:ext uri="{FF2B5EF4-FFF2-40B4-BE49-F238E27FC236}">
                <a16:creationId xmlns:a16="http://schemas.microsoft.com/office/drawing/2014/main" id="{59DEFBC8-8A83-4CD8-08A7-DC950A417C79}"/>
              </a:ext>
            </a:extLst>
          </p:cNvPr>
          <p:cNvSpPr>
            <a:spLocks noGrp="1"/>
          </p:cNvSpPr>
          <p:nvPr>
            <p:ph type="title"/>
          </p:nvPr>
        </p:nvSpPr>
        <p:spPr/>
        <p:txBody>
          <a:bodyPr/>
          <a:lstStyle/>
          <a:p>
            <a:r>
              <a:rPr lang="et-EE" dirty="0"/>
              <a:t>Kasvukiirust mõjutavad:</a:t>
            </a:r>
            <a:endParaRPr lang="en-US" dirty="0"/>
          </a:p>
        </p:txBody>
      </p:sp>
    </p:spTree>
    <p:extLst>
      <p:ext uri="{BB962C8B-B14F-4D97-AF65-F5344CB8AC3E}">
        <p14:creationId xmlns:p14="http://schemas.microsoft.com/office/powerpoint/2010/main" val="209836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E8004812-D9F4-FE8E-E078-129AF8D4EBAC}"/>
              </a:ext>
            </a:extLst>
          </p:cNvPr>
          <p:cNvSpPr>
            <a:spLocks noGrp="1"/>
          </p:cNvSpPr>
          <p:nvPr>
            <p:ph idx="1"/>
          </p:nvPr>
        </p:nvSpPr>
        <p:spPr>
          <a:xfrm>
            <a:off x="838200" y="1825624"/>
            <a:ext cx="10515600" cy="4575175"/>
          </a:xfrm>
        </p:spPr>
        <p:txBody>
          <a:bodyPr>
            <a:normAutofit fontScale="85000" lnSpcReduction="20000"/>
          </a:bodyPr>
          <a:lstStyle/>
          <a:p>
            <a:pPr>
              <a:lnSpc>
                <a:spcPct val="120000"/>
              </a:lnSpc>
            </a:pPr>
            <a:r>
              <a:rPr lang="et-EE" sz="2800" dirty="0"/>
              <a:t>Kui substraadi hulk kasvu ajal pidevalt väheneb ja kui substraat S</a:t>
            </a:r>
            <a:r>
              <a:rPr lang="et-EE" sz="2800" baseline="-25000" dirty="0"/>
              <a:t>1</a:t>
            </a:r>
            <a:r>
              <a:rPr lang="et-EE" sz="2800" dirty="0"/>
              <a:t> on ära kasutatud (S</a:t>
            </a:r>
            <a:r>
              <a:rPr lang="et-EE" sz="2800" baseline="-25000" dirty="0"/>
              <a:t>1</a:t>
            </a:r>
            <a:r>
              <a:rPr lang="et-EE" sz="2800" dirty="0"/>
              <a:t>&gt;</a:t>
            </a:r>
            <a:r>
              <a:rPr lang="et-EE" sz="2800" dirty="0" err="1"/>
              <a:t>K</a:t>
            </a:r>
            <a:r>
              <a:rPr lang="et-EE" sz="2800" baseline="-25000" dirty="0" err="1"/>
              <a:t>s</a:t>
            </a:r>
            <a:r>
              <a:rPr lang="et-EE" sz="2800" dirty="0"/>
              <a:t>), siis lülitub rakk ümber teisele substraadile ja järgneb </a:t>
            </a:r>
            <a:r>
              <a:rPr lang="et-EE" sz="2800" dirty="0" err="1"/>
              <a:t>stastionaarne</a:t>
            </a:r>
            <a:r>
              <a:rPr lang="et-EE" sz="2800" dirty="0"/>
              <a:t> faas teise kasvuerikiirusega µ</a:t>
            </a:r>
            <a:r>
              <a:rPr lang="et-EE" sz="2800" baseline="-25000" dirty="0"/>
              <a:t>1</a:t>
            </a:r>
            <a:r>
              <a:rPr lang="et-EE" sz="2800" dirty="0"/>
              <a:t> või lähevad rakud aeglustusfaasi </a:t>
            </a:r>
          </a:p>
          <a:p>
            <a:pPr>
              <a:lnSpc>
                <a:spcPct val="80000"/>
              </a:lnSpc>
            </a:pPr>
            <a:r>
              <a:rPr lang="et-EE" sz="2800" dirty="0"/>
              <a:t>Kui µ on püsiv suurus, siis saab avaldada:</a:t>
            </a:r>
          </a:p>
          <a:p>
            <a:pPr>
              <a:lnSpc>
                <a:spcPct val="80000"/>
              </a:lnSpc>
              <a:buFontTx/>
              <a:buNone/>
            </a:pPr>
            <a:r>
              <a:rPr lang="et-EE" sz="2800" dirty="0"/>
              <a:t>				</a:t>
            </a:r>
            <a:r>
              <a:rPr lang="et-EE" sz="2800" dirty="0" err="1"/>
              <a:t>lnX</a:t>
            </a:r>
            <a:r>
              <a:rPr lang="et-EE" sz="2800" dirty="0"/>
              <a:t>=lnX</a:t>
            </a:r>
            <a:r>
              <a:rPr lang="et-EE" sz="2800" baseline="-25000" dirty="0"/>
              <a:t>0</a:t>
            </a:r>
            <a:r>
              <a:rPr lang="et-EE" sz="2800" dirty="0"/>
              <a:t>+µt, </a:t>
            </a:r>
          </a:p>
          <a:p>
            <a:pPr>
              <a:lnSpc>
                <a:spcPct val="120000"/>
              </a:lnSpc>
            </a:pPr>
            <a:r>
              <a:rPr lang="et-EE" sz="2800" dirty="0"/>
              <a:t>kus X</a:t>
            </a:r>
            <a:r>
              <a:rPr lang="et-EE" sz="2800" baseline="-25000" dirty="0"/>
              <a:t>0</a:t>
            </a:r>
            <a:r>
              <a:rPr lang="et-EE" sz="2800" dirty="0"/>
              <a:t> on </a:t>
            </a:r>
            <a:r>
              <a:rPr lang="et-EE" sz="2800" dirty="0" err="1"/>
              <a:t>biomassi</a:t>
            </a:r>
            <a:r>
              <a:rPr lang="et-EE" sz="2800" dirty="0"/>
              <a:t> kontsentratsioon ajahetkel t=0. Seda valemit saab edasi avaldada:</a:t>
            </a:r>
          </a:p>
          <a:p>
            <a:pPr>
              <a:lnSpc>
                <a:spcPct val="80000"/>
              </a:lnSpc>
              <a:buFontTx/>
              <a:buNone/>
            </a:pPr>
            <a:r>
              <a:rPr lang="et-EE" sz="2800" dirty="0"/>
              <a:t>				</a:t>
            </a:r>
            <a:r>
              <a:rPr lang="et-EE" sz="2800" dirty="0" err="1"/>
              <a:t>ln</a:t>
            </a:r>
            <a:r>
              <a:rPr lang="et-EE" sz="2800" dirty="0"/>
              <a:t>(X/X</a:t>
            </a:r>
            <a:r>
              <a:rPr lang="et-EE" sz="2800" baseline="-25000" dirty="0"/>
              <a:t>0</a:t>
            </a:r>
            <a:r>
              <a:rPr lang="et-EE" sz="2800" dirty="0"/>
              <a:t>)=µt </a:t>
            </a:r>
          </a:p>
          <a:p>
            <a:pPr>
              <a:lnSpc>
                <a:spcPct val="80000"/>
              </a:lnSpc>
              <a:buFontTx/>
              <a:buNone/>
            </a:pPr>
            <a:r>
              <a:rPr lang="et-EE" sz="2800" dirty="0"/>
              <a:t>							ja</a:t>
            </a:r>
          </a:p>
          <a:p>
            <a:pPr>
              <a:lnSpc>
                <a:spcPct val="80000"/>
              </a:lnSpc>
              <a:buFontTx/>
              <a:buNone/>
            </a:pPr>
            <a:r>
              <a:rPr lang="et-EE" sz="2800" dirty="0"/>
              <a:t>				</a:t>
            </a:r>
            <a:r>
              <a:rPr lang="et-EE" sz="3200" dirty="0"/>
              <a:t>X=X</a:t>
            </a:r>
            <a:r>
              <a:rPr lang="et-EE" sz="3200" baseline="-25000" dirty="0"/>
              <a:t>0</a:t>
            </a:r>
            <a:r>
              <a:rPr lang="et-EE" sz="3200" dirty="0"/>
              <a:t>∙e</a:t>
            </a:r>
            <a:r>
              <a:rPr lang="et-EE" sz="3200" baseline="30000" dirty="0"/>
              <a:t>µt</a:t>
            </a:r>
          </a:p>
          <a:p>
            <a:endParaRPr lang="en-US" dirty="0"/>
          </a:p>
        </p:txBody>
      </p:sp>
      <p:sp>
        <p:nvSpPr>
          <p:cNvPr id="3" name="Pealkiri 2">
            <a:extLst>
              <a:ext uri="{FF2B5EF4-FFF2-40B4-BE49-F238E27FC236}">
                <a16:creationId xmlns:a16="http://schemas.microsoft.com/office/drawing/2014/main" id="{BF7720FC-0509-34D0-4135-D3B1008FEB91}"/>
              </a:ext>
            </a:extLst>
          </p:cNvPr>
          <p:cNvSpPr>
            <a:spLocks noGrp="1"/>
          </p:cNvSpPr>
          <p:nvPr>
            <p:ph type="title"/>
          </p:nvPr>
        </p:nvSpPr>
        <p:spPr/>
        <p:txBody>
          <a:bodyPr/>
          <a:lstStyle/>
          <a:p>
            <a:r>
              <a:rPr lang="et-EE" dirty="0"/>
              <a:t>Monod’ kineetika</a:t>
            </a:r>
            <a:endParaRPr lang="en-US" dirty="0"/>
          </a:p>
        </p:txBody>
      </p:sp>
      <p:sp>
        <p:nvSpPr>
          <p:cNvPr id="4" name="Rectangle 1">
            <a:extLst>
              <a:ext uri="{FF2B5EF4-FFF2-40B4-BE49-F238E27FC236}">
                <a16:creationId xmlns:a16="http://schemas.microsoft.com/office/drawing/2014/main" id="{315BBBCD-B9C4-50E5-8E82-E463383AE86A}"/>
              </a:ext>
            </a:extLst>
          </p:cNvPr>
          <p:cNvSpPr/>
          <p:nvPr/>
        </p:nvSpPr>
        <p:spPr>
          <a:xfrm>
            <a:off x="3261656" y="5412755"/>
            <a:ext cx="2304256" cy="108012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3393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87D2E232-1262-F558-D7B8-21C5712791BE}"/>
              </a:ext>
            </a:extLst>
          </p:cNvPr>
          <p:cNvSpPr>
            <a:spLocks noGrp="1"/>
          </p:cNvSpPr>
          <p:nvPr>
            <p:ph idx="1"/>
          </p:nvPr>
        </p:nvSpPr>
        <p:spPr/>
        <p:txBody>
          <a:bodyPr>
            <a:normAutofit fontScale="77500" lnSpcReduction="20000"/>
          </a:bodyPr>
          <a:lstStyle/>
          <a:p>
            <a:pPr>
              <a:lnSpc>
                <a:spcPct val="120000"/>
              </a:lnSpc>
            </a:pP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Kui hapniku ja selle vormide kättesaadavusest oleneb eelkõige see, millised protsessid biopuhastusel toimuvad, siis mikroorganismide kasvu mõjutab otseselt </a:t>
            </a:r>
            <a:r>
              <a:rPr lang="et-EE" sz="2800" b="1"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vee temperatuur</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a:t>
            </a:r>
          </a:p>
          <a:p>
            <a:pPr>
              <a:lnSpc>
                <a:spcPct val="120000"/>
              </a:lnSpc>
            </a:pP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Normaalsetes tingimustes on mikroobide kasvul olulised kolm iseloomulikku temperatuuri – minimaalne kasvutemperatuur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min</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optimaalne kasvutemperatuur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opt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ja maksimaalne temperatuur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max</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Alla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min</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või üle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max</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mikroorganismid ei kasva või võivad isegi hukkuda. </a:t>
            </a:r>
          </a:p>
          <a:p>
            <a:pPr>
              <a:lnSpc>
                <a:spcPct val="120000"/>
              </a:lnSpc>
            </a:pPr>
            <a:r>
              <a:rPr lang="et-EE"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Vahemikus</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min</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kuni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a:t>
            </a:r>
            <a:r>
              <a:rPr lang="et-EE" sz="2800" baseline="-250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opt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ehk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suboptimaalses</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temperatuurivahemikus suureneb mikroobide kasvukiirus temperatuuri kasvades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eksponentsiaalselt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kuid võib maksimumile lähenedes järsult väheneda. </a:t>
            </a:r>
          </a:p>
          <a:p>
            <a:pPr>
              <a:lnSpc>
                <a:spcPct val="120000"/>
              </a:lnSpc>
            </a:pPr>
            <a:r>
              <a:rPr lang="et-EE" sz="2800" dirty="0">
                <a:solidFill>
                  <a:srgbClr val="323E4F"/>
                </a:solidFill>
                <a:latin typeface="Calibri" panose="020F0502020204030204" pitchFamily="34" charset="0"/>
                <a:ea typeface="Times New Roman" panose="02020603050405020304" pitchFamily="18" charset="0"/>
                <a:cs typeface="Times New Roman" panose="02020603050405020304" pitchFamily="18" charset="0"/>
              </a:rPr>
              <a:t>Rusikareegel: </a:t>
            </a:r>
            <a:r>
              <a:rPr lang="et-EE" sz="2800" u="sng" dirty="0">
                <a:solidFill>
                  <a:srgbClr val="323E4F"/>
                </a:solidFill>
                <a:latin typeface="Calibri" panose="020F0502020204030204" pitchFamily="34" charset="0"/>
                <a:ea typeface="Times New Roman" panose="02020603050405020304" pitchFamily="18" charset="0"/>
                <a:cs typeface="Times New Roman" panose="02020603050405020304" pitchFamily="18" charset="0"/>
              </a:rPr>
              <a:t>kuna külmas vees on kasv aeglasem, peab sama koguse saasteainete kõrvaldamiseks olema reaktoris rohkem </a:t>
            </a:r>
            <a:r>
              <a:rPr lang="et-EE" sz="2800" u="sng" dirty="0" err="1">
                <a:solidFill>
                  <a:srgbClr val="323E4F"/>
                </a:solidFill>
                <a:latin typeface="Calibri" panose="020F0502020204030204" pitchFamily="34" charset="0"/>
                <a:ea typeface="Times New Roman" panose="02020603050405020304" pitchFamily="18" charset="0"/>
                <a:cs typeface="Times New Roman" panose="02020603050405020304" pitchFamily="18" charset="0"/>
              </a:rPr>
              <a:t>biomassi</a:t>
            </a:r>
            <a:endParaRPr lang="en-US" sz="2800" u="sng"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Pealkiri 2">
            <a:extLst>
              <a:ext uri="{FF2B5EF4-FFF2-40B4-BE49-F238E27FC236}">
                <a16:creationId xmlns:a16="http://schemas.microsoft.com/office/drawing/2014/main" id="{5C36B287-C826-A613-57D6-3ADBE4226541}"/>
              </a:ext>
            </a:extLst>
          </p:cNvPr>
          <p:cNvSpPr>
            <a:spLocks noGrp="1"/>
          </p:cNvSpPr>
          <p:nvPr>
            <p:ph type="title"/>
          </p:nvPr>
        </p:nvSpPr>
        <p:spPr/>
        <p:txBody>
          <a:bodyPr/>
          <a:lstStyle/>
          <a:p>
            <a:r>
              <a:rPr lang="et-EE" dirty="0"/>
              <a:t>Kasvukiirus </a:t>
            </a:r>
            <a:endParaRPr lang="en-US" dirty="0"/>
          </a:p>
        </p:txBody>
      </p:sp>
    </p:spTree>
    <p:extLst>
      <p:ext uri="{BB962C8B-B14F-4D97-AF65-F5344CB8AC3E}">
        <p14:creationId xmlns:p14="http://schemas.microsoft.com/office/powerpoint/2010/main" val="3249389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4808E034-E0C9-B3E3-5A56-A618F00FD21D}"/>
              </a:ext>
            </a:extLst>
          </p:cNvPr>
          <p:cNvSpPr>
            <a:spLocks noGrp="1"/>
          </p:cNvSpPr>
          <p:nvPr>
            <p:ph type="title"/>
          </p:nvPr>
        </p:nvSpPr>
        <p:spPr/>
        <p:txBody>
          <a:bodyPr/>
          <a:lstStyle/>
          <a:p>
            <a:r>
              <a:rPr lang="et-EE" dirty="0"/>
              <a:t>Temperatuuri mõju kasvukiirusele </a:t>
            </a:r>
            <a:endParaRPr lang="en-US" dirty="0"/>
          </a:p>
        </p:txBody>
      </p:sp>
      <p:pic>
        <p:nvPicPr>
          <p:cNvPr id="4" name="Picture 2">
            <a:extLst>
              <a:ext uri="{FF2B5EF4-FFF2-40B4-BE49-F238E27FC236}">
                <a16:creationId xmlns:a16="http://schemas.microsoft.com/office/drawing/2014/main" id="{E62C4785-B268-C4DD-67FD-49ACE6BBD889}"/>
              </a:ext>
            </a:extLst>
          </p:cNvPr>
          <p:cNvPicPr>
            <a:picLocks noGrp="1" noChangeAspect="1" noChangeArrowheads="1"/>
          </p:cNvPicPr>
          <p:nvPr>
            <p:ph idx="1"/>
          </p:nvPr>
        </p:nvPicPr>
        <p:blipFill>
          <a:blip r:embed="rId2" cstate="print"/>
          <a:srcRect/>
          <a:stretch>
            <a:fillRect/>
          </a:stretch>
        </p:blipFill>
        <p:spPr bwMode="auto">
          <a:xfrm>
            <a:off x="3595687" y="2334419"/>
            <a:ext cx="5000625" cy="3333750"/>
          </a:xfrm>
          <a:prstGeom prst="rect">
            <a:avLst/>
          </a:prstGeom>
          <a:noFill/>
          <a:ln w="9525">
            <a:noFill/>
            <a:miter lim="800000"/>
            <a:headEnd/>
            <a:tailEnd/>
          </a:ln>
        </p:spPr>
      </p:pic>
    </p:spTree>
    <p:extLst>
      <p:ext uri="{BB962C8B-B14F-4D97-AF65-F5344CB8AC3E}">
        <p14:creationId xmlns:p14="http://schemas.microsoft.com/office/powerpoint/2010/main" val="3725105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9407A972-4301-08ED-D34D-269213DCD8F0}"/>
              </a:ext>
            </a:extLst>
          </p:cNvPr>
          <p:cNvSpPr>
            <a:spLocks noGrp="1"/>
          </p:cNvSpPr>
          <p:nvPr>
            <p:ph idx="1"/>
          </p:nvPr>
        </p:nvSpPr>
        <p:spPr/>
        <p:txBody>
          <a:bodyPr/>
          <a:lstStyle/>
          <a:p>
            <a:pPr>
              <a:lnSpc>
                <a:spcPct val="90000"/>
              </a:lnSpc>
            </a:pPr>
            <a:r>
              <a:rPr lang="et-EE" sz="3000" dirty="0" err="1"/>
              <a:t>pH</a:t>
            </a:r>
            <a:r>
              <a:rPr lang="et-EE" sz="3000" dirty="0"/>
              <a:t> mõju kirjeldamisel tuleb alati arvesse võtta kolme punkti: </a:t>
            </a:r>
          </a:p>
          <a:p>
            <a:pPr lvl="1">
              <a:lnSpc>
                <a:spcPct val="90000"/>
              </a:lnSpc>
            </a:pPr>
            <a:r>
              <a:rPr lang="et-EE" sz="2600" dirty="0"/>
              <a:t>minimaalne </a:t>
            </a:r>
            <a:r>
              <a:rPr lang="et-EE" sz="2600" dirty="0" err="1"/>
              <a:t>pH</a:t>
            </a:r>
            <a:r>
              <a:rPr lang="et-EE" sz="2600" dirty="0"/>
              <a:t> (</a:t>
            </a:r>
            <a:r>
              <a:rPr lang="et-EE" sz="2600" dirty="0" err="1"/>
              <a:t>pH</a:t>
            </a:r>
            <a:r>
              <a:rPr lang="et-EE" sz="2600" baseline="-25000" dirty="0" err="1"/>
              <a:t>min</a:t>
            </a:r>
            <a:r>
              <a:rPr lang="et-EE" sz="2600" dirty="0"/>
              <a:t>), millest suurema vesinikiooni kontsentratsiooni väärtuse juures kasvu ei toimu; </a:t>
            </a:r>
          </a:p>
          <a:p>
            <a:pPr lvl="1">
              <a:lnSpc>
                <a:spcPct val="90000"/>
              </a:lnSpc>
            </a:pPr>
            <a:r>
              <a:rPr lang="et-EE" sz="2600" dirty="0"/>
              <a:t>maksimaalne </a:t>
            </a:r>
            <a:r>
              <a:rPr lang="et-EE" sz="2600" dirty="0" err="1"/>
              <a:t>pH</a:t>
            </a:r>
            <a:r>
              <a:rPr lang="et-EE" sz="2600" dirty="0"/>
              <a:t> (</a:t>
            </a:r>
            <a:r>
              <a:rPr lang="et-EE" sz="2600" dirty="0" err="1"/>
              <a:t>pH</a:t>
            </a:r>
            <a:r>
              <a:rPr lang="et-EE" sz="2600" baseline="-25000" dirty="0" err="1"/>
              <a:t>max</a:t>
            </a:r>
            <a:r>
              <a:rPr lang="et-EE" sz="2600" dirty="0"/>
              <a:t>), millest väiksema vesinikiooni kontsentratsiooni väärtuse juures mikroorganism ei ole võimeline kasvama; </a:t>
            </a:r>
          </a:p>
          <a:p>
            <a:pPr lvl="1">
              <a:lnSpc>
                <a:spcPct val="90000"/>
              </a:lnSpc>
            </a:pPr>
            <a:r>
              <a:rPr lang="et-EE" sz="2600" b="1" dirty="0"/>
              <a:t>optimaalne </a:t>
            </a:r>
            <a:r>
              <a:rPr lang="et-EE" sz="2600" b="1" dirty="0" err="1"/>
              <a:t>pH</a:t>
            </a:r>
            <a:r>
              <a:rPr lang="et-EE" sz="2600" dirty="0"/>
              <a:t>, mille juures mikroorganism on võimeline </a:t>
            </a:r>
            <a:r>
              <a:rPr lang="et-EE" sz="2600" b="1" dirty="0"/>
              <a:t>kasvama maksimaalse kasvukiirusega</a:t>
            </a:r>
            <a:r>
              <a:rPr lang="et-EE" sz="2600" dirty="0"/>
              <a:t>.</a:t>
            </a:r>
          </a:p>
          <a:p>
            <a:pPr lvl="1">
              <a:lnSpc>
                <a:spcPct val="90000"/>
              </a:lnSpc>
            </a:pPr>
            <a:r>
              <a:rPr lang="et-EE" sz="2600" dirty="0">
                <a:solidFill>
                  <a:srgbClr val="FF0000"/>
                </a:solidFill>
              </a:rPr>
              <a:t>Reoveepuhastis reeglina vahemik 6,5 … 9,0 </a:t>
            </a:r>
          </a:p>
          <a:p>
            <a:endParaRPr lang="en-US" dirty="0"/>
          </a:p>
        </p:txBody>
      </p:sp>
      <p:sp>
        <p:nvSpPr>
          <p:cNvPr id="3" name="Pealkiri 2">
            <a:extLst>
              <a:ext uri="{FF2B5EF4-FFF2-40B4-BE49-F238E27FC236}">
                <a16:creationId xmlns:a16="http://schemas.microsoft.com/office/drawing/2014/main" id="{FAA9DC3C-2F51-AEB8-8586-FA58063E5B7D}"/>
              </a:ext>
            </a:extLst>
          </p:cNvPr>
          <p:cNvSpPr>
            <a:spLocks noGrp="1"/>
          </p:cNvSpPr>
          <p:nvPr>
            <p:ph type="title"/>
          </p:nvPr>
        </p:nvSpPr>
        <p:spPr/>
        <p:txBody>
          <a:bodyPr/>
          <a:lstStyle/>
          <a:p>
            <a:r>
              <a:rPr lang="et-EE" dirty="0" err="1"/>
              <a:t>pH</a:t>
            </a:r>
            <a:r>
              <a:rPr lang="et-EE" dirty="0"/>
              <a:t> mõju kasvukiirusele</a:t>
            </a:r>
            <a:endParaRPr lang="en-US" dirty="0"/>
          </a:p>
        </p:txBody>
      </p:sp>
    </p:spTree>
    <p:extLst>
      <p:ext uri="{BB962C8B-B14F-4D97-AF65-F5344CB8AC3E}">
        <p14:creationId xmlns:p14="http://schemas.microsoft.com/office/powerpoint/2010/main" val="3266473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C37FE8BA-84DB-FEBA-542B-E76A1780663F}"/>
              </a:ext>
            </a:extLst>
          </p:cNvPr>
          <p:cNvSpPr>
            <a:spLocks noGrp="1"/>
          </p:cNvSpPr>
          <p:nvPr>
            <p:ph idx="1"/>
          </p:nvPr>
        </p:nvSpPr>
        <p:spPr>
          <a:xfrm>
            <a:off x="838200" y="1825625"/>
            <a:ext cx="5351585" cy="4351338"/>
          </a:xfrm>
        </p:spPr>
        <p:txBody>
          <a:bodyPr>
            <a:normAutofit fontScale="85000" lnSpcReduction="10000"/>
          </a:bodyPr>
          <a:lstStyle/>
          <a:p>
            <a:r>
              <a:rPr lang="et-EE" dirty="0" err="1"/>
              <a:t>Inhibitsiooniks</a:t>
            </a:r>
            <a:r>
              <a:rPr lang="et-EE" dirty="0"/>
              <a:t> (ehk pärssimiseks) nimetatakse mingi protsessi aeglustumist või peatumist. </a:t>
            </a:r>
          </a:p>
          <a:p>
            <a:r>
              <a:rPr lang="et-EE" dirty="0"/>
              <a:t>Inhibiitorid kas tapavad mikroorganismi või muudavad selle metaboolset tasakaalu.</a:t>
            </a:r>
          </a:p>
          <a:p>
            <a:r>
              <a:rPr lang="et-EE" dirty="0"/>
              <a:t>Inhibiitor on aine või faktor, mis pidurdab protsessi:</a:t>
            </a:r>
          </a:p>
          <a:p>
            <a:pPr lvl="1"/>
            <a:r>
              <a:rPr lang="et-EE" dirty="0"/>
              <a:t>Keskkonnatingimuste muutus (nt </a:t>
            </a:r>
            <a:r>
              <a:rPr lang="et-EE" dirty="0" err="1"/>
              <a:t>pH</a:t>
            </a:r>
            <a:r>
              <a:rPr lang="et-EE" dirty="0"/>
              <a:t>)</a:t>
            </a:r>
          </a:p>
          <a:p>
            <a:pPr lvl="1"/>
            <a:r>
              <a:rPr lang="et-EE" dirty="0"/>
              <a:t>Keemilised ühendid (nt, H</a:t>
            </a:r>
            <a:r>
              <a:rPr lang="et-EE" baseline="-25000" dirty="0"/>
              <a:t>2</a:t>
            </a:r>
            <a:r>
              <a:rPr lang="et-EE" dirty="0"/>
              <a:t>S) </a:t>
            </a:r>
          </a:p>
          <a:p>
            <a:pPr lvl="1"/>
            <a:endParaRPr lang="et-EE" dirty="0"/>
          </a:p>
          <a:p>
            <a:r>
              <a:rPr lang="et-EE" dirty="0" err="1"/>
              <a:t>Nitrifikatsioon</a:t>
            </a:r>
            <a:r>
              <a:rPr lang="et-EE" dirty="0"/>
              <a:t> on kõige haavatavam</a:t>
            </a:r>
          </a:p>
          <a:p>
            <a:endParaRPr lang="en-US" dirty="0"/>
          </a:p>
        </p:txBody>
      </p:sp>
      <p:sp>
        <p:nvSpPr>
          <p:cNvPr id="3" name="Pealkiri 2">
            <a:extLst>
              <a:ext uri="{FF2B5EF4-FFF2-40B4-BE49-F238E27FC236}">
                <a16:creationId xmlns:a16="http://schemas.microsoft.com/office/drawing/2014/main" id="{C37F18DB-21FA-246D-FE61-3B6098C689C1}"/>
              </a:ext>
            </a:extLst>
          </p:cNvPr>
          <p:cNvSpPr>
            <a:spLocks noGrp="1"/>
          </p:cNvSpPr>
          <p:nvPr>
            <p:ph type="title"/>
          </p:nvPr>
        </p:nvSpPr>
        <p:spPr/>
        <p:txBody>
          <a:bodyPr/>
          <a:lstStyle/>
          <a:p>
            <a:r>
              <a:rPr lang="et-EE" dirty="0"/>
              <a:t>Inhibiitorid</a:t>
            </a:r>
            <a:endParaRPr lang="en-US" dirty="0"/>
          </a:p>
        </p:txBody>
      </p:sp>
      <p:sp>
        <p:nvSpPr>
          <p:cNvPr id="5" name="TextBox 4">
            <a:extLst>
              <a:ext uri="{FF2B5EF4-FFF2-40B4-BE49-F238E27FC236}">
                <a16:creationId xmlns:a16="http://schemas.microsoft.com/office/drawing/2014/main" id="{068A985D-56DF-05C1-8DE9-AA704CB3BDAC}"/>
              </a:ext>
            </a:extLst>
          </p:cNvPr>
          <p:cNvSpPr txBox="1"/>
          <p:nvPr/>
        </p:nvSpPr>
        <p:spPr>
          <a:xfrm>
            <a:off x="7088554" y="6487798"/>
            <a:ext cx="4368800" cy="230832"/>
          </a:xfrm>
          <a:prstGeom prst="rect">
            <a:avLst/>
          </a:prstGeom>
          <a:noFill/>
        </p:spPr>
        <p:txBody>
          <a:bodyPr wrap="square" rtlCol="0">
            <a:spAutoFit/>
          </a:bodyPr>
          <a:lstStyle/>
          <a:p>
            <a:r>
              <a:rPr lang="en-US" sz="900" dirty="0">
                <a:hlinkClick r:id="rId2"/>
              </a:rPr>
              <a:t>https://www.toppr.com/ask/question/write-briefly-about-enzyme-inhibitors/</a:t>
            </a:r>
            <a:r>
              <a:rPr lang="et-EE" sz="900" dirty="0"/>
              <a:t> </a:t>
            </a:r>
            <a:endParaRPr lang="en-US" sz="9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116023A-2C2B-AB4F-0110-739396D7AE4E}"/>
                  </a:ext>
                </a:extLst>
              </p:cNvPr>
              <p:cNvSpPr txBox="1"/>
              <p:nvPr/>
            </p:nvSpPr>
            <p:spPr>
              <a:xfrm>
                <a:off x="5079999" y="471372"/>
                <a:ext cx="4800599" cy="9840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t-EE" sz="1800" b="1" i="1" smtClean="0">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𝝁</m:t>
                      </m:r>
                      <m:r>
                        <a:rPr lang="et-EE" sz="1800" b="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b="1" i="1">
                              <a:effectLst/>
                              <a:latin typeface="Cambria Math" panose="02040503050406030204" pitchFamily="18" charset="0"/>
                            </a:rPr>
                          </m:ctrlPr>
                        </m:sSubPr>
                        <m:e>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𝝁</m:t>
                          </m:r>
                        </m:e>
                        <m:sub>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𝒎𝒂𝒙</m:t>
                          </m:r>
                        </m:sub>
                      </m:sSub>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b="1" i="1">
                              <a:effectLst/>
                              <a:latin typeface="Cambria Math" panose="02040503050406030204" pitchFamily="18" charset="0"/>
                            </a:rPr>
                          </m:ctrlPr>
                        </m:fPr>
                        <m:num>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𝑺</m:t>
                          </m:r>
                        </m:num>
                        <m:den>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𝑺</m:t>
                          </m:r>
                          <m:r>
                            <a:rPr lang="et-EE" sz="1800" b="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b="1" i="1">
                                  <a:effectLst/>
                                  <a:latin typeface="Cambria Math" panose="02040503050406030204" pitchFamily="18" charset="0"/>
                                </a:rPr>
                              </m:ctrlPr>
                            </m:sSubPr>
                            <m:e>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𝑲</m:t>
                              </m:r>
                            </m:e>
                            <m:sub>
                              <m:r>
                                <a:rPr lang="et-EE" sz="1800" b="1" i="1">
                                  <a:solidFill>
                                    <a:srgbClr val="323E4F"/>
                                  </a:solidFill>
                                  <a:effectLst/>
                                  <a:latin typeface="Cambria Math" panose="02040503050406030204" pitchFamily="18" charset="0"/>
                                  <a:ea typeface="Times New Roman" panose="02020603050405020304" pitchFamily="18" charset="0"/>
                                  <a:cs typeface="Times New Roman" panose="02020603050405020304" pitchFamily="18" charset="0"/>
                                </a:rPr>
                                <m:t>𝑺</m:t>
                              </m:r>
                            </m:sub>
                          </m:sSub>
                        </m:den>
                      </m:f>
                      <m:r>
                        <a:rPr lang="et-EE" sz="1800" b="1" i="1" smtClean="0">
                          <a:solidFill>
                            <a:srgbClr val="323E4F"/>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t-EE" sz="1800" b="1" i="1" smtClean="0">
                              <a:solidFill>
                                <a:srgbClr val="323E4F"/>
                              </a:solidFill>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b="1" i="1">
                                  <a:latin typeface="Cambria Math" panose="02040503050406030204" pitchFamily="18" charset="0"/>
                                </a:rPr>
                              </m:ctrlPr>
                            </m:fPr>
                            <m:num>
                              <m:r>
                                <a:rPr lang="et-EE" b="1" i="1" smtClean="0">
                                  <a:latin typeface="Cambria Math" panose="02040503050406030204" pitchFamily="18" charset="0"/>
                                </a:rPr>
                                <m:t>𝟏</m:t>
                              </m:r>
                            </m:num>
                            <m:den>
                              <m:r>
                                <a:rPr lang="et-EE" b="1" i="0" smtClean="0">
                                  <a:latin typeface="Cambria Math" panose="02040503050406030204" pitchFamily="18" charset="0"/>
                                </a:rPr>
                                <m:t>𝟏</m:t>
                              </m:r>
                              <m:r>
                                <a:rPr lang="et-EE" b="1" i="0" smtClean="0">
                                  <a:latin typeface="Cambria Math" panose="02040503050406030204" pitchFamily="18" charset="0"/>
                                </a:rPr>
                                <m:t>+(</m:t>
                              </m:r>
                              <m:f>
                                <m:fPr>
                                  <m:ctrlPr>
                                    <a:rPr lang="et-EE" b="1" i="1" smtClean="0">
                                      <a:solidFill>
                                        <a:srgbClr val="323E4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t-EE" b="1">
                                      <a:solidFill>
                                        <a:srgbClr val="323E4F"/>
                                      </a:solidFill>
                                      <a:latin typeface="Cambria Math" panose="02040503050406030204" pitchFamily="18" charset="0"/>
                                      <a:ea typeface="Times New Roman" panose="02020603050405020304" pitchFamily="18" charset="0"/>
                                      <a:cs typeface="Times New Roman" panose="02020603050405020304" pitchFamily="18" charset="0"/>
                                    </a:rPr>
                                    <m:t>𝐈</m:t>
                                  </m:r>
                                </m:num>
                                <m:den>
                                  <m:sSub>
                                    <m:sSubPr>
                                      <m:ctrlPr>
                                        <a:rPr lang="en-US" b="1" i="1">
                                          <a:latin typeface="Cambria Math" panose="02040503050406030204" pitchFamily="18" charset="0"/>
                                        </a:rPr>
                                      </m:ctrlPr>
                                    </m:sSubPr>
                                    <m:e>
                                      <m:r>
                                        <a:rPr lang="et-EE" b="1" i="1">
                                          <a:solidFill>
                                            <a:srgbClr val="323E4F"/>
                                          </a:solidFill>
                                          <a:latin typeface="Cambria Math" panose="02040503050406030204" pitchFamily="18" charset="0"/>
                                          <a:ea typeface="Times New Roman" panose="02020603050405020304" pitchFamily="18" charset="0"/>
                                          <a:cs typeface="Times New Roman" panose="02020603050405020304" pitchFamily="18" charset="0"/>
                                        </a:rPr>
                                        <m:t>𝑲</m:t>
                                      </m:r>
                                    </m:e>
                                    <m:sub>
                                      <m:r>
                                        <a:rPr lang="et-EE" b="1" i="1">
                                          <a:solidFill>
                                            <a:srgbClr val="323E4F"/>
                                          </a:solidFill>
                                          <a:latin typeface="Cambria Math" panose="02040503050406030204" pitchFamily="18" charset="0"/>
                                          <a:ea typeface="Times New Roman" panose="02020603050405020304" pitchFamily="18" charset="0"/>
                                          <a:cs typeface="Times New Roman" panose="02020603050405020304" pitchFamily="18" charset="0"/>
                                        </a:rPr>
                                        <m:t>𝑰</m:t>
                                      </m:r>
                                    </m:sub>
                                  </m:sSub>
                                </m:den>
                              </m:f>
                              <m:r>
                                <a:rPr lang="et-EE" b="1" i="1" smtClean="0">
                                  <a:solidFill>
                                    <a:srgbClr val="323E4F"/>
                                  </a:solidFill>
                                  <a:latin typeface="Cambria Math" panose="02040503050406030204" pitchFamily="18" charset="0"/>
                                  <a:ea typeface="Times New Roman" panose="02020603050405020304" pitchFamily="18" charset="0"/>
                                  <a:cs typeface="Times New Roman" panose="02020603050405020304" pitchFamily="18" charset="0"/>
                                </a:rPr>
                                <m:t>)</m:t>
                              </m:r>
                            </m:den>
                          </m:f>
                        </m:e>
                      </m:d>
                    </m:oMath>
                  </m:oMathPara>
                </a14:m>
                <a:endParaRPr lang="en-US" dirty="0"/>
              </a:p>
            </p:txBody>
          </p:sp>
        </mc:Choice>
        <mc:Fallback xmlns="">
          <p:sp>
            <p:nvSpPr>
              <p:cNvPr id="7" name="TextBox 6">
                <a:extLst>
                  <a:ext uri="{FF2B5EF4-FFF2-40B4-BE49-F238E27FC236}">
                    <a16:creationId xmlns:a16="http://schemas.microsoft.com/office/drawing/2014/main" id="{A116023A-2C2B-AB4F-0110-739396D7AE4E}"/>
                  </a:ext>
                </a:extLst>
              </p:cNvPr>
              <p:cNvSpPr txBox="1">
                <a:spLocks noRot="1" noChangeAspect="1" noMove="1" noResize="1" noEditPoints="1" noAdjustHandles="1" noChangeArrowheads="1" noChangeShapeType="1" noTextEdit="1"/>
              </p:cNvSpPr>
              <p:nvPr/>
            </p:nvSpPr>
            <p:spPr>
              <a:xfrm>
                <a:off x="5079999" y="471372"/>
                <a:ext cx="4800599" cy="984052"/>
              </a:xfrm>
              <a:prstGeom prst="rect">
                <a:avLst/>
              </a:prstGeom>
              <a:blipFill>
                <a:blip r:embed="rId4"/>
                <a:stretch>
                  <a:fillRect/>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4DC2DABD-3E67-2E69-CA3D-F5633ED43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1230" y="4067058"/>
            <a:ext cx="4918075" cy="2319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32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5CCE32D8-4196-CF52-4DFC-686C25DB125A}"/>
              </a:ext>
            </a:extLst>
          </p:cNvPr>
          <p:cNvSpPr>
            <a:spLocks noGrp="1"/>
          </p:cNvSpPr>
          <p:nvPr>
            <p:ph type="title"/>
          </p:nvPr>
        </p:nvSpPr>
        <p:spPr/>
        <p:txBody>
          <a:bodyPr/>
          <a:lstStyle/>
          <a:p>
            <a:r>
              <a:rPr lang="et-EE" dirty="0"/>
              <a:t>Kas </a:t>
            </a:r>
            <a:r>
              <a:rPr lang="et-EE" dirty="0" err="1"/>
              <a:t>haja</a:t>
            </a:r>
            <a:r>
              <a:rPr lang="et-EE" dirty="0"/>
              <a:t>- või tiheasustus?</a:t>
            </a:r>
            <a:endParaRPr lang="en-US" dirty="0"/>
          </a:p>
        </p:txBody>
      </p:sp>
      <p:sp>
        <p:nvSpPr>
          <p:cNvPr id="4" name="Ovaal 3">
            <a:extLst>
              <a:ext uri="{FF2B5EF4-FFF2-40B4-BE49-F238E27FC236}">
                <a16:creationId xmlns:a16="http://schemas.microsoft.com/office/drawing/2014/main" id="{3802022E-A63E-EBEA-E938-A234C2E21007}"/>
              </a:ext>
            </a:extLst>
          </p:cNvPr>
          <p:cNvSpPr/>
          <p:nvPr/>
        </p:nvSpPr>
        <p:spPr>
          <a:xfrm>
            <a:off x="1682552" y="1523248"/>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al 4">
            <a:extLst>
              <a:ext uri="{FF2B5EF4-FFF2-40B4-BE49-F238E27FC236}">
                <a16:creationId xmlns:a16="http://schemas.microsoft.com/office/drawing/2014/main" id="{6F831401-36CC-7A73-E230-54A9788F4311}"/>
              </a:ext>
            </a:extLst>
          </p:cNvPr>
          <p:cNvSpPr/>
          <p:nvPr/>
        </p:nvSpPr>
        <p:spPr>
          <a:xfrm>
            <a:off x="2120516" y="1980448"/>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al 5">
            <a:extLst>
              <a:ext uri="{FF2B5EF4-FFF2-40B4-BE49-F238E27FC236}">
                <a16:creationId xmlns:a16="http://schemas.microsoft.com/office/drawing/2014/main" id="{6395BC13-FE27-10EA-D313-41A7187E2529}"/>
              </a:ext>
            </a:extLst>
          </p:cNvPr>
          <p:cNvSpPr/>
          <p:nvPr/>
        </p:nvSpPr>
        <p:spPr>
          <a:xfrm>
            <a:off x="1615466" y="215800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al 6">
            <a:extLst>
              <a:ext uri="{FF2B5EF4-FFF2-40B4-BE49-F238E27FC236}">
                <a16:creationId xmlns:a16="http://schemas.microsoft.com/office/drawing/2014/main" id="{5BD9A678-7FE1-46B5-4A70-007E646318AC}"/>
              </a:ext>
            </a:extLst>
          </p:cNvPr>
          <p:cNvSpPr/>
          <p:nvPr/>
        </p:nvSpPr>
        <p:spPr>
          <a:xfrm>
            <a:off x="2226368" y="5026779"/>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al 7">
            <a:extLst>
              <a:ext uri="{FF2B5EF4-FFF2-40B4-BE49-F238E27FC236}">
                <a16:creationId xmlns:a16="http://schemas.microsoft.com/office/drawing/2014/main" id="{AE4AF7AA-0614-D82F-3AE8-4FB0CAEC9241}"/>
              </a:ext>
            </a:extLst>
          </p:cNvPr>
          <p:cNvSpPr/>
          <p:nvPr/>
        </p:nvSpPr>
        <p:spPr>
          <a:xfrm>
            <a:off x="2942692" y="527281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al 8">
            <a:extLst>
              <a:ext uri="{FF2B5EF4-FFF2-40B4-BE49-F238E27FC236}">
                <a16:creationId xmlns:a16="http://schemas.microsoft.com/office/drawing/2014/main" id="{284996FB-B268-1962-1E49-A30CDBC3E13A}"/>
              </a:ext>
            </a:extLst>
          </p:cNvPr>
          <p:cNvSpPr/>
          <p:nvPr/>
        </p:nvSpPr>
        <p:spPr>
          <a:xfrm>
            <a:off x="2012504" y="527281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al 9">
            <a:extLst>
              <a:ext uri="{FF2B5EF4-FFF2-40B4-BE49-F238E27FC236}">
                <a16:creationId xmlns:a16="http://schemas.microsoft.com/office/drawing/2014/main" id="{0ADEF0D7-09EE-FD0F-7E88-810E138128B1}"/>
              </a:ext>
            </a:extLst>
          </p:cNvPr>
          <p:cNvSpPr/>
          <p:nvPr/>
        </p:nvSpPr>
        <p:spPr>
          <a:xfrm>
            <a:off x="7794848" y="187486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al 10">
            <a:extLst>
              <a:ext uri="{FF2B5EF4-FFF2-40B4-BE49-F238E27FC236}">
                <a16:creationId xmlns:a16="http://schemas.microsoft.com/office/drawing/2014/main" id="{8C105E9A-5513-4BD5-1E05-BB68B004162C}"/>
              </a:ext>
            </a:extLst>
          </p:cNvPr>
          <p:cNvSpPr/>
          <p:nvPr/>
        </p:nvSpPr>
        <p:spPr>
          <a:xfrm>
            <a:off x="7947248" y="202726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al 11">
            <a:extLst>
              <a:ext uri="{FF2B5EF4-FFF2-40B4-BE49-F238E27FC236}">
                <a16:creationId xmlns:a16="http://schemas.microsoft.com/office/drawing/2014/main" id="{6EC22899-FE8E-E3D6-8B7A-3F8B0AF13185}"/>
              </a:ext>
            </a:extLst>
          </p:cNvPr>
          <p:cNvSpPr/>
          <p:nvPr/>
        </p:nvSpPr>
        <p:spPr>
          <a:xfrm>
            <a:off x="2444552" y="1574348"/>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al 12">
            <a:extLst>
              <a:ext uri="{FF2B5EF4-FFF2-40B4-BE49-F238E27FC236}">
                <a16:creationId xmlns:a16="http://schemas.microsoft.com/office/drawing/2014/main" id="{B38A74DD-E251-C113-B795-F4A02CFEAE76}"/>
              </a:ext>
            </a:extLst>
          </p:cNvPr>
          <p:cNvSpPr/>
          <p:nvPr/>
        </p:nvSpPr>
        <p:spPr>
          <a:xfrm>
            <a:off x="3079071" y="219161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stkülik 13">
            <a:extLst>
              <a:ext uri="{FF2B5EF4-FFF2-40B4-BE49-F238E27FC236}">
                <a16:creationId xmlns:a16="http://schemas.microsoft.com/office/drawing/2014/main" id="{7CA06407-EFD9-ECD9-E78E-B225C33EFC15}"/>
              </a:ext>
            </a:extLst>
          </p:cNvPr>
          <p:cNvSpPr/>
          <p:nvPr/>
        </p:nvSpPr>
        <p:spPr>
          <a:xfrm>
            <a:off x="1706771" y="5502921"/>
            <a:ext cx="1687266" cy="266916"/>
          </a:xfrm>
          <a:prstGeom prst="rect">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al 14">
            <a:extLst>
              <a:ext uri="{FF2B5EF4-FFF2-40B4-BE49-F238E27FC236}">
                <a16:creationId xmlns:a16="http://schemas.microsoft.com/office/drawing/2014/main" id="{6629044E-944E-9D61-B462-7FEC1EAF3D28}"/>
              </a:ext>
            </a:extLst>
          </p:cNvPr>
          <p:cNvSpPr/>
          <p:nvPr/>
        </p:nvSpPr>
        <p:spPr>
          <a:xfrm>
            <a:off x="2442392" y="5263636"/>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al 15">
            <a:extLst>
              <a:ext uri="{FF2B5EF4-FFF2-40B4-BE49-F238E27FC236}">
                <a16:creationId xmlns:a16="http://schemas.microsoft.com/office/drawing/2014/main" id="{BB4ABACB-22CB-E33F-5452-E78546D291C9}"/>
              </a:ext>
            </a:extLst>
          </p:cNvPr>
          <p:cNvSpPr/>
          <p:nvPr/>
        </p:nvSpPr>
        <p:spPr>
          <a:xfrm>
            <a:off x="2660576" y="5204874"/>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al 16">
            <a:extLst>
              <a:ext uri="{FF2B5EF4-FFF2-40B4-BE49-F238E27FC236}">
                <a16:creationId xmlns:a16="http://schemas.microsoft.com/office/drawing/2014/main" id="{B231A636-A187-398F-B9FD-21B62C8347D5}"/>
              </a:ext>
            </a:extLst>
          </p:cNvPr>
          <p:cNvSpPr/>
          <p:nvPr/>
        </p:nvSpPr>
        <p:spPr>
          <a:xfrm>
            <a:off x="7873813" y="2267623"/>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al 17">
            <a:extLst>
              <a:ext uri="{FF2B5EF4-FFF2-40B4-BE49-F238E27FC236}">
                <a16:creationId xmlns:a16="http://schemas.microsoft.com/office/drawing/2014/main" id="{9A061619-D87B-B0B4-3ACF-8030F6012EF4}"/>
              </a:ext>
            </a:extLst>
          </p:cNvPr>
          <p:cNvSpPr/>
          <p:nvPr/>
        </p:nvSpPr>
        <p:spPr>
          <a:xfrm>
            <a:off x="7718959" y="2052426"/>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al 18">
            <a:extLst>
              <a:ext uri="{FF2B5EF4-FFF2-40B4-BE49-F238E27FC236}">
                <a16:creationId xmlns:a16="http://schemas.microsoft.com/office/drawing/2014/main" id="{AFBEAEA9-5B2E-B2EA-2DD1-FB2CFE89DB4C}"/>
              </a:ext>
            </a:extLst>
          </p:cNvPr>
          <p:cNvSpPr/>
          <p:nvPr/>
        </p:nvSpPr>
        <p:spPr>
          <a:xfrm>
            <a:off x="7947248" y="202726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al 19">
            <a:extLst>
              <a:ext uri="{FF2B5EF4-FFF2-40B4-BE49-F238E27FC236}">
                <a16:creationId xmlns:a16="http://schemas.microsoft.com/office/drawing/2014/main" id="{92CC1726-B518-B40E-8FC8-48742D3D1A83}"/>
              </a:ext>
            </a:extLst>
          </p:cNvPr>
          <p:cNvSpPr/>
          <p:nvPr/>
        </p:nvSpPr>
        <p:spPr>
          <a:xfrm>
            <a:off x="8099648" y="2179667"/>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al 20">
            <a:extLst>
              <a:ext uri="{FF2B5EF4-FFF2-40B4-BE49-F238E27FC236}">
                <a16:creationId xmlns:a16="http://schemas.microsoft.com/office/drawing/2014/main" id="{E773D2A0-D308-E4A0-0C27-0217EF38A1C0}"/>
              </a:ext>
            </a:extLst>
          </p:cNvPr>
          <p:cNvSpPr/>
          <p:nvPr/>
        </p:nvSpPr>
        <p:spPr>
          <a:xfrm>
            <a:off x="8026213" y="2420023"/>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al 21">
            <a:extLst>
              <a:ext uri="{FF2B5EF4-FFF2-40B4-BE49-F238E27FC236}">
                <a16:creationId xmlns:a16="http://schemas.microsoft.com/office/drawing/2014/main" id="{EAE411AE-1D9A-DDE5-F207-B1B7A3B8FC51}"/>
              </a:ext>
            </a:extLst>
          </p:cNvPr>
          <p:cNvSpPr/>
          <p:nvPr/>
        </p:nvSpPr>
        <p:spPr>
          <a:xfrm>
            <a:off x="7871359" y="2204826"/>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al 22">
            <a:extLst>
              <a:ext uri="{FF2B5EF4-FFF2-40B4-BE49-F238E27FC236}">
                <a16:creationId xmlns:a16="http://schemas.microsoft.com/office/drawing/2014/main" id="{BB2C1EEA-71FE-DF2B-6A3E-FB48E97E8A5A}"/>
              </a:ext>
            </a:extLst>
          </p:cNvPr>
          <p:cNvSpPr/>
          <p:nvPr/>
        </p:nvSpPr>
        <p:spPr>
          <a:xfrm>
            <a:off x="8391561" y="150237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al 23">
            <a:extLst>
              <a:ext uri="{FF2B5EF4-FFF2-40B4-BE49-F238E27FC236}">
                <a16:creationId xmlns:a16="http://schemas.microsoft.com/office/drawing/2014/main" id="{7E1D757E-12A5-F149-B0A1-ABA5D003D4F4}"/>
              </a:ext>
            </a:extLst>
          </p:cNvPr>
          <p:cNvSpPr/>
          <p:nvPr/>
        </p:nvSpPr>
        <p:spPr>
          <a:xfrm>
            <a:off x="8543961" y="165477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al 24">
            <a:extLst>
              <a:ext uri="{FF2B5EF4-FFF2-40B4-BE49-F238E27FC236}">
                <a16:creationId xmlns:a16="http://schemas.microsoft.com/office/drawing/2014/main" id="{B968E168-D27D-8FA7-D8A0-874FB78FDC8D}"/>
              </a:ext>
            </a:extLst>
          </p:cNvPr>
          <p:cNvSpPr/>
          <p:nvPr/>
        </p:nvSpPr>
        <p:spPr>
          <a:xfrm>
            <a:off x="8470526" y="1895126"/>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al 25">
            <a:extLst>
              <a:ext uri="{FF2B5EF4-FFF2-40B4-BE49-F238E27FC236}">
                <a16:creationId xmlns:a16="http://schemas.microsoft.com/office/drawing/2014/main" id="{53195BA9-693C-D460-9A4A-943090759150}"/>
              </a:ext>
            </a:extLst>
          </p:cNvPr>
          <p:cNvSpPr/>
          <p:nvPr/>
        </p:nvSpPr>
        <p:spPr>
          <a:xfrm>
            <a:off x="8315672" y="1679929"/>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al 26">
            <a:extLst>
              <a:ext uri="{FF2B5EF4-FFF2-40B4-BE49-F238E27FC236}">
                <a16:creationId xmlns:a16="http://schemas.microsoft.com/office/drawing/2014/main" id="{6827CE5E-CD66-A441-ED73-31846BD5DBF5}"/>
              </a:ext>
            </a:extLst>
          </p:cNvPr>
          <p:cNvSpPr/>
          <p:nvPr/>
        </p:nvSpPr>
        <p:spPr>
          <a:xfrm>
            <a:off x="8056584" y="498836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al 27">
            <a:extLst>
              <a:ext uri="{FF2B5EF4-FFF2-40B4-BE49-F238E27FC236}">
                <a16:creationId xmlns:a16="http://schemas.microsoft.com/office/drawing/2014/main" id="{5BDF8B57-DC7A-B9C4-D742-CB0D103A9D50}"/>
              </a:ext>
            </a:extLst>
          </p:cNvPr>
          <p:cNvSpPr/>
          <p:nvPr/>
        </p:nvSpPr>
        <p:spPr>
          <a:xfrm>
            <a:off x="8208984" y="514076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al 28">
            <a:extLst>
              <a:ext uri="{FF2B5EF4-FFF2-40B4-BE49-F238E27FC236}">
                <a16:creationId xmlns:a16="http://schemas.microsoft.com/office/drawing/2014/main" id="{A4B40D4F-B47D-FCE7-28BA-AC82664520C3}"/>
              </a:ext>
            </a:extLst>
          </p:cNvPr>
          <p:cNvSpPr/>
          <p:nvPr/>
        </p:nvSpPr>
        <p:spPr>
          <a:xfrm>
            <a:off x="8135549" y="5381116"/>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al 29">
            <a:extLst>
              <a:ext uri="{FF2B5EF4-FFF2-40B4-BE49-F238E27FC236}">
                <a16:creationId xmlns:a16="http://schemas.microsoft.com/office/drawing/2014/main" id="{9341ABDD-E4C3-EE06-8A80-5A0E733FE68E}"/>
              </a:ext>
            </a:extLst>
          </p:cNvPr>
          <p:cNvSpPr/>
          <p:nvPr/>
        </p:nvSpPr>
        <p:spPr>
          <a:xfrm>
            <a:off x="7980695" y="5165919"/>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al 30">
            <a:extLst>
              <a:ext uri="{FF2B5EF4-FFF2-40B4-BE49-F238E27FC236}">
                <a16:creationId xmlns:a16="http://schemas.microsoft.com/office/drawing/2014/main" id="{474B215C-7A00-C2C8-18CD-D1627ECF705D}"/>
              </a:ext>
            </a:extLst>
          </p:cNvPr>
          <p:cNvSpPr/>
          <p:nvPr/>
        </p:nvSpPr>
        <p:spPr>
          <a:xfrm>
            <a:off x="8591222" y="512024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al 31">
            <a:extLst>
              <a:ext uri="{FF2B5EF4-FFF2-40B4-BE49-F238E27FC236}">
                <a16:creationId xmlns:a16="http://schemas.microsoft.com/office/drawing/2014/main" id="{06440FAD-0074-0E3C-4700-CE249590D00E}"/>
              </a:ext>
            </a:extLst>
          </p:cNvPr>
          <p:cNvSpPr/>
          <p:nvPr/>
        </p:nvSpPr>
        <p:spPr>
          <a:xfrm>
            <a:off x="8500897" y="493382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al 32">
            <a:extLst>
              <a:ext uri="{FF2B5EF4-FFF2-40B4-BE49-F238E27FC236}">
                <a16:creationId xmlns:a16="http://schemas.microsoft.com/office/drawing/2014/main" id="{4B7337A5-6961-BC90-18AB-46BC75CA51C1}"/>
              </a:ext>
            </a:extLst>
          </p:cNvPr>
          <p:cNvSpPr/>
          <p:nvPr/>
        </p:nvSpPr>
        <p:spPr>
          <a:xfrm>
            <a:off x="8427462" y="5174176"/>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al 33">
            <a:extLst>
              <a:ext uri="{FF2B5EF4-FFF2-40B4-BE49-F238E27FC236}">
                <a16:creationId xmlns:a16="http://schemas.microsoft.com/office/drawing/2014/main" id="{A184C36D-328D-C49C-2029-91AA3BF545F4}"/>
              </a:ext>
            </a:extLst>
          </p:cNvPr>
          <p:cNvSpPr/>
          <p:nvPr/>
        </p:nvSpPr>
        <p:spPr>
          <a:xfrm>
            <a:off x="8272608" y="4958979"/>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al 34">
            <a:extLst>
              <a:ext uri="{FF2B5EF4-FFF2-40B4-BE49-F238E27FC236}">
                <a16:creationId xmlns:a16="http://schemas.microsoft.com/office/drawing/2014/main" id="{5223B4CC-7D9A-F75D-8AEE-FE5960505046}"/>
              </a:ext>
            </a:extLst>
          </p:cNvPr>
          <p:cNvSpPr/>
          <p:nvPr/>
        </p:nvSpPr>
        <p:spPr>
          <a:xfrm>
            <a:off x="8365279" y="5113204"/>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al 35">
            <a:extLst>
              <a:ext uri="{FF2B5EF4-FFF2-40B4-BE49-F238E27FC236}">
                <a16:creationId xmlns:a16="http://schemas.microsoft.com/office/drawing/2014/main" id="{1D4E5C75-BF1F-EC19-B1CA-5280A87C44C5}"/>
              </a:ext>
            </a:extLst>
          </p:cNvPr>
          <p:cNvSpPr/>
          <p:nvPr/>
        </p:nvSpPr>
        <p:spPr>
          <a:xfrm>
            <a:off x="8517679" y="5265604"/>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al 36">
            <a:extLst>
              <a:ext uri="{FF2B5EF4-FFF2-40B4-BE49-F238E27FC236}">
                <a16:creationId xmlns:a16="http://schemas.microsoft.com/office/drawing/2014/main" id="{9606A9D6-ABEA-ACA8-1ADF-3898BD326857}"/>
              </a:ext>
            </a:extLst>
          </p:cNvPr>
          <p:cNvSpPr/>
          <p:nvPr/>
        </p:nvSpPr>
        <p:spPr>
          <a:xfrm>
            <a:off x="8483167" y="542390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al 37">
            <a:extLst>
              <a:ext uri="{FF2B5EF4-FFF2-40B4-BE49-F238E27FC236}">
                <a16:creationId xmlns:a16="http://schemas.microsoft.com/office/drawing/2014/main" id="{D1779F63-A108-EBF0-0AC1-5CE068E57997}"/>
              </a:ext>
            </a:extLst>
          </p:cNvPr>
          <p:cNvSpPr/>
          <p:nvPr/>
        </p:nvSpPr>
        <p:spPr>
          <a:xfrm>
            <a:off x="8289390" y="5290763"/>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al 38">
            <a:extLst>
              <a:ext uri="{FF2B5EF4-FFF2-40B4-BE49-F238E27FC236}">
                <a16:creationId xmlns:a16="http://schemas.microsoft.com/office/drawing/2014/main" id="{535AB734-CA69-88C3-4AD9-662C37FF57D1}"/>
              </a:ext>
            </a:extLst>
          </p:cNvPr>
          <p:cNvSpPr/>
          <p:nvPr/>
        </p:nvSpPr>
        <p:spPr>
          <a:xfrm>
            <a:off x="8099311" y="527150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al 39">
            <a:extLst>
              <a:ext uri="{FF2B5EF4-FFF2-40B4-BE49-F238E27FC236}">
                <a16:creationId xmlns:a16="http://schemas.microsoft.com/office/drawing/2014/main" id="{18F9E710-F481-56AA-A7E5-8DBA2466FD85}"/>
              </a:ext>
            </a:extLst>
          </p:cNvPr>
          <p:cNvSpPr/>
          <p:nvPr/>
        </p:nvSpPr>
        <p:spPr>
          <a:xfrm>
            <a:off x="8251711" y="5423900"/>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al 40">
            <a:extLst>
              <a:ext uri="{FF2B5EF4-FFF2-40B4-BE49-F238E27FC236}">
                <a16:creationId xmlns:a16="http://schemas.microsoft.com/office/drawing/2014/main" id="{1CBB8C9B-D700-A434-9DF5-8DBD74AADBE4}"/>
              </a:ext>
            </a:extLst>
          </p:cNvPr>
          <p:cNvSpPr/>
          <p:nvPr/>
        </p:nvSpPr>
        <p:spPr>
          <a:xfrm>
            <a:off x="8284556" y="5579195"/>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al 41">
            <a:extLst>
              <a:ext uri="{FF2B5EF4-FFF2-40B4-BE49-F238E27FC236}">
                <a16:creationId xmlns:a16="http://schemas.microsoft.com/office/drawing/2014/main" id="{296E9AA5-1517-6635-3D3F-DA7B47EACC62}"/>
              </a:ext>
            </a:extLst>
          </p:cNvPr>
          <p:cNvSpPr/>
          <p:nvPr/>
        </p:nvSpPr>
        <p:spPr>
          <a:xfrm>
            <a:off x="8023422" y="5449059"/>
            <a:ext cx="216024" cy="2111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abakuju: kujund 42">
            <a:extLst>
              <a:ext uri="{FF2B5EF4-FFF2-40B4-BE49-F238E27FC236}">
                <a16:creationId xmlns:a16="http://schemas.microsoft.com/office/drawing/2014/main" id="{C30460F4-1916-AD0E-922C-5FC69153CEDD}"/>
              </a:ext>
            </a:extLst>
          </p:cNvPr>
          <p:cNvSpPr/>
          <p:nvPr/>
        </p:nvSpPr>
        <p:spPr>
          <a:xfrm>
            <a:off x="7427068" y="2132784"/>
            <a:ext cx="1083928" cy="451764"/>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Vabakuju: kujund 43">
            <a:extLst>
              <a:ext uri="{FF2B5EF4-FFF2-40B4-BE49-F238E27FC236}">
                <a16:creationId xmlns:a16="http://schemas.microsoft.com/office/drawing/2014/main" id="{2F368E8E-036C-A233-E821-0354D3D2F991}"/>
              </a:ext>
            </a:extLst>
          </p:cNvPr>
          <p:cNvSpPr/>
          <p:nvPr/>
        </p:nvSpPr>
        <p:spPr>
          <a:xfrm rot="14983625">
            <a:off x="7632115" y="2152575"/>
            <a:ext cx="846290" cy="337530"/>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Vabakuju: kujund 44">
            <a:extLst>
              <a:ext uri="{FF2B5EF4-FFF2-40B4-BE49-F238E27FC236}">
                <a16:creationId xmlns:a16="http://schemas.microsoft.com/office/drawing/2014/main" id="{CAE323F7-C0A7-0397-8EF3-29F7E041E6D5}"/>
              </a:ext>
            </a:extLst>
          </p:cNvPr>
          <p:cNvSpPr/>
          <p:nvPr/>
        </p:nvSpPr>
        <p:spPr>
          <a:xfrm rot="17940512">
            <a:off x="8075496" y="5167386"/>
            <a:ext cx="692360" cy="313959"/>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Vabakuju: kujund 45">
            <a:extLst>
              <a:ext uri="{FF2B5EF4-FFF2-40B4-BE49-F238E27FC236}">
                <a16:creationId xmlns:a16="http://schemas.microsoft.com/office/drawing/2014/main" id="{92DA6D89-9B05-DD5E-E0A6-E83EBBF6008F}"/>
              </a:ext>
            </a:extLst>
          </p:cNvPr>
          <p:cNvSpPr/>
          <p:nvPr/>
        </p:nvSpPr>
        <p:spPr>
          <a:xfrm rot="19341165">
            <a:off x="8117967" y="1748249"/>
            <a:ext cx="647602" cy="116418"/>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Vabakuju: kujund 46">
            <a:extLst>
              <a:ext uri="{FF2B5EF4-FFF2-40B4-BE49-F238E27FC236}">
                <a16:creationId xmlns:a16="http://schemas.microsoft.com/office/drawing/2014/main" id="{DA3DE9A9-50CB-B825-709A-66DBFD1CCBF2}"/>
              </a:ext>
            </a:extLst>
          </p:cNvPr>
          <p:cNvSpPr/>
          <p:nvPr/>
        </p:nvSpPr>
        <p:spPr>
          <a:xfrm rot="2037439" flipV="1">
            <a:off x="7975715" y="1348303"/>
            <a:ext cx="1083928" cy="393025"/>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29FC544-75A2-DD5B-5C43-4A8A05CDC1D5}"/>
              </a:ext>
            </a:extLst>
          </p:cNvPr>
          <p:cNvSpPr txBox="1"/>
          <p:nvPr/>
        </p:nvSpPr>
        <p:spPr>
          <a:xfrm>
            <a:off x="8315335" y="5805465"/>
            <a:ext cx="2227326" cy="369332"/>
          </a:xfrm>
          <a:prstGeom prst="rect">
            <a:avLst/>
          </a:prstGeom>
          <a:noFill/>
        </p:spPr>
        <p:txBody>
          <a:bodyPr wrap="square" rtlCol="0">
            <a:spAutoFit/>
          </a:bodyPr>
          <a:lstStyle/>
          <a:p>
            <a:r>
              <a:rPr lang="et-EE" dirty="0"/>
              <a:t>Graanulmuda</a:t>
            </a:r>
            <a:endParaRPr lang="en-US" dirty="0"/>
          </a:p>
        </p:txBody>
      </p:sp>
      <p:sp>
        <p:nvSpPr>
          <p:cNvPr id="49" name="TextBox 48">
            <a:extLst>
              <a:ext uri="{FF2B5EF4-FFF2-40B4-BE49-F238E27FC236}">
                <a16:creationId xmlns:a16="http://schemas.microsoft.com/office/drawing/2014/main" id="{7A9C3B93-01C1-7354-7C96-1E0CB2CFB16B}"/>
              </a:ext>
            </a:extLst>
          </p:cNvPr>
          <p:cNvSpPr txBox="1"/>
          <p:nvPr/>
        </p:nvSpPr>
        <p:spPr>
          <a:xfrm>
            <a:off x="1436741" y="5885192"/>
            <a:ext cx="2227326" cy="369332"/>
          </a:xfrm>
          <a:prstGeom prst="rect">
            <a:avLst/>
          </a:prstGeom>
          <a:noFill/>
        </p:spPr>
        <p:txBody>
          <a:bodyPr wrap="square" rtlCol="0">
            <a:spAutoFit/>
          </a:bodyPr>
          <a:lstStyle/>
          <a:p>
            <a:r>
              <a:rPr lang="et-EE" dirty="0"/>
              <a:t>Biokile</a:t>
            </a:r>
            <a:endParaRPr lang="en-US" dirty="0"/>
          </a:p>
        </p:txBody>
      </p:sp>
      <p:sp>
        <p:nvSpPr>
          <p:cNvPr id="50" name="TextBox 49">
            <a:extLst>
              <a:ext uri="{FF2B5EF4-FFF2-40B4-BE49-F238E27FC236}">
                <a16:creationId xmlns:a16="http://schemas.microsoft.com/office/drawing/2014/main" id="{1193FDA9-F85C-2AE9-4251-A82D7359143E}"/>
              </a:ext>
            </a:extLst>
          </p:cNvPr>
          <p:cNvSpPr txBox="1"/>
          <p:nvPr/>
        </p:nvSpPr>
        <p:spPr>
          <a:xfrm>
            <a:off x="8272608" y="2675976"/>
            <a:ext cx="2227326" cy="369332"/>
          </a:xfrm>
          <a:prstGeom prst="rect">
            <a:avLst/>
          </a:prstGeom>
          <a:noFill/>
        </p:spPr>
        <p:txBody>
          <a:bodyPr wrap="square" rtlCol="0">
            <a:spAutoFit/>
          </a:bodyPr>
          <a:lstStyle/>
          <a:p>
            <a:r>
              <a:rPr lang="et-EE" dirty="0"/>
              <a:t>Aktiivmuda</a:t>
            </a:r>
            <a:endParaRPr lang="en-US" dirty="0"/>
          </a:p>
        </p:txBody>
      </p:sp>
      <p:sp>
        <p:nvSpPr>
          <p:cNvPr id="51" name="TextBox 50">
            <a:extLst>
              <a:ext uri="{FF2B5EF4-FFF2-40B4-BE49-F238E27FC236}">
                <a16:creationId xmlns:a16="http://schemas.microsoft.com/office/drawing/2014/main" id="{61BC133B-F8D4-BE8F-9940-E85322B73F2D}"/>
              </a:ext>
            </a:extLst>
          </p:cNvPr>
          <p:cNvSpPr txBox="1"/>
          <p:nvPr/>
        </p:nvSpPr>
        <p:spPr>
          <a:xfrm>
            <a:off x="1328729" y="2606364"/>
            <a:ext cx="2227326" cy="646331"/>
          </a:xfrm>
          <a:prstGeom prst="rect">
            <a:avLst/>
          </a:prstGeom>
          <a:noFill/>
        </p:spPr>
        <p:txBody>
          <a:bodyPr wrap="square" rtlCol="0">
            <a:spAutoFit/>
          </a:bodyPr>
          <a:lstStyle/>
          <a:p>
            <a:r>
              <a:rPr lang="et-EE" dirty="0"/>
              <a:t>Vabalt ujuvad mikroorganismid</a:t>
            </a:r>
            <a:endParaRPr lang="en-US" dirty="0"/>
          </a:p>
        </p:txBody>
      </p:sp>
      <p:sp>
        <p:nvSpPr>
          <p:cNvPr id="52" name="TextBox 51">
            <a:extLst>
              <a:ext uri="{FF2B5EF4-FFF2-40B4-BE49-F238E27FC236}">
                <a16:creationId xmlns:a16="http://schemas.microsoft.com/office/drawing/2014/main" id="{C5DC5E09-7BD0-CB12-D99B-D2786E6624A2}"/>
              </a:ext>
            </a:extLst>
          </p:cNvPr>
          <p:cNvSpPr txBox="1"/>
          <p:nvPr/>
        </p:nvSpPr>
        <p:spPr>
          <a:xfrm>
            <a:off x="3471624" y="1690688"/>
            <a:ext cx="4107200" cy="4401205"/>
          </a:xfrm>
          <a:prstGeom prst="rect">
            <a:avLst/>
          </a:prstGeom>
          <a:noFill/>
        </p:spPr>
        <p:txBody>
          <a:bodyPr wrap="square" rtlCol="0">
            <a:spAutoFit/>
          </a:bodyPr>
          <a:lstStyle/>
          <a:p>
            <a:r>
              <a:rPr lang="et-EE" sz="2000" dirty="0"/>
              <a:t>See, kuidas mikroorganismid puhastis kasvama hakkavad, sõltub:</a:t>
            </a:r>
          </a:p>
          <a:p>
            <a:pPr marL="285750" indent="-285750">
              <a:buFont typeface="Arial" panose="020B0604020202020204" pitchFamily="34" charset="0"/>
              <a:buChar char="•"/>
            </a:pPr>
            <a:r>
              <a:rPr lang="et-EE" sz="2000" dirty="0"/>
              <a:t>hüdraulilistest tingimustest</a:t>
            </a:r>
          </a:p>
          <a:p>
            <a:pPr marL="285750" indent="-285750">
              <a:buFont typeface="Arial" panose="020B0604020202020204" pitchFamily="34" charset="0"/>
              <a:buChar char="•"/>
            </a:pPr>
            <a:r>
              <a:rPr lang="et-EE" sz="2000" dirty="0" err="1"/>
              <a:t>füüsikalis</a:t>
            </a:r>
            <a:r>
              <a:rPr lang="et-EE" sz="2000" dirty="0"/>
              <a:t>-keemilistest tingimustest</a:t>
            </a:r>
          </a:p>
          <a:p>
            <a:pPr marL="285750" indent="-285750">
              <a:buFont typeface="Arial" panose="020B0604020202020204" pitchFamily="34" charset="0"/>
              <a:buChar char="•"/>
            </a:pPr>
            <a:r>
              <a:rPr lang="et-EE" sz="2000" dirty="0"/>
              <a:t>toitainete kättesaadavusest</a:t>
            </a:r>
          </a:p>
          <a:p>
            <a:pPr marL="285750" indent="-285750">
              <a:buFont typeface="Arial" panose="020B0604020202020204" pitchFamily="34" charset="0"/>
              <a:buChar char="•"/>
            </a:pPr>
            <a:r>
              <a:rPr lang="et-EE" sz="2000" dirty="0"/>
              <a:t>mürkide olemasolust</a:t>
            </a:r>
          </a:p>
          <a:p>
            <a:pPr marL="285750" indent="-285750">
              <a:buFont typeface="Arial" panose="020B0604020202020204" pitchFamily="34" charset="0"/>
              <a:buChar char="•"/>
            </a:pPr>
            <a:endParaRPr lang="et-EE" sz="2000" dirty="0"/>
          </a:p>
          <a:p>
            <a:r>
              <a:rPr lang="et-EE" sz="2000" dirty="0"/>
              <a:t>Kooselamine võimaldab spetsialiseeruda, teha koostööd, vahetada geneetilist infot ning pakub kaitset </a:t>
            </a:r>
          </a:p>
          <a:p>
            <a:pPr marL="285750" indent="-285750">
              <a:buFont typeface="Arial" panose="020B0604020202020204" pitchFamily="34" charset="0"/>
              <a:buChar char="•"/>
            </a:pPr>
            <a:endParaRPr lang="en-US" sz="2000" dirty="0"/>
          </a:p>
        </p:txBody>
      </p:sp>
      <p:sp>
        <p:nvSpPr>
          <p:cNvPr id="53" name="Vabakuju: kujund 52">
            <a:extLst>
              <a:ext uri="{FF2B5EF4-FFF2-40B4-BE49-F238E27FC236}">
                <a16:creationId xmlns:a16="http://schemas.microsoft.com/office/drawing/2014/main" id="{3C5B1475-5296-20D3-B089-18ECB452329E}"/>
              </a:ext>
            </a:extLst>
          </p:cNvPr>
          <p:cNvSpPr/>
          <p:nvPr/>
        </p:nvSpPr>
        <p:spPr>
          <a:xfrm>
            <a:off x="8149831" y="5132467"/>
            <a:ext cx="369499" cy="269537"/>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Vabakuju: kujund 53">
            <a:extLst>
              <a:ext uri="{FF2B5EF4-FFF2-40B4-BE49-F238E27FC236}">
                <a16:creationId xmlns:a16="http://schemas.microsoft.com/office/drawing/2014/main" id="{BA580AE9-9A2A-04D8-6D68-5A4506670BF6}"/>
              </a:ext>
            </a:extLst>
          </p:cNvPr>
          <p:cNvSpPr/>
          <p:nvPr/>
        </p:nvSpPr>
        <p:spPr>
          <a:xfrm rot="19972610">
            <a:off x="2272916" y="5293159"/>
            <a:ext cx="692360" cy="313959"/>
          </a:xfrm>
          <a:custGeom>
            <a:avLst/>
            <a:gdLst>
              <a:gd name="connsiteX0" fmla="*/ 0 w 1083928"/>
              <a:gd name="connsiteY0" fmla="*/ 74000 h 451764"/>
              <a:gd name="connsiteX1" fmla="*/ 564204 w 1083928"/>
              <a:gd name="connsiteY1" fmla="*/ 25362 h 451764"/>
              <a:gd name="connsiteX2" fmla="*/ 1050587 w 1083928"/>
              <a:gd name="connsiteY2" fmla="*/ 424196 h 451764"/>
              <a:gd name="connsiteX3" fmla="*/ 1001949 w 1083928"/>
              <a:gd name="connsiteY3" fmla="*/ 385286 h 451764"/>
            </a:gdLst>
            <a:ahLst/>
            <a:cxnLst>
              <a:cxn ang="0">
                <a:pos x="connsiteX0" y="connsiteY0"/>
              </a:cxn>
              <a:cxn ang="0">
                <a:pos x="connsiteX1" y="connsiteY1"/>
              </a:cxn>
              <a:cxn ang="0">
                <a:pos x="connsiteX2" y="connsiteY2"/>
              </a:cxn>
              <a:cxn ang="0">
                <a:pos x="connsiteX3" y="connsiteY3"/>
              </a:cxn>
            </a:cxnLst>
            <a:rect l="l" t="t" r="r" b="b"/>
            <a:pathLst>
              <a:path w="1083928" h="451764">
                <a:moveTo>
                  <a:pt x="0" y="74000"/>
                </a:moveTo>
                <a:cubicBezTo>
                  <a:pt x="194553" y="20498"/>
                  <a:pt x="389106" y="-33004"/>
                  <a:pt x="564204" y="25362"/>
                </a:cubicBezTo>
                <a:cubicBezTo>
                  <a:pt x="739302" y="83728"/>
                  <a:pt x="977630" y="364209"/>
                  <a:pt x="1050587" y="424196"/>
                </a:cubicBezTo>
                <a:cubicBezTo>
                  <a:pt x="1123544" y="484183"/>
                  <a:pt x="1062746" y="434734"/>
                  <a:pt x="1001949" y="385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40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ACF16571-2C5C-71B1-AFD6-84087F3C22D9}"/>
              </a:ext>
            </a:extLst>
          </p:cNvPr>
          <p:cNvSpPr>
            <a:spLocks noGrp="1"/>
          </p:cNvSpPr>
          <p:nvPr>
            <p:ph idx="1"/>
          </p:nvPr>
        </p:nvSpPr>
        <p:spPr/>
        <p:txBody>
          <a:bodyPr>
            <a:normAutofit/>
          </a:bodyPr>
          <a:lstStyle/>
          <a:p>
            <a:r>
              <a:rPr lang="et-EE" sz="2800" dirty="0"/>
              <a:t>Võime moodustada aktiivmudahelbeid, graanulmuda või </a:t>
            </a:r>
            <a:r>
              <a:rPr lang="et-EE" sz="2800" dirty="0" err="1"/>
              <a:t>biokilet</a:t>
            </a:r>
            <a:r>
              <a:rPr lang="et-EE" sz="2800" dirty="0"/>
              <a:t> realiseerub reoveepuhastusprotsessis suuresti tänu keskkonnatingimuste ja toidulaua mitmekesisusele. </a:t>
            </a:r>
          </a:p>
          <a:p>
            <a:endParaRPr lang="en-US" dirty="0"/>
          </a:p>
        </p:txBody>
      </p:sp>
      <p:sp>
        <p:nvSpPr>
          <p:cNvPr id="3" name="Pealkiri 2">
            <a:extLst>
              <a:ext uri="{FF2B5EF4-FFF2-40B4-BE49-F238E27FC236}">
                <a16:creationId xmlns:a16="http://schemas.microsoft.com/office/drawing/2014/main" id="{2AAB6322-29EE-A515-8B4F-EE3B37D14AFB}"/>
              </a:ext>
            </a:extLst>
          </p:cNvPr>
          <p:cNvSpPr>
            <a:spLocks noGrp="1"/>
          </p:cNvSpPr>
          <p:nvPr>
            <p:ph type="title"/>
          </p:nvPr>
        </p:nvSpPr>
        <p:spPr/>
        <p:txBody>
          <a:bodyPr/>
          <a:lstStyle/>
          <a:p>
            <a:r>
              <a:rPr lang="et-EE" dirty="0"/>
              <a:t>Koosluste kujunemine</a:t>
            </a:r>
            <a:endParaRPr lang="en-US" dirty="0"/>
          </a:p>
        </p:txBody>
      </p:sp>
    </p:spTree>
    <p:extLst>
      <p:ext uri="{BB962C8B-B14F-4D97-AF65-F5344CB8AC3E}">
        <p14:creationId xmlns:p14="http://schemas.microsoft.com/office/powerpoint/2010/main" val="375215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C3A82229-AFB8-FDF6-175B-A06C351C7759}"/>
              </a:ext>
            </a:extLst>
          </p:cNvPr>
          <p:cNvPicPr>
            <a:picLocks noChangeAspect="1"/>
          </p:cNvPicPr>
          <p:nvPr/>
        </p:nvPicPr>
        <p:blipFill>
          <a:blip r:embed="rId3"/>
          <a:stretch>
            <a:fillRect/>
          </a:stretch>
        </p:blipFill>
        <p:spPr>
          <a:xfrm>
            <a:off x="1633341" y="42378"/>
            <a:ext cx="8925318" cy="6773243"/>
          </a:xfrm>
          <a:prstGeom prst="rect">
            <a:avLst/>
          </a:prstGeom>
        </p:spPr>
      </p:pic>
    </p:spTree>
    <p:extLst>
      <p:ext uri="{BB962C8B-B14F-4D97-AF65-F5344CB8AC3E}">
        <p14:creationId xmlns:p14="http://schemas.microsoft.com/office/powerpoint/2010/main" val="4037622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9A8B99F0-7E6D-7E1D-E60C-0AA7B00A9392}"/>
              </a:ext>
            </a:extLst>
          </p:cNvPr>
          <p:cNvSpPr>
            <a:spLocks noGrp="1"/>
          </p:cNvSpPr>
          <p:nvPr>
            <p:ph idx="1"/>
          </p:nvPr>
        </p:nvSpPr>
        <p:spPr/>
        <p:txBody>
          <a:bodyPr/>
          <a:lstStyle/>
          <a:p>
            <a:r>
              <a:rPr lang="et-EE" dirty="0"/>
              <a:t>Hüdraulilised tingimused</a:t>
            </a:r>
          </a:p>
          <a:p>
            <a:r>
              <a:rPr lang="et-EE" dirty="0"/>
              <a:t>Toitainete hulk ja </a:t>
            </a:r>
            <a:r>
              <a:rPr lang="et-EE" dirty="0" err="1"/>
              <a:t>inhibitorid</a:t>
            </a:r>
            <a:endParaRPr lang="et-EE" dirty="0"/>
          </a:p>
          <a:p>
            <a:r>
              <a:rPr lang="et-EE" dirty="0"/>
              <a:t>Keskkonnatingimused</a:t>
            </a:r>
          </a:p>
          <a:p>
            <a:endParaRPr lang="en-US" dirty="0"/>
          </a:p>
        </p:txBody>
      </p:sp>
      <p:sp>
        <p:nvSpPr>
          <p:cNvPr id="3" name="Pealkiri 2">
            <a:extLst>
              <a:ext uri="{FF2B5EF4-FFF2-40B4-BE49-F238E27FC236}">
                <a16:creationId xmlns:a16="http://schemas.microsoft.com/office/drawing/2014/main" id="{36867FA4-2F93-4A54-4A16-4E85C1B6824F}"/>
              </a:ext>
            </a:extLst>
          </p:cNvPr>
          <p:cNvSpPr>
            <a:spLocks noGrp="1"/>
          </p:cNvSpPr>
          <p:nvPr>
            <p:ph type="title"/>
          </p:nvPr>
        </p:nvSpPr>
        <p:spPr/>
        <p:txBody>
          <a:bodyPr/>
          <a:lstStyle/>
          <a:p>
            <a:r>
              <a:rPr lang="et-EE" dirty="0"/>
              <a:t>Mis on määrav?</a:t>
            </a:r>
            <a:endParaRPr lang="en-US" dirty="0"/>
          </a:p>
        </p:txBody>
      </p:sp>
    </p:spTree>
    <p:extLst>
      <p:ext uri="{BB962C8B-B14F-4D97-AF65-F5344CB8AC3E}">
        <p14:creationId xmlns:p14="http://schemas.microsoft.com/office/powerpoint/2010/main" val="4222354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267780E5-C9BD-884F-98D7-C0CE629A420B}"/>
              </a:ext>
            </a:extLst>
          </p:cNvPr>
          <p:cNvSpPr>
            <a:spLocks noGrp="1"/>
          </p:cNvSpPr>
          <p:nvPr>
            <p:ph type="title"/>
          </p:nvPr>
        </p:nvSpPr>
        <p:spPr/>
        <p:txBody>
          <a:bodyPr/>
          <a:lstStyle/>
          <a:p>
            <a:r>
              <a:rPr lang="en-US" dirty="0" err="1"/>
              <a:t>Kõik</a:t>
            </a:r>
            <a:r>
              <a:rPr lang="en-US" dirty="0"/>
              <a:t> </a:t>
            </a:r>
            <a:r>
              <a:rPr lang="en-US" dirty="0" err="1"/>
              <a:t>biopuhastuse</a:t>
            </a:r>
            <a:r>
              <a:rPr lang="en-US" dirty="0"/>
              <a:t> </a:t>
            </a:r>
            <a:r>
              <a:rPr lang="en-US" dirty="0" err="1"/>
              <a:t>tehnoloogiad</a:t>
            </a:r>
            <a:r>
              <a:rPr lang="en-US" dirty="0"/>
              <a:t> </a:t>
            </a:r>
            <a:r>
              <a:rPr lang="en-US" dirty="0" err="1"/>
              <a:t>põhinevad</a:t>
            </a:r>
            <a:r>
              <a:rPr lang="en-US" dirty="0"/>
              <a:t> </a:t>
            </a:r>
            <a:r>
              <a:rPr lang="en-US" dirty="0" err="1"/>
              <a:t>looduslikel</a:t>
            </a:r>
            <a:r>
              <a:rPr lang="en-US" dirty="0"/>
              <a:t> </a:t>
            </a:r>
            <a:r>
              <a:rPr lang="en-US" dirty="0" err="1"/>
              <a:t>protsessidel</a:t>
            </a:r>
            <a:r>
              <a:rPr lang="en-US" dirty="0"/>
              <a:t> </a:t>
            </a:r>
          </a:p>
        </p:txBody>
      </p:sp>
      <p:pic>
        <p:nvPicPr>
          <p:cNvPr id="4" name="Sisu kohatäide 3">
            <a:extLst>
              <a:ext uri="{FF2B5EF4-FFF2-40B4-BE49-F238E27FC236}">
                <a16:creationId xmlns:a16="http://schemas.microsoft.com/office/drawing/2014/main" id="{F64FD20F-4FF0-FE38-54EA-84C56C38E2F4}"/>
              </a:ext>
            </a:extLst>
          </p:cNvPr>
          <p:cNvPicPr>
            <a:picLocks noGrp="1" noChangeAspect="1"/>
          </p:cNvPicPr>
          <p:nvPr>
            <p:ph idx="1"/>
          </p:nvPr>
        </p:nvPicPr>
        <p:blipFill>
          <a:blip r:embed="rId3"/>
          <a:stretch>
            <a:fillRect/>
          </a:stretch>
        </p:blipFill>
        <p:spPr>
          <a:xfrm>
            <a:off x="250372" y="1679880"/>
            <a:ext cx="9209314" cy="5180239"/>
          </a:xfrm>
          <a:prstGeom prst="rect">
            <a:avLst/>
          </a:prstGeom>
        </p:spPr>
      </p:pic>
    </p:spTree>
    <p:extLst>
      <p:ext uri="{BB962C8B-B14F-4D97-AF65-F5344CB8AC3E}">
        <p14:creationId xmlns:p14="http://schemas.microsoft.com/office/powerpoint/2010/main" val="4152737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3618E25A-B904-9378-FB66-DFFE7F11DF70}"/>
              </a:ext>
            </a:extLst>
          </p:cNvPr>
          <p:cNvSpPr>
            <a:spLocks noGrp="1"/>
          </p:cNvSpPr>
          <p:nvPr>
            <p:ph type="title"/>
          </p:nvPr>
        </p:nvSpPr>
        <p:spPr/>
        <p:txBody>
          <a:bodyPr/>
          <a:lstStyle/>
          <a:p>
            <a:r>
              <a:rPr lang="et-EE" dirty="0"/>
              <a:t>Hüdraulilised tingimused</a:t>
            </a:r>
            <a:endParaRPr lang="en-US" dirty="0"/>
          </a:p>
        </p:txBody>
      </p:sp>
      <p:pic>
        <p:nvPicPr>
          <p:cNvPr id="4" name="Sisu kohatäide 3">
            <a:extLst>
              <a:ext uri="{FF2B5EF4-FFF2-40B4-BE49-F238E27FC236}">
                <a16:creationId xmlns:a16="http://schemas.microsoft.com/office/drawing/2014/main" id="{ECD1EC2C-D90B-0C71-00D4-B5FE65F6896C}"/>
              </a:ext>
            </a:extLst>
          </p:cNvPr>
          <p:cNvPicPr>
            <a:picLocks noGrp="1" noChangeAspect="1"/>
          </p:cNvPicPr>
          <p:nvPr>
            <p:ph idx="1"/>
          </p:nvPr>
        </p:nvPicPr>
        <p:blipFill>
          <a:blip r:embed="rId3"/>
          <a:stretch>
            <a:fillRect/>
          </a:stretch>
        </p:blipFill>
        <p:spPr>
          <a:xfrm>
            <a:off x="2319671" y="1458010"/>
            <a:ext cx="4114800" cy="4844492"/>
          </a:xfrm>
          <a:prstGeom prst="rect">
            <a:avLst/>
          </a:prstGeom>
        </p:spPr>
      </p:pic>
      <p:sp>
        <p:nvSpPr>
          <p:cNvPr id="5" name="TextBox 4">
            <a:extLst>
              <a:ext uri="{FF2B5EF4-FFF2-40B4-BE49-F238E27FC236}">
                <a16:creationId xmlns:a16="http://schemas.microsoft.com/office/drawing/2014/main" id="{054D9837-2618-6A0B-8551-2B53E600957D}"/>
              </a:ext>
            </a:extLst>
          </p:cNvPr>
          <p:cNvSpPr txBox="1"/>
          <p:nvPr/>
        </p:nvSpPr>
        <p:spPr>
          <a:xfrm>
            <a:off x="2535695" y="6302502"/>
            <a:ext cx="5328592" cy="323165"/>
          </a:xfrm>
          <a:prstGeom prst="rect">
            <a:avLst/>
          </a:prstGeom>
          <a:noFill/>
        </p:spPr>
        <p:txBody>
          <a:bodyPr wrap="square" rtlCol="0">
            <a:spAutoFit/>
          </a:bodyPr>
          <a:lstStyle/>
          <a:p>
            <a:r>
              <a:rPr lang="en-US" sz="1500" dirty="0">
                <a:hlinkClick r:id="rId4"/>
              </a:rPr>
              <a:t>https://journals.asm.org/doi/10.1128/jb.00400-22</a:t>
            </a:r>
            <a:r>
              <a:rPr lang="et-EE" sz="1500" dirty="0"/>
              <a:t> </a:t>
            </a:r>
            <a:endParaRPr lang="en-US" sz="1500" dirty="0"/>
          </a:p>
        </p:txBody>
      </p:sp>
    </p:spTree>
    <p:extLst>
      <p:ext uri="{BB962C8B-B14F-4D97-AF65-F5344CB8AC3E}">
        <p14:creationId xmlns:p14="http://schemas.microsoft.com/office/powerpoint/2010/main" val="3840998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F0BA1A34-47B7-B361-7EF3-40AD15829C37}"/>
              </a:ext>
            </a:extLst>
          </p:cNvPr>
          <p:cNvSpPr>
            <a:spLocks noGrp="1"/>
          </p:cNvSpPr>
          <p:nvPr>
            <p:ph type="title"/>
          </p:nvPr>
        </p:nvSpPr>
        <p:spPr/>
        <p:txBody>
          <a:bodyPr/>
          <a:lstStyle/>
          <a:p>
            <a:r>
              <a:rPr lang="et-EE" sz="4400" dirty="0"/>
              <a:t>Toidujagamine koloonias võimaldab spetsialiseeruda</a:t>
            </a:r>
            <a:endParaRPr lang="en-US" dirty="0"/>
          </a:p>
        </p:txBody>
      </p:sp>
      <p:graphicFrame>
        <p:nvGraphicFramePr>
          <p:cNvPr id="4" name="Table 8">
            <a:extLst>
              <a:ext uri="{FF2B5EF4-FFF2-40B4-BE49-F238E27FC236}">
                <a16:creationId xmlns:a16="http://schemas.microsoft.com/office/drawing/2014/main" id="{AC54163B-9F11-3EB1-4C65-96C7A9F00861}"/>
              </a:ext>
            </a:extLst>
          </p:cNvPr>
          <p:cNvGraphicFramePr>
            <a:graphicFrameLocks noGrp="1"/>
          </p:cNvGraphicFramePr>
          <p:nvPr>
            <p:extLst>
              <p:ext uri="{D42A27DB-BD31-4B8C-83A1-F6EECF244321}">
                <p14:modId xmlns:p14="http://schemas.microsoft.com/office/powerpoint/2010/main" val="3869950776"/>
              </p:ext>
            </p:extLst>
          </p:nvPr>
        </p:nvGraphicFramePr>
        <p:xfrm>
          <a:off x="2046514" y="1596673"/>
          <a:ext cx="6096000" cy="4840312"/>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1988048167"/>
                    </a:ext>
                  </a:extLst>
                </a:gridCol>
                <a:gridCol w="3048000">
                  <a:extLst>
                    <a:ext uri="{9D8B030D-6E8A-4147-A177-3AD203B41FA5}">
                      <a16:colId xmlns:a16="http://schemas.microsoft.com/office/drawing/2014/main" val="1995911614"/>
                    </a:ext>
                  </a:extLst>
                </a:gridCol>
              </a:tblGrid>
              <a:tr h="2420156">
                <a:tc>
                  <a:txBody>
                    <a:bodyPr/>
                    <a:lstStyle/>
                    <a:p>
                      <a:r>
                        <a:rPr lang="et-EE" dirty="0"/>
                        <a:t>Kollane tarbib rohelise produkte</a:t>
                      </a:r>
                    </a:p>
                    <a:p>
                      <a:endParaRPr lang="en-US" dirty="0"/>
                    </a:p>
                  </a:txBody>
                  <a:tcPr/>
                </a:tc>
                <a:tc>
                  <a:txBody>
                    <a:bodyPr/>
                    <a:lstStyle/>
                    <a:p>
                      <a:r>
                        <a:rPr lang="et-EE" dirty="0"/>
                        <a:t>Roheline lagundab ensüümidega toidu, söövad mõlemad</a:t>
                      </a:r>
                      <a:endParaRPr lang="en-US" dirty="0"/>
                    </a:p>
                  </a:txBody>
                  <a:tcPr/>
                </a:tc>
                <a:extLst>
                  <a:ext uri="{0D108BD9-81ED-4DB2-BD59-A6C34878D82A}">
                    <a16:rowId xmlns:a16="http://schemas.microsoft.com/office/drawing/2014/main" val="3333233476"/>
                  </a:ext>
                </a:extLst>
              </a:tr>
              <a:tr h="24201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Kollane tarbib rohelise produkte ja vastupidi</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Kollane tarbib rohelise produkte ja vastupidi, kuid kollane kulutab rohkem energiat</a:t>
                      </a:r>
                    </a:p>
                    <a:p>
                      <a:endParaRPr lang="en-US" dirty="0"/>
                    </a:p>
                  </a:txBody>
                  <a:tcPr/>
                </a:tc>
                <a:extLst>
                  <a:ext uri="{0D108BD9-81ED-4DB2-BD59-A6C34878D82A}">
                    <a16:rowId xmlns:a16="http://schemas.microsoft.com/office/drawing/2014/main" val="2734588321"/>
                  </a:ext>
                </a:extLst>
              </a:tr>
            </a:tbl>
          </a:graphicData>
        </a:graphic>
      </p:graphicFrame>
      <p:pic>
        <p:nvPicPr>
          <p:cNvPr id="5" name="Image 20">
            <a:extLst>
              <a:ext uri="{FF2B5EF4-FFF2-40B4-BE49-F238E27FC236}">
                <a16:creationId xmlns:a16="http://schemas.microsoft.com/office/drawing/2014/main" id="{B1A30F57-C47F-B9C6-B9C6-ECAD4A8215F3}"/>
              </a:ext>
            </a:extLst>
          </p:cNvPr>
          <p:cNvPicPr/>
          <p:nvPr/>
        </p:nvPicPr>
        <p:blipFill rotWithShape="1">
          <a:blip r:embed="rId2" cstate="print"/>
          <a:srcRect l="56304" r="3253"/>
          <a:stretch/>
        </p:blipFill>
        <p:spPr>
          <a:xfrm>
            <a:off x="2286202" y="2620561"/>
            <a:ext cx="2357120" cy="1176020"/>
          </a:xfrm>
          <a:prstGeom prst="rect">
            <a:avLst/>
          </a:prstGeom>
        </p:spPr>
      </p:pic>
      <p:pic>
        <p:nvPicPr>
          <p:cNvPr id="6" name="Image 21">
            <a:extLst>
              <a:ext uri="{FF2B5EF4-FFF2-40B4-BE49-F238E27FC236}">
                <a16:creationId xmlns:a16="http://schemas.microsoft.com/office/drawing/2014/main" id="{A09DCB88-AB7E-9E87-0BF0-B3C3235E2DBA}"/>
              </a:ext>
            </a:extLst>
          </p:cNvPr>
          <p:cNvPicPr/>
          <p:nvPr/>
        </p:nvPicPr>
        <p:blipFill rotWithShape="1">
          <a:blip r:embed="rId3" cstate="print"/>
          <a:srcRect l="59484" r="3257"/>
          <a:stretch/>
        </p:blipFill>
        <p:spPr>
          <a:xfrm>
            <a:off x="5473700" y="2620561"/>
            <a:ext cx="2171065" cy="1176020"/>
          </a:xfrm>
          <a:prstGeom prst="rect">
            <a:avLst/>
          </a:prstGeom>
        </p:spPr>
      </p:pic>
      <p:pic>
        <p:nvPicPr>
          <p:cNvPr id="7" name="Image 22">
            <a:extLst>
              <a:ext uri="{FF2B5EF4-FFF2-40B4-BE49-F238E27FC236}">
                <a16:creationId xmlns:a16="http://schemas.microsoft.com/office/drawing/2014/main" id="{1945E088-53E0-4DA1-52BF-C83C6EB149C5}"/>
              </a:ext>
            </a:extLst>
          </p:cNvPr>
          <p:cNvPicPr/>
          <p:nvPr/>
        </p:nvPicPr>
        <p:blipFill rotWithShape="1">
          <a:blip r:embed="rId4" cstate="print"/>
          <a:srcRect l="59482" r="3257"/>
          <a:stretch/>
        </p:blipFill>
        <p:spPr>
          <a:xfrm>
            <a:off x="2353238" y="5212849"/>
            <a:ext cx="2171700" cy="1176020"/>
          </a:xfrm>
          <a:prstGeom prst="rect">
            <a:avLst/>
          </a:prstGeom>
        </p:spPr>
      </p:pic>
      <p:pic>
        <p:nvPicPr>
          <p:cNvPr id="8" name="Image 23">
            <a:extLst>
              <a:ext uri="{FF2B5EF4-FFF2-40B4-BE49-F238E27FC236}">
                <a16:creationId xmlns:a16="http://schemas.microsoft.com/office/drawing/2014/main" id="{FF16CDE4-1994-9619-BBCC-37A2BFC65624}"/>
              </a:ext>
            </a:extLst>
          </p:cNvPr>
          <p:cNvPicPr/>
          <p:nvPr/>
        </p:nvPicPr>
        <p:blipFill rotWithShape="1">
          <a:blip r:embed="rId5" cstate="print"/>
          <a:srcRect l="59483" r="3256"/>
          <a:stretch/>
        </p:blipFill>
        <p:spPr>
          <a:xfrm>
            <a:off x="5598570" y="5212849"/>
            <a:ext cx="2171065" cy="1176020"/>
          </a:xfrm>
          <a:prstGeom prst="rect">
            <a:avLst/>
          </a:prstGeom>
        </p:spPr>
      </p:pic>
      <p:sp>
        <p:nvSpPr>
          <p:cNvPr id="9" name="TextBox 8">
            <a:extLst>
              <a:ext uri="{FF2B5EF4-FFF2-40B4-BE49-F238E27FC236}">
                <a16:creationId xmlns:a16="http://schemas.microsoft.com/office/drawing/2014/main" id="{C948E103-C88A-C25E-B8C8-D8853CD73A4A}"/>
              </a:ext>
            </a:extLst>
          </p:cNvPr>
          <p:cNvSpPr txBox="1"/>
          <p:nvPr/>
        </p:nvSpPr>
        <p:spPr>
          <a:xfrm>
            <a:off x="8449238" y="6034926"/>
            <a:ext cx="4033101" cy="707886"/>
          </a:xfrm>
          <a:prstGeom prst="rect">
            <a:avLst/>
          </a:prstGeom>
          <a:noFill/>
        </p:spPr>
        <p:txBody>
          <a:bodyPr wrap="square" rtlCol="0">
            <a:spAutoFit/>
          </a:bodyPr>
          <a:lstStyle/>
          <a:p>
            <a:r>
              <a:rPr lang="en-US" sz="1000" dirty="0"/>
              <a:t>Smith NW, Shorten PR, </a:t>
            </a:r>
            <a:r>
              <a:rPr lang="en-US" sz="1000" dirty="0" err="1"/>
              <a:t>Altermann</a:t>
            </a:r>
            <a:r>
              <a:rPr lang="en-US" sz="1000" dirty="0"/>
              <a:t> E, Roy NC and McNabb WC (2019) The Classification and Evolution of Bacterial Cross-Feeding.</a:t>
            </a:r>
          </a:p>
          <a:p>
            <a:r>
              <a:rPr lang="en-US" sz="1000" dirty="0"/>
              <a:t>Front. Ecol. </a:t>
            </a:r>
            <a:r>
              <a:rPr lang="en-US" sz="1000" dirty="0" err="1"/>
              <a:t>Evol</a:t>
            </a:r>
            <a:r>
              <a:rPr lang="en-US" sz="1000" dirty="0"/>
              <a:t>. 7:153. </a:t>
            </a:r>
            <a:r>
              <a:rPr lang="en-US" sz="1000" dirty="0" err="1"/>
              <a:t>doi</a:t>
            </a:r>
            <a:r>
              <a:rPr lang="en-US" sz="1000" dirty="0"/>
              <a:t>: 10.3389/fevo.2019.00153</a:t>
            </a:r>
          </a:p>
          <a:p>
            <a:endParaRPr lang="en-US" sz="1000" dirty="0"/>
          </a:p>
        </p:txBody>
      </p:sp>
    </p:spTree>
    <p:extLst>
      <p:ext uri="{BB962C8B-B14F-4D97-AF65-F5344CB8AC3E}">
        <p14:creationId xmlns:p14="http://schemas.microsoft.com/office/powerpoint/2010/main" val="301112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007B6119-3DB5-2E74-41D3-3B177417F8A4}"/>
              </a:ext>
            </a:extLst>
          </p:cNvPr>
          <p:cNvSpPr>
            <a:spLocks noGrp="1"/>
          </p:cNvSpPr>
          <p:nvPr>
            <p:ph idx="1"/>
          </p:nvPr>
        </p:nvSpPr>
        <p:spPr>
          <a:xfrm>
            <a:off x="838200" y="1825625"/>
            <a:ext cx="6385560" cy="4351338"/>
          </a:xfrm>
        </p:spPr>
        <p:txBody>
          <a:bodyPr/>
          <a:lstStyle/>
          <a:p>
            <a:r>
              <a:rPr lang="et-EE" sz="2800" dirty="0"/>
              <a:t>Aktiivmuda on </a:t>
            </a:r>
            <a:r>
              <a:rPr lang="et-EE" sz="2800" dirty="0" err="1"/>
              <a:t>helbeline</a:t>
            </a:r>
            <a:r>
              <a:rPr lang="et-EE" sz="2800" dirty="0"/>
              <a:t> mass, mis koosneb orgaanilisest peenheljumist ja kolloididest ning mikroorganismide (peamiselt bakterite ja ainuraksete) kogumeist. </a:t>
            </a:r>
          </a:p>
          <a:p>
            <a:r>
              <a:rPr lang="et-EE" sz="2800" dirty="0"/>
              <a:t>Aktiivmuda kasvab aegamööda ja aktiivmudapuhasti </a:t>
            </a:r>
            <a:r>
              <a:rPr lang="et-EE" sz="2800" dirty="0" err="1"/>
              <a:t>sissetöötamiseks</a:t>
            </a:r>
            <a:r>
              <a:rPr lang="et-EE" sz="2800" dirty="0"/>
              <a:t> kulub mõni nädal kuni paar kuud. </a:t>
            </a:r>
          </a:p>
          <a:p>
            <a:endParaRPr lang="en-US" dirty="0"/>
          </a:p>
        </p:txBody>
      </p:sp>
      <p:sp>
        <p:nvSpPr>
          <p:cNvPr id="3" name="Pealkiri 2">
            <a:extLst>
              <a:ext uri="{FF2B5EF4-FFF2-40B4-BE49-F238E27FC236}">
                <a16:creationId xmlns:a16="http://schemas.microsoft.com/office/drawing/2014/main" id="{D437232E-4F0B-F837-3E83-D8FDF50553D8}"/>
              </a:ext>
            </a:extLst>
          </p:cNvPr>
          <p:cNvSpPr>
            <a:spLocks noGrp="1"/>
          </p:cNvSpPr>
          <p:nvPr>
            <p:ph type="title"/>
          </p:nvPr>
        </p:nvSpPr>
        <p:spPr/>
        <p:txBody>
          <a:bodyPr/>
          <a:lstStyle/>
          <a:p>
            <a:r>
              <a:rPr lang="en-EE"/>
              <a:t>Mis asi on aktiivmuda?</a:t>
            </a:r>
            <a:endParaRPr lang="en-US" dirty="0"/>
          </a:p>
        </p:txBody>
      </p:sp>
      <p:pic>
        <p:nvPicPr>
          <p:cNvPr id="4" name="Picture 3">
            <a:extLst>
              <a:ext uri="{FF2B5EF4-FFF2-40B4-BE49-F238E27FC236}">
                <a16:creationId xmlns:a16="http://schemas.microsoft.com/office/drawing/2014/main" id="{F5B37B50-EC77-04F9-E463-A564190BCF2F}"/>
              </a:ext>
            </a:extLst>
          </p:cNvPr>
          <p:cNvPicPr>
            <a:picLocks noChangeAspect="1"/>
          </p:cNvPicPr>
          <p:nvPr/>
        </p:nvPicPr>
        <p:blipFill>
          <a:blip r:embed="rId2"/>
          <a:stretch>
            <a:fillRect/>
          </a:stretch>
        </p:blipFill>
        <p:spPr>
          <a:xfrm>
            <a:off x="7223760" y="1241900"/>
            <a:ext cx="4896226" cy="3673186"/>
          </a:xfrm>
          <a:prstGeom prst="rect">
            <a:avLst/>
          </a:prstGeom>
        </p:spPr>
      </p:pic>
    </p:spTree>
    <p:extLst>
      <p:ext uri="{BB962C8B-B14F-4D97-AF65-F5344CB8AC3E}">
        <p14:creationId xmlns:p14="http://schemas.microsoft.com/office/powerpoint/2010/main" val="2102390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F3384C9F-33FB-2514-987D-B2A6ED1198A0}"/>
              </a:ext>
            </a:extLst>
          </p:cNvPr>
          <p:cNvSpPr>
            <a:spLocks noGrp="1"/>
          </p:cNvSpPr>
          <p:nvPr>
            <p:ph idx="1"/>
          </p:nvPr>
        </p:nvSpPr>
        <p:spPr>
          <a:xfrm>
            <a:off x="838200" y="1825625"/>
            <a:ext cx="5257800" cy="2626632"/>
          </a:xfrm>
        </p:spPr>
        <p:txBody>
          <a:bodyPr/>
          <a:lstStyle/>
          <a:p>
            <a:r>
              <a:rPr lang="et-EE" dirty="0"/>
              <a:t>Reoveega protsessi sisenevad bakterid kasvatavad enda ümber </a:t>
            </a:r>
            <a:r>
              <a:rPr lang="et-EE" dirty="0" err="1"/>
              <a:t>polüsahhariididest</a:t>
            </a:r>
            <a:r>
              <a:rPr lang="et-EE" dirty="0"/>
              <a:t> kihi, mis võimaldab kolooniatena kasvama hakata</a:t>
            </a:r>
          </a:p>
          <a:p>
            <a:endParaRPr lang="en-US" dirty="0"/>
          </a:p>
        </p:txBody>
      </p:sp>
      <p:sp>
        <p:nvSpPr>
          <p:cNvPr id="3" name="Pealkiri 2">
            <a:extLst>
              <a:ext uri="{FF2B5EF4-FFF2-40B4-BE49-F238E27FC236}">
                <a16:creationId xmlns:a16="http://schemas.microsoft.com/office/drawing/2014/main" id="{AA783A2C-B60D-69EF-5571-F724AB701D0F}"/>
              </a:ext>
            </a:extLst>
          </p:cNvPr>
          <p:cNvSpPr>
            <a:spLocks noGrp="1"/>
          </p:cNvSpPr>
          <p:nvPr>
            <p:ph type="title"/>
          </p:nvPr>
        </p:nvSpPr>
        <p:spPr/>
        <p:txBody>
          <a:bodyPr/>
          <a:lstStyle/>
          <a:p>
            <a:r>
              <a:rPr lang="et-EE" dirty="0"/>
              <a:t>Helveste moodustumine</a:t>
            </a:r>
            <a:endParaRPr lang="en-US" dirty="0"/>
          </a:p>
        </p:txBody>
      </p:sp>
      <p:pic>
        <p:nvPicPr>
          <p:cNvPr id="4" name="Picture 4" descr="http://web.deu.edu.tr/atiksu/toprak/islet2.gif">
            <a:extLst>
              <a:ext uri="{FF2B5EF4-FFF2-40B4-BE49-F238E27FC236}">
                <a16:creationId xmlns:a16="http://schemas.microsoft.com/office/drawing/2014/main" id="{5346C476-2EEF-ADD3-789F-A130730885DA}"/>
              </a:ext>
            </a:extLst>
          </p:cNvPr>
          <p:cNvPicPr>
            <a:picLocks noChangeAspect="1" noChangeArrowheads="1"/>
          </p:cNvPicPr>
          <p:nvPr/>
        </p:nvPicPr>
        <p:blipFill>
          <a:blip r:embed="rId2" cstate="print"/>
          <a:srcRect/>
          <a:stretch>
            <a:fillRect/>
          </a:stretch>
        </p:blipFill>
        <p:spPr bwMode="auto">
          <a:xfrm>
            <a:off x="6161314" y="1736725"/>
            <a:ext cx="4320481" cy="4404104"/>
          </a:xfrm>
          <a:prstGeom prst="rect">
            <a:avLst/>
          </a:prstGeom>
          <a:noFill/>
        </p:spPr>
      </p:pic>
    </p:spTree>
    <p:extLst>
      <p:ext uri="{BB962C8B-B14F-4D97-AF65-F5344CB8AC3E}">
        <p14:creationId xmlns:p14="http://schemas.microsoft.com/office/powerpoint/2010/main" val="1517103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8BE3EB1A-D0B7-A6EB-D004-73629A691707}"/>
              </a:ext>
            </a:extLst>
          </p:cNvPr>
          <p:cNvSpPr>
            <a:spLocks noGrp="1"/>
          </p:cNvSpPr>
          <p:nvPr>
            <p:ph idx="1"/>
          </p:nvPr>
        </p:nvSpPr>
        <p:spPr>
          <a:xfrm>
            <a:off x="642257" y="4702628"/>
            <a:ext cx="10515600" cy="2279877"/>
          </a:xfrm>
        </p:spPr>
        <p:txBody>
          <a:bodyPr/>
          <a:lstStyle/>
          <a:p>
            <a:r>
              <a:rPr lang="et-EE" dirty="0"/>
              <a:t>Protsessi edukaks läbiviimiseks on vaja nii 1-valentseid kui ka </a:t>
            </a:r>
            <a:r>
              <a:rPr lang="et-EE" dirty="0" err="1"/>
              <a:t>mitmevalentseid</a:t>
            </a:r>
            <a:r>
              <a:rPr lang="et-EE" dirty="0"/>
              <a:t> katioone, kusjuures nende suhe reovees peaks olema kaldu </a:t>
            </a:r>
            <a:r>
              <a:rPr lang="et-EE" dirty="0" err="1"/>
              <a:t>mitmevalentsete</a:t>
            </a:r>
            <a:r>
              <a:rPr lang="et-EE" dirty="0"/>
              <a:t> katioonide poole</a:t>
            </a:r>
          </a:p>
          <a:p>
            <a:endParaRPr lang="en-US" dirty="0"/>
          </a:p>
        </p:txBody>
      </p:sp>
      <p:sp>
        <p:nvSpPr>
          <p:cNvPr id="3" name="Pealkiri 2">
            <a:extLst>
              <a:ext uri="{FF2B5EF4-FFF2-40B4-BE49-F238E27FC236}">
                <a16:creationId xmlns:a16="http://schemas.microsoft.com/office/drawing/2014/main" id="{FD238648-D65E-ABA3-EC8E-A1041C18AF11}"/>
              </a:ext>
            </a:extLst>
          </p:cNvPr>
          <p:cNvSpPr>
            <a:spLocks noGrp="1"/>
          </p:cNvSpPr>
          <p:nvPr>
            <p:ph type="title"/>
          </p:nvPr>
        </p:nvSpPr>
        <p:spPr/>
        <p:txBody>
          <a:bodyPr/>
          <a:lstStyle/>
          <a:p>
            <a:r>
              <a:rPr lang="et-EE" dirty="0"/>
              <a:t>Helveste moodustumine</a:t>
            </a:r>
            <a:endParaRPr lang="en-US" dirty="0"/>
          </a:p>
        </p:txBody>
      </p:sp>
      <p:pic>
        <p:nvPicPr>
          <p:cNvPr id="4" name="Picture 2" descr="http://www.thioguard.com/images/about_detSum_treatplant_graph.gif">
            <a:extLst>
              <a:ext uri="{FF2B5EF4-FFF2-40B4-BE49-F238E27FC236}">
                <a16:creationId xmlns:a16="http://schemas.microsoft.com/office/drawing/2014/main" id="{B55D0A9E-AC63-00CE-3BC7-ACC5A13812B9}"/>
              </a:ext>
            </a:extLst>
          </p:cNvPr>
          <p:cNvPicPr>
            <a:picLocks noChangeAspect="1" noChangeArrowheads="1"/>
          </p:cNvPicPr>
          <p:nvPr/>
        </p:nvPicPr>
        <p:blipFill>
          <a:blip r:embed="rId2" cstate="print"/>
          <a:srcRect/>
          <a:stretch>
            <a:fillRect/>
          </a:stretch>
        </p:blipFill>
        <p:spPr bwMode="auto">
          <a:xfrm>
            <a:off x="2380794" y="1690688"/>
            <a:ext cx="5304521" cy="2586404"/>
          </a:xfrm>
          <a:prstGeom prst="rect">
            <a:avLst/>
          </a:prstGeom>
          <a:noFill/>
        </p:spPr>
      </p:pic>
    </p:spTree>
    <p:extLst>
      <p:ext uri="{BB962C8B-B14F-4D97-AF65-F5344CB8AC3E}">
        <p14:creationId xmlns:p14="http://schemas.microsoft.com/office/powerpoint/2010/main" val="1490194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943E75D7-E47A-84B2-D1C7-B970BD11BADB}"/>
              </a:ext>
            </a:extLst>
          </p:cNvPr>
          <p:cNvSpPr>
            <a:spLocks noGrp="1"/>
          </p:cNvSpPr>
          <p:nvPr>
            <p:ph idx="1"/>
          </p:nvPr>
        </p:nvSpPr>
        <p:spPr>
          <a:xfrm>
            <a:off x="838200" y="359229"/>
            <a:ext cx="10515600" cy="5817734"/>
          </a:xfrm>
        </p:spPr>
        <p:txBody>
          <a:bodyPr/>
          <a:lstStyle/>
          <a:p>
            <a:pPr>
              <a:lnSpc>
                <a:spcPct val="90000"/>
              </a:lnSpc>
            </a:pPr>
            <a:r>
              <a:rPr lang="et-EE" sz="2700" dirty="0">
                <a:cs typeface="Times New Roman" pitchFamily="18" charset="0"/>
              </a:rPr>
              <a:t>Puhastusprotsessis osalevad mikroorganismid sõltuvad protsessi keskkonnatingimusest ning omavahelistest interaktsioonidest. </a:t>
            </a:r>
          </a:p>
          <a:p>
            <a:pPr lvl="1">
              <a:lnSpc>
                <a:spcPct val="90000"/>
              </a:lnSpc>
            </a:pPr>
            <a:r>
              <a:rPr lang="et-EE" sz="2300" dirty="0">
                <a:cs typeface="Times New Roman" pitchFamily="18" charset="0"/>
              </a:rPr>
              <a:t>Ühe jääde on teise toit</a:t>
            </a:r>
          </a:p>
          <a:p>
            <a:pPr>
              <a:lnSpc>
                <a:spcPct val="90000"/>
              </a:lnSpc>
            </a:pPr>
            <a:r>
              <a:rPr lang="et-EE" sz="2800" dirty="0">
                <a:cs typeface="Times New Roman" pitchFamily="18" charset="0"/>
              </a:rPr>
              <a:t>Keskkonnatingimuste varieerudes võib aktiivmudaprotsessi </a:t>
            </a:r>
            <a:r>
              <a:rPr lang="et-EE" sz="2800" dirty="0" err="1">
                <a:cs typeface="Times New Roman" pitchFamily="18" charset="0"/>
              </a:rPr>
              <a:t>mikroorganismiline</a:t>
            </a:r>
            <a:r>
              <a:rPr lang="et-EE" sz="2800" dirty="0">
                <a:cs typeface="Times New Roman" pitchFamily="18" charset="0"/>
              </a:rPr>
              <a:t> kooslus varieeruda</a:t>
            </a:r>
            <a:r>
              <a:rPr lang="et-EE" sz="2800" dirty="0"/>
              <a:t> </a:t>
            </a:r>
            <a:r>
              <a:rPr lang="et-EE" sz="2800" dirty="0">
                <a:cs typeface="Times New Roman" pitchFamily="18" charset="0"/>
              </a:rPr>
              <a:t>suuresti. </a:t>
            </a:r>
          </a:p>
          <a:p>
            <a:pPr lvl="1">
              <a:lnSpc>
                <a:spcPct val="90000"/>
              </a:lnSpc>
            </a:pPr>
            <a:r>
              <a:rPr lang="et-EE" sz="2400" dirty="0">
                <a:cs typeface="Times New Roman" pitchFamily="18" charset="0"/>
              </a:rPr>
              <a:t>Koosluse varieerumine võib kaasa tuua ka </a:t>
            </a:r>
            <a:r>
              <a:rPr lang="et-EE" sz="2400" b="1" u="sng" dirty="0">
                <a:cs typeface="Times New Roman" pitchFamily="18" charset="0"/>
              </a:rPr>
              <a:t>puhastusefekti</a:t>
            </a:r>
            <a:r>
              <a:rPr lang="et-EE" sz="2400" dirty="0">
                <a:cs typeface="Times New Roman" pitchFamily="18" charset="0"/>
              </a:rPr>
              <a:t> muutumise</a:t>
            </a:r>
          </a:p>
          <a:p>
            <a:pPr>
              <a:lnSpc>
                <a:spcPct val="90000"/>
              </a:lnSpc>
            </a:pPr>
            <a:r>
              <a:rPr lang="et-EE" sz="2700" dirty="0">
                <a:cs typeface="Times New Roman" pitchFamily="18" charset="0"/>
              </a:rPr>
              <a:t>Selleks, et protsessi kõige efektiivsemalt projekteerida, modelleerida või juhtida, on vaja teada, kuidas mikro-organismid erinevates (keskkonna)tingimustes käituvad</a:t>
            </a:r>
          </a:p>
          <a:p>
            <a:pPr>
              <a:lnSpc>
                <a:spcPct val="90000"/>
              </a:lnSpc>
            </a:pPr>
            <a:r>
              <a:rPr lang="et-EE" sz="2700" b="1" dirty="0"/>
              <a:t>Seega peab reaktor looma tingimused, mille puhul iga rakk oleks võimeline antud reaktsiooni läbiviimiseks optimaalsetes tingimustes.</a:t>
            </a:r>
            <a:endParaRPr lang="et-EE" sz="2700" dirty="0"/>
          </a:p>
          <a:p>
            <a:endParaRPr lang="en-US" dirty="0"/>
          </a:p>
        </p:txBody>
      </p:sp>
    </p:spTree>
    <p:extLst>
      <p:ext uri="{BB962C8B-B14F-4D97-AF65-F5344CB8AC3E}">
        <p14:creationId xmlns:p14="http://schemas.microsoft.com/office/powerpoint/2010/main" val="851221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CC5BB5F1-E8BA-C191-AD71-F612E401E1B9}"/>
              </a:ext>
            </a:extLst>
          </p:cNvPr>
          <p:cNvSpPr>
            <a:spLocks noGrp="1"/>
          </p:cNvSpPr>
          <p:nvPr>
            <p:ph idx="1"/>
          </p:nvPr>
        </p:nvSpPr>
        <p:spPr/>
        <p:txBody>
          <a:bodyPr/>
          <a:lstStyle/>
          <a:p>
            <a:pPr marL="0" indent="0">
              <a:buNone/>
            </a:pPr>
            <a:r>
              <a:rPr lang="et-EE" dirty="0"/>
              <a:t>Mikroorganismide elutegevust mõjutavad </a:t>
            </a:r>
            <a:r>
              <a:rPr lang="et-EE" b="1" dirty="0"/>
              <a:t>temperatuur</a:t>
            </a:r>
            <a:r>
              <a:rPr lang="et-EE" dirty="0"/>
              <a:t>, </a:t>
            </a:r>
            <a:r>
              <a:rPr lang="et-EE" b="1" dirty="0"/>
              <a:t>soolsus</a:t>
            </a:r>
            <a:r>
              <a:rPr lang="et-EE" dirty="0"/>
              <a:t>, </a:t>
            </a:r>
            <a:r>
              <a:rPr lang="et-EE" b="1" dirty="0" err="1"/>
              <a:t>pH</a:t>
            </a:r>
            <a:r>
              <a:rPr lang="et-EE" dirty="0"/>
              <a:t>, </a:t>
            </a:r>
            <a:r>
              <a:rPr lang="et-EE" b="1" dirty="0"/>
              <a:t>hapniku olemasolu ja vormid</a:t>
            </a:r>
            <a:r>
              <a:rPr lang="et-EE" dirty="0"/>
              <a:t>, inhibiitorid jt. </a:t>
            </a:r>
          </a:p>
          <a:p>
            <a:pPr lvl="1"/>
            <a:r>
              <a:rPr lang="et-EE" dirty="0"/>
              <a:t>Enamik mikroorganisme eelistab mõõdukat temperatuuri ja soolasust ning neutraalset </a:t>
            </a:r>
            <a:r>
              <a:rPr lang="et-EE" dirty="0" err="1"/>
              <a:t>pH-d</a:t>
            </a:r>
            <a:r>
              <a:rPr lang="et-EE" dirty="0"/>
              <a:t>. </a:t>
            </a:r>
          </a:p>
          <a:p>
            <a:pPr lvl="1"/>
            <a:r>
              <a:rPr lang="et-EE" dirty="0" err="1"/>
              <a:t>Ekstremofiilid</a:t>
            </a:r>
            <a:r>
              <a:rPr lang="et-EE" dirty="0"/>
              <a:t> on mikroorganismid, kes taluvad hästi äärmuslikke keskkonnatingimusi, nad kuuluvad enamasti </a:t>
            </a:r>
            <a:r>
              <a:rPr lang="et-EE" dirty="0" err="1"/>
              <a:t>arhede</a:t>
            </a:r>
            <a:r>
              <a:rPr lang="et-EE" dirty="0"/>
              <a:t> hulka</a:t>
            </a:r>
          </a:p>
          <a:p>
            <a:endParaRPr lang="en-US" dirty="0"/>
          </a:p>
        </p:txBody>
      </p:sp>
      <p:sp>
        <p:nvSpPr>
          <p:cNvPr id="3" name="Pealkiri 2">
            <a:extLst>
              <a:ext uri="{FF2B5EF4-FFF2-40B4-BE49-F238E27FC236}">
                <a16:creationId xmlns:a16="http://schemas.microsoft.com/office/drawing/2014/main" id="{F6624C7C-6441-0983-2FF3-8A24D949464B}"/>
              </a:ext>
            </a:extLst>
          </p:cNvPr>
          <p:cNvSpPr>
            <a:spLocks noGrp="1"/>
          </p:cNvSpPr>
          <p:nvPr>
            <p:ph type="title"/>
          </p:nvPr>
        </p:nvSpPr>
        <p:spPr/>
        <p:txBody>
          <a:bodyPr/>
          <a:lstStyle/>
          <a:p>
            <a:r>
              <a:rPr lang="et-EE" dirty="0"/>
              <a:t>Keskkonnamõjud</a:t>
            </a:r>
            <a:endParaRPr lang="en-US" dirty="0"/>
          </a:p>
        </p:txBody>
      </p:sp>
    </p:spTree>
    <p:extLst>
      <p:ext uri="{BB962C8B-B14F-4D97-AF65-F5344CB8AC3E}">
        <p14:creationId xmlns:p14="http://schemas.microsoft.com/office/powerpoint/2010/main" val="1254737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3A70B0D3-3DCF-3E02-EFA9-27040CB1E039}"/>
              </a:ext>
            </a:extLst>
          </p:cNvPr>
          <p:cNvSpPr>
            <a:spLocks noGrp="1"/>
          </p:cNvSpPr>
          <p:nvPr>
            <p:ph idx="1"/>
          </p:nvPr>
        </p:nvSpPr>
        <p:spPr/>
        <p:txBody>
          <a:bodyPr/>
          <a:lstStyle/>
          <a:p>
            <a:pPr>
              <a:lnSpc>
                <a:spcPct val="90000"/>
              </a:lnSpc>
            </a:pPr>
            <a:r>
              <a:rPr lang="et-EE" dirty="0"/>
              <a:t>Vastavalt hapniku ja selle vormide olemasolule </a:t>
            </a:r>
            <a:r>
              <a:rPr lang="et-EE" dirty="0" err="1"/>
              <a:t>definreeritakse</a:t>
            </a:r>
            <a:r>
              <a:rPr lang="et-EE" dirty="0"/>
              <a:t> keskkonnatingimused kui:</a:t>
            </a:r>
          </a:p>
          <a:p>
            <a:pPr>
              <a:lnSpc>
                <a:spcPct val="90000"/>
              </a:lnSpc>
            </a:pPr>
            <a:r>
              <a:rPr lang="et-EE" b="1" dirty="0"/>
              <a:t>Anaeroobne</a:t>
            </a:r>
          </a:p>
          <a:p>
            <a:pPr lvl="1">
              <a:lnSpc>
                <a:spcPct val="90000"/>
              </a:lnSpc>
            </a:pPr>
            <a:r>
              <a:rPr lang="et-EE" dirty="0"/>
              <a:t>Puuduvad nii O</a:t>
            </a:r>
            <a:r>
              <a:rPr lang="et-EE" baseline="-25000" dirty="0"/>
              <a:t>2</a:t>
            </a:r>
            <a:r>
              <a:rPr lang="et-EE" dirty="0"/>
              <a:t> kui ka NO</a:t>
            </a:r>
            <a:r>
              <a:rPr lang="et-EE" baseline="-25000" dirty="0"/>
              <a:t>3</a:t>
            </a:r>
            <a:r>
              <a:rPr lang="et-EE" baseline="30000" dirty="0"/>
              <a:t>-</a:t>
            </a:r>
          </a:p>
          <a:p>
            <a:pPr>
              <a:lnSpc>
                <a:spcPct val="90000"/>
              </a:lnSpc>
            </a:pPr>
            <a:r>
              <a:rPr lang="et-EE" b="1" dirty="0" err="1"/>
              <a:t>Anoksiline</a:t>
            </a:r>
            <a:endParaRPr lang="et-EE" b="1" dirty="0"/>
          </a:p>
          <a:p>
            <a:pPr lvl="1">
              <a:lnSpc>
                <a:spcPct val="90000"/>
              </a:lnSpc>
            </a:pPr>
            <a:r>
              <a:rPr lang="et-EE" dirty="0"/>
              <a:t>Puudub O</a:t>
            </a:r>
            <a:r>
              <a:rPr lang="et-EE" baseline="-25000" dirty="0"/>
              <a:t>2</a:t>
            </a:r>
            <a:r>
              <a:rPr lang="et-EE" dirty="0"/>
              <a:t> </a:t>
            </a:r>
          </a:p>
          <a:p>
            <a:pPr lvl="1">
              <a:lnSpc>
                <a:spcPct val="90000"/>
              </a:lnSpc>
            </a:pPr>
            <a:r>
              <a:rPr lang="et-EE" dirty="0"/>
              <a:t>Leidub NO</a:t>
            </a:r>
            <a:r>
              <a:rPr lang="et-EE" baseline="-25000" dirty="0"/>
              <a:t>3</a:t>
            </a:r>
            <a:r>
              <a:rPr lang="et-EE" baseline="30000" dirty="0"/>
              <a:t>-</a:t>
            </a:r>
          </a:p>
          <a:p>
            <a:pPr>
              <a:lnSpc>
                <a:spcPct val="90000"/>
              </a:lnSpc>
            </a:pPr>
            <a:r>
              <a:rPr lang="et-EE" b="1" dirty="0"/>
              <a:t>Aeroobne</a:t>
            </a:r>
          </a:p>
          <a:p>
            <a:pPr lvl="1">
              <a:lnSpc>
                <a:spcPct val="90000"/>
              </a:lnSpc>
            </a:pPr>
            <a:r>
              <a:rPr lang="et-EE" dirty="0"/>
              <a:t>Olemas on nii O</a:t>
            </a:r>
            <a:r>
              <a:rPr lang="et-EE" baseline="-25000" dirty="0"/>
              <a:t>2</a:t>
            </a:r>
            <a:r>
              <a:rPr lang="et-EE" dirty="0"/>
              <a:t> kui ka NO</a:t>
            </a:r>
            <a:r>
              <a:rPr lang="et-EE" baseline="-25000" dirty="0"/>
              <a:t>3</a:t>
            </a:r>
            <a:r>
              <a:rPr lang="et-EE" baseline="30000" dirty="0"/>
              <a:t>-</a:t>
            </a:r>
          </a:p>
          <a:p>
            <a:endParaRPr lang="en-US" dirty="0"/>
          </a:p>
        </p:txBody>
      </p:sp>
      <p:sp>
        <p:nvSpPr>
          <p:cNvPr id="3" name="Pealkiri 2">
            <a:extLst>
              <a:ext uri="{FF2B5EF4-FFF2-40B4-BE49-F238E27FC236}">
                <a16:creationId xmlns:a16="http://schemas.microsoft.com/office/drawing/2014/main" id="{67F1AFCB-0529-85E7-2159-1259211C328B}"/>
              </a:ext>
            </a:extLst>
          </p:cNvPr>
          <p:cNvSpPr>
            <a:spLocks noGrp="1"/>
          </p:cNvSpPr>
          <p:nvPr>
            <p:ph type="title"/>
          </p:nvPr>
        </p:nvSpPr>
        <p:spPr/>
        <p:txBody>
          <a:bodyPr/>
          <a:lstStyle/>
          <a:p>
            <a:r>
              <a:rPr lang="et-EE" dirty="0"/>
              <a:t>Hapnik</a:t>
            </a:r>
            <a:endParaRPr lang="en-US" dirty="0"/>
          </a:p>
        </p:txBody>
      </p:sp>
    </p:spTree>
    <p:extLst>
      <p:ext uri="{BB962C8B-B14F-4D97-AF65-F5344CB8AC3E}">
        <p14:creationId xmlns:p14="http://schemas.microsoft.com/office/powerpoint/2010/main" val="308316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D7DFE704-BC8C-8497-E5CA-4281D14BA183}"/>
              </a:ext>
            </a:extLst>
          </p:cNvPr>
          <p:cNvSpPr>
            <a:spLocks noGrp="1"/>
          </p:cNvSpPr>
          <p:nvPr>
            <p:ph type="title"/>
          </p:nvPr>
        </p:nvSpPr>
        <p:spPr/>
        <p:txBody>
          <a:bodyPr/>
          <a:lstStyle/>
          <a:p>
            <a:r>
              <a:rPr lang="et-EE" dirty="0"/>
              <a:t>Hapnik ja mikroorganismid</a:t>
            </a:r>
            <a:endParaRPr lang="en-US" dirty="0"/>
          </a:p>
        </p:txBody>
      </p:sp>
      <p:pic>
        <p:nvPicPr>
          <p:cNvPr id="4" name="Picture 2">
            <a:extLst>
              <a:ext uri="{FF2B5EF4-FFF2-40B4-BE49-F238E27FC236}">
                <a16:creationId xmlns:a16="http://schemas.microsoft.com/office/drawing/2014/main" id="{BDAD0353-FB8A-8E01-F687-A8178737D269}"/>
              </a:ext>
            </a:extLst>
          </p:cNvPr>
          <p:cNvPicPr>
            <a:picLocks noChangeAspect="1" noChangeArrowheads="1"/>
          </p:cNvPicPr>
          <p:nvPr/>
        </p:nvPicPr>
        <p:blipFill>
          <a:blip r:embed="rId2" cstate="print"/>
          <a:srcRect/>
          <a:stretch>
            <a:fillRect/>
          </a:stretch>
        </p:blipFill>
        <p:spPr bwMode="auto">
          <a:xfrm>
            <a:off x="762000" y="1371600"/>
            <a:ext cx="9144000" cy="2466975"/>
          </a:xfrm>
          <a:prstGeom prst="rect">
            <a:avLst/>
          </a:prstGeom>
          <a:noFill/>
          <a:ln w="9525">
            <a:noFill/>
            <a:miter lim="800000"/>
            <a:headEnd/>
            <a:tailEnd/>
          </a:ln>
        </p:spPr>
      </p:pic>
      <p:pic>
        <p:nvPicPr>
          <p:cNvPr id="5" name="Picture 4" descr="http://web.deu.edu.tr/atiksu/toprak/floc.jpg">
            <a:extLst>
              <a:ext uri="{FF2B5EF4-FFF2-40B4-BE49-F238E27FC236}">
                <a16:creationId xmlns:a16="http://schemas.microsoft.com/office/drawing/2014/main" id="{A49823CA-0238-C879-792D-1F63B6AFD45E}"/>
              </a:ext>
            </a:extLst>
          </p:cNvPr>
          <p:cNvPicPr>
            <a:picLocks noChangeAspect="1" noChangeArrowheads="1"/>
          </p:cNvPicPr>
          <p:nvPr/>
        </p:nvPicPr>
        <p:blipFill>
          <a:blip r:embed="rId3" cstate="print"/>
          <a:srcRect/>
          <a:stretch>
            <a:fillRect/>
          </a:stretch>
        </p:blipFill>
        <p:spPr bwMode="auto">
          <a:xfrm>
            <a:off x="1085850" y="3748087"/>
            <a:ext cx="3240088" cy="2722563"/>
          </a:xfrm>
          <a:prstGeom prst="rect">
            <a:avLst/>
          </a:prstGeom>
          <a:noFill/>
          <a:ln w="9525">
            <a:noFill/>
            <a:miter lim="800000"/>
            <a:headEnd/>
            <a:tailEnd/>
          </a:ln>
        </p:spPr>
      </p:pic>
      <p:pic>
        <p:nvPicPr>
          <p:cNvPr id="6" name="Picture 6" descr="http://www.ksb.com/linkableblob/ksb-us/1007824-256822/lightboxLs/floc-lightboxLs.jpg">
            <a:extLst>
              <a:ext uri="{FF2B5EF4-FFF2-40B4-BE49-F238E27FC236}">
                <a16:creationId xmlns:a16="http://schemas.microsoft.com/office/drawing/2014/main" id="{DDD1BA1F-4B9B-0F00-197B-8712398F4E33}"/>
              </a:ext>
            </a:extLst>
          </p:cNvPr>
          <p:cNvPicPr>
            <a:picLocks noChangeAspect="1" noChangeArrowheads="1"/>
          </p:cNvPicPr>
          <p:nvPr/>
        </p:nvPicPr>
        <p:blipFill>
          <a:blip r:embed="rId4" cstate="print"/>
          <a:srcRect/>
          <a:stretch>
            <a:fillRect/>
          </a:stretch>
        </p:blipFill>
        <p:spPr bwMode="auto">
          <a:xfrm>
            <a:off x="4902200" y="3821112"/>
            <a:ext cx="4176713" cy="2671763"/>
          </a:xfrm>
          <a:prstGeom prst="rect">
            <a:avLst/>
          </a:prstGeom>
          <a:noFill/>
          <a:ln w="9525">
            <a:noFill/>
            <a:miter lim="800000"/>
            <a:headEnd/>
            <a:tailEnd/>
          </a:ln>
        </p:spPr>
      </p:pic>
    </p:spTree>
    <p:extLst>
      <p:ext uri="{BB962C8B-B14F-4D97-AF65-F5344CB8AC3E}">
        <p14:creationId xmlns:p14="http://schemas.microsoft.com/office/powerpoint/2010/main" val="1219539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DDEA169B-91CD-CCE0-F3CB-3580329EBB68}"/>
              </a:ext>
            </a:extLst>
          </p:cNvPr>
          <p:cNvSpPr>
            <a:spLocks noGrp="1"/>
          </p:cNvSpPr>
          <p:nvPr>
            <p:ph type="title"/>
          </p:nvPr>
        </p:nvSpPr>
        <p:spPr/>
        <p:txBody>
          <a:bodyPr/>
          <a:lstStyle/>
          <a:p>
            <a:r>
              <a:rPr lang="et-EE" dirty="0"/>
              <a:t>Bioloogiline fosforiärastus</a:t>
            </a:r>
            <a:endParaRPr lang="en-US" dirty="0"/>
          </a:p>
        </p:txBody>
      </p:sp>
      <p:pic>
        <p:nvPicPr>
          <p:cNvPr id="4" name="Picture 769076" descr="Diagram&#10;&#10;Description automatically generated">
            <a:extLst>
              <a:ext uri="{FF2B5EF4-FFF2-40B4-BE49-F238E27FC236}">
                <a16:creationId xmlns:a16="http://schemas.microsoft.com/office/drawing/2014/main" id="{41E26DA8-0F45-5F38-EAFB-62C0DE8F3A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2971" y="1601656"/>
            <a:ext cx="6521904" cy="3823626"/>
          </a:xfrm>
          <a:prstGeom prst="rect">
            <a:avLst/>
          </a:prstGeom>
          <a:noFill/>
          <a:ln>
            <a:noFill/>
          </a:ln>
        </p:spPr>
      </p:pic>
    </p:spTree>
    <p:extLst>
      <p:ext uri="{BB962C8B-B14F-4D97-AF65-F5344CB8AC3E}">
        <p14:creationId xmlns:p14="http://schemas.microsoft.com/office/powerpoint/2010/main" val="76363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63DB5B91-F2AA-F199-8174-CD10ACA29B61}"/>
              </a:ext>
            </a:extLst>
          </p:cNvPr>
          <p:cNvSpPr>
            <a:spLocks noGrp="1"/>
          </p:cNvSpPr>
          <p:nvPr>
            <p:ph idx="1"/>
          </p:nvPr>
        </p:nvSpPr>
        <p:spPr/>
        <p:txBody>
          <a:bodyPr>
            <a:normAutofit lnSpcReduction="10000"/>
          </a:bodyPr>
          <a:lstStyle/>
          <a:p>
            <a:pPr eaLnBrk="1" hangingPunct="1">
              <a:buFontTx/>
              <a:buChar char="-"/>
            </a:pPr>
            <a:r>
              <a:rPr lang="et-EE" altLang="et-EE" sz="2800" dirty="0">
                <a:latin typeface="Verdana" panose="020B0604030504040204" pitchFamily="34" charset="0"/>
              </a:rPr>
              <a:t>looduslike protsesside läbiviimine efektiivsemalt</a:t>
            </a:r>
          </a:p>
          <a:p>
            <a:pPr eaLnBrk="1" hangingPunct="1">
              <a:buFontTx/>
              <a:buChar char="-"/>
            </a:pPr>
            <a:r>
              <a:rPr lang="et-EE" altLang="et-EE" sz="2800" dirty="0">
                <a:latin typeface="Verdana" panose="020B0604030504040204" pitchFamily="34" charset="0"/>
              </a:rPr>
              <a:t>looduses kulgeksid vastavad protsessid aeglasemalt</a:t>
            </a:r>
          </a:p>
          <a:p>
            <a:pPr eaLnBrk="1" hangingPunct="1">
              <a:buFontTx/>
              <a:buChar char="-"/>
            </a:pPr>
            <a:endParaRPr lang="et-EE" altLang="et-EE" sz="2800" dirty="0">
              <a:latin typeface="Verdana" panose="020B0604030504040204" pitchFamily="34" charset="0"/>
            </a:endParaRPr>
          </a:p>
          <a:p>
            <a:pPr marL="0" indent="0" eaLnBrk="1" hangingPunct="1">
              <a:buNone/>
            </a:pPr>
            <a:r>
              <a:rPr lang="et-EE" altLang="et-EE" sz="2800" dirty="0">
                <a:latin typeface="Verdana" panose="020B0604030504040204" pitchFamily="34" charset="0"/>
              </a:rPr>
              <a:t>Kiiremaks bioloogiliseks puhastuseks on vaja</a:t>
            </a:r>
            <a:r>
              <a:rPr lang="et-EE" altLang="et-EE" sz="3200" dirty="0">
                <a:latin typeface="Verdana" panose="020B0604030504040204" pitchFamily="34" charset="0"/>
              </a:rPr>
              <a:t>:</a:t>
            </a:r>
          </a:p>
          <a:p>
            <a:pPr marL="0" indent="0" eaLnBrk="1" hangingPunct="1"/>
            <a:endParaRPr lang="et-EE" altLang="et-EE" sz="3200" dirty="0">
              <a:latin typeface="Verdana" panose="020B0604030504040204" pitchFamily="34" charset="0"/>
            </a:endParaRPr>
          </a:p>
          <a:p>
            <a:pPr>
              <a:buFont typeface="Arial" panose="020B0604020202020204" pitchFamily="34" charset="0"/>
              <a:buChar char="•"/>
            </a:pPr>
            <a:r>
              <a:rPr lang="et-EE" altLang="et-EE" sz="2800" dirty="0">
                <a:latin typeface="Verdana" panose="020B0604030504040204" pitchFamily="34" charset="0"/>
              </a:rPr>
              <a:t>mikroorganismide arvu suurendamine;</a:t>
            </a:r>
          </a:p>
          <a:p>
            <a:pPr>
              <a:buFont typeface="Arial" panose="020B0604020202020204" pitchFamily="34" charset="0"/>
              <a:buChar char="•"/>
            </a:pPr>
            <a:r>
              <a:rPr lang="et-EE" altLang="et-EE" sz="2800" dirty="0">
                <a:latin typeface="Verdana" panose="020B0604030504040204" pitchFamily="34" charset="0"/>
              </a:rPr>
              <a:t>peab tagama piisava lahustunud hapniku kontsentratsiooni;</a:t>
            </a:r>
          </a:p>
          <a:p>
            <a:pPr>
              <a:buFont typeface="Arial" panose="020B0604020202020204" pitchFamily="34" charset="0"/>
              <a:buChar char="•"/>
            </a:pPr>
            <a:r>
              <a:rPr lang="et-EE" altLang="et-EE" sz="2800" dirty="0">
                <a:latin typeface="Verdana" panose="020B0604030504040204" pitchFamily="34" charset="0"/>
              </a:rPr>
              <a:t>kogu süsteem peab olema läbi segatud.</a:t>
            </a:r>
            <a:endParaRPr lang="et-EE" altLang="et-EE" sz="2400" dirty="0">
              <a:latin typeface="Verdana" panose="020B0604030504040204" pitchFamily="34" charset="0"/>
            </a:endParaRPr>
          </a:p>
          <a:p>
            <a:endParaRPr lang="en-US" dirty="0"/>
          </a:p>
        </p:txBody>
      </p:sp>
      <p:sp>
        <p:nvSpPr>
          <p:cNvPr id="3" name="Pealkiri 2">
            <a:extLst>
              <a:ext uri="{FF2B5EF4-FFF2-40B4-BE49-F238E27FC236}">
                <a16:creationId xmlns:a16="http://schemas.microsoft.com/office/drawing/2014/main" id="{D97C4D91-1E20-9505-C1AB-A69DED0792C3}"/>
              </a:ext>
            </a:extLst>
          </p:cNvPr>
          <p:cNvSpPr>
            <a:spLocks noGrp="1"/>
          </p:cNvSpPr>
          <p:nvPr>
            <p:ph type="title"/>
          </p:nvPr>
        </p:nvSpPr>
        <p:spPr/>
        <p:txBody>
          <a:bodyPr/>
          <a:lstStyle/>
          <a:p>
            <a:r>
              <a:rPr lang="en-EE" dirty="0"/>
              <a:t>Bioloogiline puhastus</a:t>
            </a:r>
            <a:r>
              <a:rPr lang="et-EE" dirty="0"/>
              <a:t> (motivaatorid)</a:t>
            </a:r>
            <a:endParaRPr lang="en-US" dirty="0"/>
          </a:p>
        </p:txBody>
      </p:sp>
    </p:spTree>
    <p:extLst>
      <p:ext uri="{BB962C8B-B14F-4D97-AF65-F5344CB8AC3E}">
        <p14:creationId xmlns:p14="http://schemas.microsoft.com/office/powerpoint/2010/main" val="1159409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34C5836-DB46-2C46-9C70-73359BE21CF2}"/>
              </a:ext>
            </a:extLst>
          </p:cNvPr>
          <p:cNvSpPr>
            <a:spLocks noGrp="1"/>
          </p:cNvSpPr>
          <p:nvPr>
            <p:ph type="title"/>
          </p:nvPr>
        </p:nvSpPr>
        <p:spPr/>
        <p:txBody>
          <a:bodyPr/>
          <a:lstStyle/>
          <a:p>
            <a:r>
              <a:rPr lang="et-EE" dirty="0"/>
              <a:t>Miks on hapniku sisaldus oluline?</a:t>
            </a:r>
            <a:endParaRPr lang="en-US" dirty="0"/>
          </a:p>
        </p:txBody>
      </p:sp>
      <p:graphicFrame>
        <p:nvGraphicFramePr>
          <p:cNvPr id="5" name="Content Placeholder 7">
            <a:extLst>
              <a:ext uri="{FF2B5EF4-FFF2-40B4-BE49-F238E27FC236}">
                <a16:creationId xmlns:a16="http://schemas.microsoft.com/office/drawing/2014/main" id="{E25A4893-E90E-C3ED-A762-04B5423FA968}"/>
              </a:ext>
            </a:extLst>
          </p:cNvPr>
          <p:cNvGraphicFramePr>
            <a:graphicFrameLocks noGrp="1"/>
          </p:cNvGraphicFramePr>
          <p:nvPr>
            <p:ph idx="1"/>
            <p:extLst>
              <p:ext uri="{D42A27DB-BD31-4B8C-83A1-F6EECF244321}">
                <p14:modId xmlns:p14="http://schemas.microsoft.com/office/powerpoint/2010/main" val="1716807541"/>
              </p:ext>
            </p:extLst>
          </p:nvPr>
        </p:nvGraphicFramePr>
        <p:xfrm>
          <a:off x="976470" y="1572238"/>
          <a:ext cx="8229600" cy="4425355"/>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a:extLst>
              <a:ext uri="{FF2B5EF4-FFF2-40B4-BE49-F238E27FC236}">
                <a16:creationId xmlns:a16="http://schemas.microsoft.com/office/drawing/2014/main" id="{FF845B14-923C-650E-D2FF-39B4FB146B27}"/>
              </a:ext>
            </a:extLst>
          </p:cNvPr>
          <p:cNvPicPr>
            <a:picLocks noChangeAspect="1"/>
          </p:cNvPicPr>
          <p:nvPr/>
        </p:nvPicPr>
        <p:blipFill>
          <a:blip r:embed="rId4"/>
          <a:stretch>
            <a:fillRect/>
          </a:stretch>
        </p:blipFill>
        <p:spPr>
          <a:xfrm>
            <a:off x="9131543" y="3429000"/>
            <a:ext cx="3060457" cy="2243522"/>
          </a:xfrm>
          <a:prstGeom prst="rect">
            <a:avLst/>
          </a:prstGeom>
        </p:spPr>
      </p:pic>
    </p:spTree>
    <p:extLst>
      <p:ext uri="{BB962C8B-B14F-4D97-AF65-F5344CB8AC3E}">
        <p14:creationId xmlns:p14="http://schemas.microsoft.com/office/powerpoint/2010/main" val="1112147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E0E735F-29C8-6A3F-56C1-2156D720C006}"/>
              </a:ext>
            </a:extLst>
          </p:cNvPr>
          <p:cNvSpPr>
            <a:spLocks noGrp="1"/>
          </p:cNvSpPr>
          <p:nvPr>
            <p:ph type="title"/>
          </p:nvPr>
        </p:nvSpPr>
        <p:spPr/>
        <p:txBody>
          <a:bodyPr/>
          <a:lstStyle/>
          <a:p>
            <a:r>
              <a:rPr lang="et-EE" dirty="0"/>
              <a:t>Fotosüntees ja </a:t>
            </a:r>
            <a:r>
              <a:rPr lang="et-EE" dirty="0" err="1"/>
              <a:t>denitrifikatsioon</a:t>
            </a:r>
            <a:endParaRPr lang="en-US" dirty="0"/>
          </a:p>
        </p:txBody>
      </p:sp>
      <p:pic>
        <p:nvPicPr>
          <p:cNvPr id="5" name="Pilt 4">
            <a:extLst>
              <a:ext uri="{FF2B5EF4-FFF2-40B4-BE49-F238E27FC236}">
                <a16:creationId xmlns:a16="http://schemas.microsoft.com/office/drawing/2014/main" id="{58B7AF09-13F5-F140-E7FE-DC04AFD38099}"/>
              </a:ext>
            </a:extLst>
          </p:cNvPr>
          <p:cNvPicPr>
            <a:picLocks noChangeAspect="1"/>
          </p:cNvPicPr>
          <p:nvPr/>
        </p:nvPicPr>
        <p:blipFill>
          <a:blip r:embed="rId3"/>
          <a:stretch>
            <a:fillRect/>
          </a:stretch>
        </p:blipFill>
        <p:spPr>
          <a:xfrm>
            <a:off x="1349471" y="1690688"/>
            <a:ext cx="8230313" cy="4426080"/>
          </a:xfrm>
          <a:prstGeom prst="rect">
            <a:avLst/>
          </a:prstGeom>
        </p:spPr>
      </p:pic>
    </p:spTree>
    <p:extLst>
      <p:ext uri="{BB962C8B-B14F-4D97-AF65-F5344CB8AC3E}">
        <p14:creationId xmlns:p14="http://schemas.microsoft.com/office/powerpoint/2010/main" val="4137242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6C90405D-BCE9-AE77-5E2D-F48014E2039C}"/>
              </a:ext>
            </a:extLst>
          </p:cNvPr>
          <p:cNvSpPr>
            <a:spLocks noGrp="1"/>
          </p:cNvSpPr>
          <p:nvPr>
            <p:ph type="title"/>
          </p:nvPr>
        </p:nvSpPr>
        <p:spPr/>
        <p:txBody>
          <a:bodyPr/>
          <a:lstStyle/>
          <a:p>
            <a:r>
              <a:rPr lang="et-EE" dirty="0"/>
              <a:t>Kineetika mõjutab koosluste kujunemist</a:t>
            </a:r>
            <a:endParaRPr lang="en-US" dirty="0"/>
          </a:p>
        </p:txBody>
      </p:sp>
      <p:pic>
        <p:nvPicPr>
          <p:cNvPr id="4" name="Picture 769069" descr="Diagram&#10;&#10;Description automatically generated">
            <a:extLst>
              <a:ext uri="{FF2B5EF4-FFF2-40B4-BE49-F238E27FC236}">
                <a16:creationId xmlns:a16="http://schemas.microsoft.com/office/drawing/2014/main" id="{B544655D-E753-2574-64BF-2462BAEA0D7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21402" y="2480210"/>
            <a:ext cx="4749196" cy="3042168"/>
          </a:xfrm>
          <a:prstGeom prst="rect">
            <a:avLst/>
          </a:prstGeom>
          <a:noFill/>
        </p:spPr>
      </p:pic>
    </p:spTree>
    <p:extLst>
      <p:ext uri="{BB962C8B-B14F-4D97-AF65-F5344CB8AC3E}">
        <p14:creationId xmlns:p14="http://schemas.microsoft.com/office/powerpoint/2010/main" val="1984944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A5F3E599-6B9E-F436-938A-2B9607DAA49B}"/>
              </a:ext>
            </a:extLst>
          </p:cNvPr>
          <p:cNvSpPr>
            <a:spLocks noGrp="1"/>
          </p:cNvSpPr>
          <p:nvPr>
            <p:ph idx="1"/>
          </p:nvPr>
        </p:nvSpPr>
        <p:spPr/>
        <p:txBody>
          <a:bodyPr/>
          <a:lstStyle/>
          <a:p>
            <a:r>
              <a:rPr lang="et-EE" dirty="0"/>
              <a:t>Mudakoormuse abil väljendatakse aktiivmudaprotsessi sisenevate toitainehulga ja reaktoris olevate mikroorganismide (bakterite) suhet. </a:t>
            </a:r>
          </a:p>
          <a:p>
            <a:r>
              <a:rPr lang="et-EE" dirty="0"/>
              <a:t>Igale bioloogilise puhastuse protsessile on iseloomulik mingi F/M vahemik, milles protsess toimib kõige efektiivsemalt.</a:t>
            </a:r>
          </a:p>
          <a:p>
            <a:r>
              <a:rPr lang="et-EE" dirty="0"/>
              <a:t>F/M väärtused võivad varieeruda aasta jooksul, sõltuvalt temperatuurist, tööstuslike heidete hulgast jne. </a:t>
            </a:r>
          </a:p>
          <a:p>
            <a:r>
              <a:rPr lang="et-EE" dirty="0"/>
              <a:t>Tavaliselt on F/M kõrgem suvel ning madalam talvel</a:t>
            </a:r>
          </a:p>
          <a:p>
            <a:endParaRPr lang="en-US" dirty="0"/>
          </a:p>
        </p:txBody>
      </p:sp>
      <p:sp>
        <p:nvSpPr>
          <p:cNvPr id="3" name="Pealkiri 2">
            <a:extLst>
              <a:ext uri="{FF2B5EF4-FFF2-40B4-BE49-F238E27FC236}">
                <a16:creationId xmlns:a16="http://schemas.microsoft.com/office/drawing/2014/main" id="{260C11A5-A59B-403B-4FFD-609A463D040F}"/>
              </a:ext>
            </a:extLst>
          </p:cNvPr>
          <p:cNvSpPr>
            <a:spLocks noGrp="1"/>
          </p:cNvSpPr>
          <p:nvPr>
            <p:ph type="title"/>
          </p:nvPr>
        </p:nvSpPr>
        <p:spPr/>
        <p:txBody>
          <a:bodyPr/>
          <a:lstStyle/>
          <a:p>
            <a:r>
              <a:rPr lang="et-EE" dirty="0"/>
              <a:t>F/M</a:t>
            </a:r>
            <a:endParaRPr lang="en-US" dirty="0"/>
          </a:p>
        </p:txBody>
      </p:sp>
    </p:spTree>
    <p:extLst>
      <p:ext uri="{BB962C8B-B14F-4D97-AF65-F5344CB8AC3E}">
        <p14:creationId xmlns:p14="http://schemas.microsoft.com/office/powerpoint/2010/main" val="1046100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DC3661BE-9E12-52BC-A72D-896FD5FB250B}"/>
              </a:ext>
            </a:extLst>
          </p:cNvPr>
          <p:cNvSpPr>
            <a:spLocks noGrp="1"/>
          </p:cNvSpPr>
          <p:nvPr>
            <p:ph type="title"/>
          </p:nvPr>
        </p:nvSpPr>
        <p:spPr/>
        <p:txBody>
          <a:bodyPr/>
          <a:lstStyle/>
          <a:p>
            <a:r>
              <a:rPr lang="et-EE" dirty="0"/>
              <a:t>Strateegia valik sõltub kättesaadava toidu hulgast</a:t>
            </a:r>
            <a:endParaRPr lang="en-US" dirty="0"/>
          </a:p>
        </p:txBody>
      </p:sp>
      <p:pic>
        <p:nvPicPr>
          <p:cNvPr id="4" name="Picture 769070" descr="Diagram&#10;&#10;Description automatically generated">
            <a:extLst>
              <a:ext uri="{FF2B5EF4-FFF2-40B4-BE49-F238E27FC236}">
                <a16:creationId xmlns:a16="http://schemas.microsoft.com/office/drawing/2014/main" id="{E9447EA2-FBA8-0DF2-4E8F-15C0A2D6BD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367"/>
          <a:stretch/>
        </p:blipFill>
        <p:spPr bwMode="auto">
          <a:xfrm>
            <a:off x="2307771" y="1690688"/>
            <a:ext cx="6696967" cy="50091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3645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CDC38AB-3888-AF03-07EA-167C22F85C16}"/>
              </a:ext>
            </a:extLst>
          </p:cNvPr>
          <p:cNvSpPr>
            <a:spLocks noGrp="1"/>
          </p:cNvSpPr>
          <p:nvPr>
            <p:ph type="title"/>
          </p:nvPr>
        </p:nvSpPr>
        <p:spPr/>
        <p:txBody>
          <a:bodyPr>
            <a:normAutofit fontScale="90000"/>
          </a:bodyPr>
          <a:lstStyle/>
          <a:p>
            <a:r>
              <a:rPr lang="et-EE" sz="44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r- ja K-strateegide jaotumine mikrotingimustes: a) põhimõtteline jaotumine, b) jaotumine </a:t>
            </a:r>
            <a:r>
              <a:rPr lang="et-EE" sz="44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biokiles</a:t>
            </a:r>
            <a:r>
              <a:rPr lang="et-EE" sz="44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c) jaotumine granulaarmudas või aktiivmudahelbes </a:t>
            </a:r>
            <a:endParaRPr lang="en-US" dirty="0"/>
          </a:p>
        </p:txBody>
      </p:sp>
      <p:pic>
        <p:nvPicPr>
          <p:cNvPr id="4" name="Picture 769071" descr="Chart, radar chart&#10;&#10;Description automatically generated">
            <a:extLst>
              <a:ext uri="{FF2B5EF4-FFF2-40B4-BE49-F238E27FC236}">
                <a16:creationId xmlns:a16="http://schemas.microsoft.com/office/drawing/2014/main" id="{9F793ECA-50B2-B63C-11E7-07AB6562915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62475" y="2141537"/>
            <a:ext cx="5748591" cy="4351338"/>
          </a:xfrm>
          <a:prstGeom prst="rect">
            <a:avLst/>
          </a:prstGeom>
          <a:noFill/>
        </p:spPr>
      </p:pic>
    </p:spTree>
    <p:extLst>
      <p:ext uri="{BB962C8B-B14F-4D97-AF65-F5344CB8AC3E}">
        <p14:creationId xmlns:p14="http://schemas.microsoft.com/office/powerpoint/2010/main" val="945725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EB5A520-DC9A-52EF-C814-3249E9151978}"/>
              </a:ext>
            </a:extLst>
          </p:cNvPr>
          <p:cNvSpPr>
            <a:spLocks noGrp="1"/>
          </p:cNvSpPr>
          <p:nvPr>
            <p:ph type="title"/>
          </p:nvPr>
        </p:nvSpPr>
        <p:spPr/>
        <p:txBody>
          <a:bodyPr/>
          <a:lstStyle/>
          <a:p>
            <a:r>
              <a:rPr lang="et-EE" dirty="0"/>
              <a:t>Tänan!</a:t>
            </a:r>
            <a:endParaRPr lang="en-US" dirty="0"/>
          </a:p>
        </p:txBody>
      </p:sp>
      <p:pic>
        <p:nvPicPr>
          <p:cNvPr id="1026" name="Picture 2" descr="Victoria the snob">
            <a:extLst>
              <a:ext uri="{FF2B5EF4-FFF2-40B4-BE49-F238E27FC236}">
                <a16:creationId xmlns:a16="http://schemas.microsoft.com/office/drawing/2014/main" id="{93E6EAB1-9BA0-79DF-937C-73EF4DA61C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6500" y="2296319"/>
            <a:ext cx="7239000" cy="3409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D9A8D-21CF-5A66-3F57-7DD8CE5E3EE2}"/>
              </a:ext>
            </a:extLst>
          </p:cNvPr>
          <p:cNvSpPr txBox="1"/>
          <p:nvPr/>
        </p:nvSpPr>
        <p:spPr>
          <a:xfrm>
            <a:off x="2476500" y="5706269"/>
            <a:ext cx="2244581" cy="230832"/>
          </a:xfrm>
          <a:prstGeom prst="rect">
            <a:avLst/>
          </a:prstGeom>
          <a:noFill/>
        </p:spPr>
        <p:txBody>
          <a:bodyPr wrap="square" rtlCol="0">
            <a:spAutoFit/>
          </a:bodyPr>
          <a:lstStyle/>
          <a:p>
            <a:r>
              <a:rPr lang="en-US" sz="900" dirty="0"/>
              <a:t>https://wumo.com/wumo/2014/02/08</a:t>
            </a:r>
          </a:p>
        </p:txBody>
      </p:sp>
    </p:spTree>
    <p:extLst>
      <p:ext uri="{BB962C8B-B14F-4D97-AF65-F5344CB8AC3E}">
        <p14:creationId xmlns:p14="http://schemas.microsoft.com/office/powerpoint/2010/main" val="245992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D1057B2B-7877-8D15-40B9-41CF3A1BC986}"/>
              </a:ext>
            </a:extLst>
          </p:cNvPr>
          <p:cNvSpPr>
            <a:spLocks noGrp="1"/>
          </p:cNvSpPr>
          <p:nvPr>
            <p:ph idx="1"/>
          </p:nvPr>
        </p:nvSpPr>
        <p:spPr/>
        <p:txBody>
          <a:bodyPr/>
          <a:lstStyle/>
          <a:p>
            <a:r>
              <a:rPr lang="et-EE" sz="2800" dirty="0"/>
              <a:t>Reovee bioloogiline puhasti on bakteritest, </a:t>
            </a:r>
            <a:r>
              <a:rPr lang="et-EE" sz="2800" dirty="0" err="1"/>
              <a:t>arhedest</a:t>
            </a:r>
            <a:r>
              <a:rPr lang="et-EE" sz="2800" dirty="0"/>
              <a:t>, seentest, algloomadest ning hulkraksetest organismidest koosnev (tehislik) ökosüsteem. </a:t>
            </a:r>
          </a:p>
          <a:p>
            <a:r>
              <a:rPr lang="et-EE" sz="2800" dirty="0"/>
              <a:t>Üks milliliiter aktiivmuda võib sisaldada kuni triljon (10</a:t>
            </a:r>
            <a:r>
              <a:rPr lang="et-EE" sz="2800" baseline="30000" dirty="0"/>
              <a:t>12</a:t>
            </a:r>
            <a:r>
              <a:rPr lang="et-EE" sz="2800" dirty="0"/>
              <a:t>) mikroorganismi, kellel kõigil on oma nišš ja roll ökosüsteemi kui terviku toimimisel. </a:t>
            </a:r>
          </a:p>
          <a:p>
            <a:r>
              <a:rPr lang="et-EE" sz="2800" dirty="0"/>
              <a:t>Pole olemas organisme, kes suudaksid üksinda lagundada kõiki reovees olevaid reoaineid, seetõttu tugineb bioloogiline reoveepuhastus liikide kooslustel. </a:t>
            </a:r>
          </a:p>
          <a:p>
            <a:endParaRPr lang="en-US" dirty="0"/>
          </a:p>
        </p:txBody>
      </p:sp>
      <p:sp>
        <p:nvSpPr>
          <p:cNvPr id="3" name="Pealkiri 2">
            <a:extLst>
              <a:ext uri="{FF2B5EF4-FFF2-40B4-BE49-F238E27FC236}">
                <a16:creationId xmlns:a16="http://schemas.microsoft.com/office/drawing/2014/main" id="{54D9CD6C-A829-9D71-F8A9-9BDFD6E1D45A}"/>
              </a:ext>
            </a:extLst>
          </p:cNvPr>
          <p:cNvSpPr>
            <a:spLocks noGrp="1"/>
          </p:cNvSpPr>
          <p:nvPr>
            <p:ph type="title"/>
          </p:nvPr>
        </p:nvSpPr>
        <p:spPr/>
        <p:txBody>
          <a:bodyPr/>
          <a:lstStyle/>
          <a:p>
            <a:r>
              <a:rPr lang="et-EE" dirty="0"/>
              <a:t>Reoveepuhasti kui ökosüsteem</a:t>
            </a:r>
            <a:endParaRPr lang="en-US" dirty="0"/>
          </a:p>
        </p:txBody>
      </p:sp>
    </p:spTree>
    <p:extLst>
      <p:ext uri="{BB962C8B-B14F-4D97-AF65-F5344CB8AC3E}">
        <p14:creationId xmlns:p14="http://schemas.microsoft.com/office/powerpoint/2010/main" val="94397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5CB1B3BA-3F6D-41FA-23DC-65D198E5C920}"/>
              </a:ext>
            </a:extLst>
          </p:cNvPr>
          <p:cNvSpPr>
            <a:spLocks noGrp="1"/>
          </p:cNvSpPr>
          <p:nvPr>
            <p:ph type="title"/>
          </p:nvPr>
        </p:nvSpPr>
        <p:spPr/>
        <p:txBody>
          <a:bodyPr/>
          <a:lstStyle/>
          <a:p>
            <a:r>
              <a:rPr lang="et-EE" dirty="0"/>
              <a:t>Mikroobide kooslused</a:t>
            </a:r>
            <a:endParaRPr lang="en-US" dirty="0"/>
          </a:p>
        </p:txBody>
      </p:sp>
      <p:sp>
        <p:nvSpPr>
          <p:cNvPr id="4" name="Rectangle 3">
            <a:extLst>
              <a:ext uri="{FF2B5EF4-FFF2-40B4-BE49-F238E27FC236}">
                <a16:creationId xmlns:a16="http://schemas.microsoft.com/office/drawing/2014/main" id="{FAB3FC62-8C53-1E6B-84F3-B94D4489A77E}"/>
              </a:ext>
            </a:extLst>
          </p:cNvPr>
          <p:cNvSpPr txBox="1">
            <a:spLocks/>
          </p:cNvSpPr>
          <p:nvPr/>
        </p:nvSpPr>
        <p:spPr>
          <a:xfrm>
            <a:off x="349188" y="1574751"/>
            <a:ext cx="5442012"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sz="2000" dirty="0">
                <a:cs typeface="Times New Roman" pitchFamily="18" charset="0"/>
              </a:rPr>
              <a:t>Aktiivmudasegu koosneb helbeid moodustavatest bakteritest, rahedest, </a:t>
            </a:r>
            <a:r>
              <a:rPr lang="et-EE" sz="2000" dirty="0"/>
              <a:t>seente</a:t>
            </a:r>
            <a:r>
              <a:rPr lang="et-EE" sz="2000" dirty="0">
                <a:cs typeface="Times New Roman" pitchFamily="18" charset="0"/>
              </a:rPr>
              <a:t>st, algloomadest ning </a:t>
            </a:r>
            <a:r>
              <a:rPr lang="et-EE" sz="2000" dirty="0"/>
              <a:t>hulkrakset</a:t>
            </a:r>
            <a:r>
              <a:rPr lang="et-EE" sz="2000" dirty="0">
                <a:cs typeface="Times New Roman" pitchFamily="18" charset="0"/>
              </a:rPr>
              <a:t>est, kes püsivad segus õhustamise ning mehhaanilise segamise abil. </a:t>
            </a:r>
            <a:endParaRPr lang="et-EE" sz="2000" dirty="0"/>
          </a:p>
          <a:p>
            <a:endParaRPr lang="en-GB" dirty="0"/>
          </a:p>
        </p:txBody>
      </p:sp>
      <p:pic>
        <p:nvPicPr>
          <p:cNvPr id="5" name="Picture 7" descr="image0458">
            <a:extLst>
              <a:ext uri="{FF2B5EF4-FFF2-40B4-BE49-F238E27FC236}">
                <a16:creationId xmlns:a16="http://schemas.microsoft.com/office/drawing/2014/main" id="{415565DE-4CFF-39B3-617B-7738C09ABE3D}"/>
              </a:ext>
            </a:extLst>
          </p:cNvPr>
          <p:cNvPicPr>
            <a:picLocks noChangeAspect="1" noChangeArrowheads="1"/>
          </p:cNvPicPr>
          <p:nvPr/>
        </p:nvPicPr>
        <p:blipFill>
          <a:blip r:embed="rId2" cstate="print"/>
          <a:srcRect/>
          <a:stretch>
            <a:fillRect/>
          </a:stretch>
        </p:blipFill>
        <p:spPr bwMode="auto">
          <a:xfrm>
            <a:off x="8639175" y="1447799"/>
            <a:ext cx="2943225" cy="2205038"/>
          </a:xfrm>
          <a:prstGeom prst="rect">
            <a:avLst/>
          </a:prstGeom>
          <a:noFill/>
          <a:ln w="9525">
            <a:noFill/>
            <a:miter lim="800000"/>
            <a:headEnd/>
            <a:tailEnd/>
          </a:ln>
        </p:spPr>
      </p:pic>
      <p:pic>
        <p:nvPicPr>
          <p:cNvPr id="6" name="Picture 10" descr="http://www.jcw.org/edgames/edgamematchimages/BBFig.%20175%20Philodina.jpg">
            <a:extLst>
              <a:ext uri="{FF2B5EF4-FFF2-40B4-BE49-F238E27FC236}">
                <a16:creationId xmlns:a16="http://schemas.microsoft.com/office/drawing/2014/main" id="{3843DA7E-5BBA-15BD-6269-F6D41FFAF08F}"/>
              </a:ext>
            </a:extLst>
          </p:cNvPr>
          <p:cNvPicPr>
            <a:picLocks noChangeAspect="1" noChangeArrowheads="1"/>
          </p:cNvPicPr>
          <p:nvPr/>
        </p:nvPicPr>
        <p:blipFill>
          <a:blip r:embed="rId3" cstate="print"/>
          <a:srcRect/>
          <a:stretch>
            <a:fillRect/>
          </a:stretch>
        </p:blipFill>
        <p:spPr bwMode="auto">
          <a:xfrm>
            <a:off x="1607003" y="3091543"/>
            <a:ext cx="2286000" cy="3189288"/>
          </a:xfrm>
          <a:prstGeom prst="rect">
            <a:avLst/>
          </a:prstGeom>
          <a:noFill/>
          <a:ln w="9525">
            <a:noFill/>
            <a:miter lim="800000"/>
            <a:headEnd/>
            <a:tailEnd/>
          </a:ln>
        </p:spPr>
      </p:pic>
      <p:pic>
        <p:nvPicPr>
          <p:cNvPr id="7" name="Picture 13">
            <a:extLst>
              <a:ext uri="{FF2B5EF4-FFF2-40B4-BE49-F238E27FC236}">
                <a16:creationId xmlns:a16="http://schemas.microsoft.com/office/drawing/2014/main" id="{B692AF77-46C3-CC99-7830-CAA5093D0E60}"/>
              </a:ext>
            </a:extLst>
          </p:cNvPr>
          <p:cNvPicPr>
            <a:picLocks noChangeAspect="1" noChangeArrowheads="1"/>
          </p:cNvPicPr>
          <p:nvPr/>
        </p:nvPicPr>
        <p:blipFill>
          <a:blip r:embed="rId4" cstate="print"/>
          <a:srcRect/>
          <a:stretch>
            <a:fillRect/>
          </a:stretch>
        </p:blipFill>
        <p:spPr bwMode="auto">
          <a:xfrm>
            <a:off x="4011386" y="2900314"/>
            <a:ext cx="2152650" cy="1362075"/>
          </a:xfrm>
          <a:prstGeom prst="rect">
            <a:avLst/>
          </a:prstGeom>
          <a:noFill/>
          <a:ln w="9525">
            <a:noFill/>
            <a:miter lim="800000"/>
            <a:headEnd/>
            <a:tailEnd/>
          </a:ln>
        </p:spPr>
      </p:pic>
      <p:pic>
        <p:nvPicPr>
          <p:cNvPr id="8" name="Picture 15">
            <a:extLst>
              <a:ext uri="{FF2B5EF4-FFF2-40B4-BE49-F238E27FC236}">
                <a16:creationId xmlns:a16="http://schemas.microsoft.com/office/drawing/2014/main" id="{E8D64D9E-AE3E-E873-0BD6-9641C6C7868F}"/>
              </a:ext>
            </a:extLst>
          </p:cNvPr>
          <p:cNvPicPr>
            <a:picLocks noChangeAspect="1" noChangeArrowheads="1"/>
          </p:cNvPicPr>
          <p:nvPr/>
        </p:nvPicPr>
        <p:blipFill>
          <a:blip r:embed="rId5" cstate="print"/>
          <a:srcRect/>
          <a:stretch>
            <a:fillRect/>
          </a:stretch>
        </p:blipFill>
        <p:spPr bwMode="auto">
          <a:xfrm>
            <a:off x="6400802" y="1885950"/>
            <a:ext cx="2171700" cy="1543050"/>
          </a:xfrm>
          <a:prstGeom prst="rect">
            <a:avLst/>
          </a:prstGeom>
          <a:noFill/>
          <a:ln w="9525">
            <a:noFill/>
            <a:miter lim="800000"/>
            <a:headEnd/>
            <a:tailEnd/>
          </a:ln>
        </p:spPr>
      </p:pic>
      <p:pic>
        <p:nvPicPr>
          <p:cNvPr id="9" name="Picture 17">
            <a:extLst>
              <a:ext uri="{FF2B5EF4-FFF2-40B4-BE49-F238E27FC236}">
                <a16:creationId xmlns:a16="http://schemas.microsoft.com/office/drawing/2014/main" id="{AD934F82-DB78-31E7-A105-B190781AEE5E}"/>
              </a:ext>
            </a:extLst>
          </p:cNvPr>
          <p:cNvPicPr>
            <a:picLocks noChangeAspect="1" noChangeArrowheads="1"/>
          </p:cNvPicPr>
          <p:nvPr/>
        </p:nvPicPr>
        <p:blipFill>
          <a:blip r:embed="rId6" cstate="print"/>
          <a:srcRect/>
          <a:stretch>
            <a:fillRect/>
          </a:stretch>
        </p:blipFill>
        <p:spPr bwMode="auto">
          <a:xfrm>
            <a:off x="6557798" y="3714751"/>
            <a:ext cx="2266950" cy="1695450"/>
          </a:xfrm>
          <a:prstGeom prst="rect">
            <a:avLst/>
          </a:prstGeom>
          <a:noFill/>
          <a:ln w="9525">
            <a:noFill/>
            <a:miter lim="800000"/>
            <a:headEnd/>
            <a:tailEnd/>
          </a:ln>
        </p:spPr>
      </p:pic>
      <p:pic>
        <p:nvPicPr>
          <p:cNvPr id="10" name="Picture 21" descr="Image077">
            <a:extLst>
              <a:ext uri="{FF2B5EF4-FFF2-40B4-BE49-F238E27FC236}">
                <a16:creationId xmlns:a16="http://schemas.microsoft.com/office/drawing/2014/main" id="{6D3C44FB-307C-528B-89A3-6D3D8F41D12D}"/>
              </a:ext>
            </a:extLst>
          </p:cNvPr>
          <p:cNvPicPr>
            <a:picLocks noChangeAspect="1" noChangeArrowheads="1"/>
          </p:cNvPicPr>
          <p:nvPr/>
        </p:nvPicPr>
        <p:blipFill>
          <a:blip r:embed="rId7" cstate="print"/>
          <a:srcRect/>
          <a:stretch>
            <a:fillRect/>
          </a:stretch>
        </p:blipFill>
        <p:spPr bwMode="auto">
          <a:xfrm>
            <a:off x="4519448" y="4262389"/>
            <a:ext cx="2038350" cy="1533525"/>
          </a:xfrm>
          <a:prstGeom prst="rect">
            <a:avLst/>
          </a:prstGeom>
          <a:noFill/>
          <a:ln w="9525">
            <a:noFill/>
            <a:miter lim="800000"/>
            <a:headEnd/>
            <a:tailEnd/>
          </a:ln>
        </p:spPr>
      </p:pic>
    </p:spTree>
    <p:extLst>
      <p:ext uri="{BB962C8B-B14F-4D97-AF65-F5344CB8AC3E}">
        <p14:creationId xmlns:p14="http://schemas.microsoft.com/office/powerpoint/2010/main" val="2350938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0DAADF93-9370-0B32-20EA-97FEBFCEDA9B}"/>
              </a:ext>
            </a:extLst>
          </p:cNvPr>
          <p:cNvSpPr>
            <a:spLocks noGrp="1"/>
          </p:cNvSpPr>
          <p:nvPr>
            <p:ph idx="1"/>
          </p:nvPr>
        </p:nvSpPr>
        <p:spPr/>
        <p:txBody>
          <a:bodyPr>
            <a:normAutofit fontScale="85000" lnSpcReduction="10000"/>
          </a:bodyPr>
          <a:lstStyle/>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Kõigist reoveepuhastuses osalevatest organismidest on bakterid kõige tähtsamad.</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Nad on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üherakulised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eeltuumsed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organismid, kes suudavad iseseisvalt paljuneda ja kasvada.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Enamik baktereid on alla 2 µm suurused ning seetõttu neid palja silmaga ei näe.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Neid leidub kõikjal, nad on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biokeemiliselt</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väga aktiivsed ja täidavad looduse aineringes ülitähtsat osa. Bioloogilise reoveepuhastuse kõigis etappides teevad bakterid suurema osa tööst.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Baktereid klassifitseeritakse mitmeti, kuid reoveepuhastuse seisukohast on olulisemad nende morfoloogiline (kujupõhine) ning ainevahetuspõhine liigitus. </a:t>
            </a:r>
          </a:p>
          <a:p>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Morfoloogiliselt liigituvad bakterid kolme gruppi: a)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kokid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ehk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sfäärilised</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b) batsillid ehk pulgakujulised ning c)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spirillum</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ehk spiraalsed bakterid. Bakterid võivad vabalt ringi ujuda või moodustada klastreid (nt </a:t>
            </a:r>
            <a:r>
              <a:rPr lang="et-EE" sz="2800" dirty="0" err="1">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tetraate</a:t>
            </a:r>
            <a:r>
              <a:rPr lang="et-EE"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rPr>
              <a:t>, helbeid, niite). </a:t>
            </a:r>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solidFill>
                <a:srgbClr val="323E4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3" name="Pealkiri 2">
            <a:extLst>
              <a:ext uri="{FF2B5EF4-FFF2-40B4-BE49-F238E27FC236}">
                <a16:creationId xmlns:a16="http://schemas.microsoft.com/office/drawing/2014/main" id="{EF5BADD7-887A-70A0-F2D3-5F4EC1DA220D}"/>
              </a:ext>
            </a:extLst>
          </p:cNvPr>
          <p:cNvSpPr>
            <a:spLocks noGrp="1"/>
          </p:cNvSpPr>
          <p:nvPr>
            <p:ph type="title"/>
          </p:nvPr>
        </p:nvSpPr>
        <p:spPr/>
        <p:txBody>
          <a:bodyPr/>
          <a:lstStyle/>
          <a:p>
            <a:r>
              <a:rPr lang="et-EE" dirty="0"/>
              <a:t>Bakterid</a:t>
            </a:r>
            <a:endParaRPr lang="en-US" dirty="0"/>
          </a:p>
        </p:txBody>
      </p:sp>
      <p:pic>
        <p:nvPicPr>
          <p:cNvPr id="4" name="Picture 2" descr="Bacteria: Bacilli, Spirilla and Cocci | SchoolWorkHelper">
            <a:extLst>
              <a:ext uri="{FF2B5EF4-FFF2-40B4-BE49-F238E27FC236}">
                <a16:creationId xmlns:a16="http://schemas.microsoft.com/office/drawing/2014/main" id="{9A935A53-FD6B-9EF7-B303-B888EE5F0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014" y="230188"/>
            <a:ext cx="3158877" cy="142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97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u kohatäide 1">
            <a:extLst>
              <a:ext uri="{FF2B5EF4-FFF2-40B4-BE49-F238E27FC236}">
                <a16:creationId xmlns:a16="http://schemas.microsoft.com/office/drawing/2014/main" id="{5B7BE695-746B-FAA2-C15A-9C94E8D6C569}"/>
              </a:ext>
            </a:extLst>
          </p:cNvPr>
          <p:cNvSpPr>
            <a:spLocks noGrp="1"/>
          </p:cNvSpPr>
          <p:nvPr>
            <p:ph idx="1"/>
          </p:nvPr>
        </p:nvSpPr>
        <p:spPr>
          <a:xfrm>
            <a:off x="838201" y="1825625"/>
            <a:ext cx="10657114" cy="4749346"/>
          </a:xfrm>
        </p:spPr>
        <p:txBody>
          <a:bodyPr>
            <a:normAutofit/>
          </a:bodyPr>
          <a:lstStyle/>
          <a:p>
            <a:pPr marL="342900" marR="0" lvl="0" indent="-342900" algn="just" defTabSz="914400" rtl="0" eaLnBrk="1" fontAlgn="base" latinLnBrk="0" hangingPunct="1">
              <a:lnSpc>
                <a:spcPct val="150000"/>
              </a:lnSpc>
              <a:spcBef>
                <a:spcPct val="20000"/>
              </a:spcBef>
              <a:spcAft>
                <a:spcPts val="1200"/>
              </a:spcAft>
              <a:buClrTx/>
              <a:buSzTx/>
              <a:buFontTx/>
              <a:buChar char="•"/>
              <a:tabLst/>
              <a:defRPr/>
            </a:pPr>
            <a:r>
              <a:rPr kumimoji="0" lang="et-EE" sz="18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Funktsionaalselt on reoveekäitluses olulisemad orgaaniliste ühendite süsinikku eemaldavad, </a:t>
            </a:r>
            <a:r>
              <a:rPr kumimoji="0" lang="et-EE" sz="1800" b="0" i="0" u="none" strike="noStrike" kern="0" cap="none" spc="0" normalizeH="0" baseline="0" noProof="0" dirty="0" err="1">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nitrifitseerivad</a:t>
            </a:r>
            <a:r>
              <a:rPr kumimoji="0" lang="et-EE" sz="18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 ja fosforit akumuleerivad bakterid. </a:t>
            </a:r>
            <a:endParaRPr kumimoji="0" lang="en-US" sz="18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150000"/>
              </a:lnSpc>
              <a:spcBef>
                <a:spcPct val="20000"/>
              </a:spcBef>
              <a:spcAft>
                <a:spcPts val="1200"/>
              </a:spcAft>
              <a:buClrTx/>
              <a:buSzTx/>
              <a:buFontTx/>
              <a:buChar char="•"/>
              <a:tabLst/>
              <a:defRPr/>
            </a:pPr>
            <a:r>
              <a:rPr kumimoji="0" lang="et-EE" sz="18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Sõltuvalt reaktsioonist molekulaarsele hapnikule saab bakterid jagada kolme gruppi: </a:t>
            </a:r>
            <a:endParaRPr kumimoji="0" lang="en-US" sz="18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342900" algn="just" defTabSz="914400" rtl="0" eaLnBrk="1" fontAlgn="base" latinLnBrk="0" hangingPunct="1">
              <a:lnSpc>
                <a:spcPct val="150000"/>
              </a:lnSpc>
              <a:spcBef>
                <a:spcPct val="20000"/>
              </a:spcBef>
              <a:spcAft>
                <a:spcPct val="0"/>
              </a:spcAft>
              <a:buClrTx/>
              <a:buSzTx/>
              <a:buFont typeface="Symbol" panose="05050102010706020507" pitchFamily="18" charset="2"/>
              <a:buChar char=""/>
              <a:tabLst/>
              <a:defRPr/>
            </a:pPr>
            <a:r>
              <a:rPr kumimoji="0" lang="et-EE" sz="1400" b="1"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aeroobid</a:t>
            </a:r>
            <a:r>
              <a:rPr kumimoji="0" lang="et-EE"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 kes on aktiivsed vaid lahustunud molekulaarse hapniku olemasolul (nt </a:t>
            </a:r>
            <a:r>
              <a:rPr kumimoji="0" lang="et-EE" sz="1400" b="0" i="0" u="none" strike="noStrike" kern="0" cap="none" spc="0" normalizeH="0" baseline="0" noProof="0" dirty="0" err="1">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nitrifitseerivad</a:t>
            </a:r>
            <a:r>
              <a:rPr kumimoji="0" lang="et-EE"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 aeroobid); </a:t>
            </a:r>
            <a:endParaRPr kumimoji="0" lang="en-US"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342900" algn="just" defTabSz="914400" rtl="0" eaLnBrk="1" fontAlgn="base" latinLnBrk="0" hangingPunct="1">
              <a:lnSpc>
                <a:spcPct val="150000"/>
              </a:lnSpc>
              <a:spcBef>
                <a:spcPct val="20000"/>
              </a:spcBef>
              <a:spcAft>
                <a:spcPct val="0"/>
              </a:spcAft>
              <a:buClrTx/>
              <a:buSzTx/>
              <a:buFont typeface="Symbol" panose="05050102010706020507" pitchFamily="18" charset="2"/>
              <a:buChar char=""/>
              <a:tabLst/>
              <a:defRPr/>
            </a:pPr>
            <a:r>
              <a:rPr kumimoji="0" lang="et-EE" sz="1400" b="1"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fakultatiivsed aeroobid</a:t>
            </a:r>
            <a:r>
              <a:rPr kumimoji="0" lang="et-EE"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 kes on aktiivsed nii lahustunud molekulaarse hapniku olemasolul kui ka selle puudumisel (nt </a:t>
            </a:r>
            <a:r>
              <a:rPr kumimoji="0" lang="et-EE" sz="1400" b="0" i="0" u="none" strike="noStrike" kern="0" cap="none" spc="0" normalizeH="0" baseline="0" noProof="0" dirty="0" err="1">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denitrifitseerivad</a:t>
            </a:r>
            <a:r>
              <a:rPr kumimoji="0" lang="et-EE"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 bakterid, kes tarbivad nii nitraate kui ka lahustunud hapnikku) ning </a:t>
            </a:r>
            <a:endParaRPr kumimoji="0" lang="en-US"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342900" algn="just" defTabSz="914400" rtl="0" eaLnBrk="1" fontAlgn="base" latinLnBrk="0" hangingPunct="1">
              <a:lnSpc>
                <a:spcPct val="150000"/>
              </a:lnSpc>
              <a:spcBef>
                <a:spcPct val="20000"/>
              </a:spcBef>
              <a:spcAft>
                <a:spcPts val="1200"/>
              </a:spcAft>
              <a:buClrTx/>
              <a:buSzTx/>
              <a:buFont typeface="Symbol" panose="05050102010706020507" pitchFamily="18" charset="2"/>
              <a:buChar char=""/>
              <a:tabLst/>
              <a:defRPr/>
            </a:pPr>
            <a:r>
              <a:rPr kumimoji="0" lang="et-EE" sz="1400" b="1"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anaeroobid</a:t>
            </a:r>
            <a:r>
              <a:rPr kumimoji="0" lang="et-EE"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rPr>
              <a:t>, kes on aktiivsed keskkonnas, kus lahustunud molekulaarne hapnik puudub (lahustunud hapnikku sisalduvas keskkonnas obligatoorsed anaeroobid hukkuvad)</a:t>
            </a:r>
            <a:endParaRPr kumimoji="0" lang="en-US" sz="1400" b="0" i="0" u="none" strike="noStrike" kern="0" cap="none" spc="0" normalizeH="0" baseline="0" noProof="0" dirty="0">
              <a:ln>
                <a:noFill/>
              </a:ln>
              <a:solidFill>
                <a:srgbClr val="323E4F"/>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ealkiri 2">
            <a:extLst>
              <a:ext uri="{FF2B5EF4-FFF2-40B4-BE49-F238E27FC236}">
                <a16:creationId xmlns:a16="http://schemas.microsoft.com/office/drawing/2014/main" id="{866540CF-BAEC-C9EC-07DC-931957FDFCC8}"/>
              </a:ext>
            </a:extLst>
          </p:cNvPr>
          <p:cNvSpPr>
            <a:spLocks noGrp="1"/>
          </p:cNvSpPr>
          <p:nvPr>
            <p:ph type="title"/>
          </p:nvPr>
        </p:nvSpPr>
        <p:spPr/>
        <p:txBody>
          <a:bodyPr/>
          <a:lstStyle/>
          <a:p>
            <a:r>
              <a:rPr lang="et-EE" dirty="0"/>
              <a:t>Bakterid </a:t>
            </a:r>
            <a:endParaRPr lang="en-US" dirty="0"/>
          </a:p>
        </p:txBody>
      </p:sp>
    </p:spTree>
    <p:extLst>
      <p:ext uri="{BB962C8B-B14F-4D97-AF65-F5344CB8AC3E}">
        <p14:creationId xmlns:p14="http://schemas.microsoft.com/office/powerpoint/2010/main" val="2989237006"/>
      </p:ext>
    </p:extLst>
  </p:cSld>
  <p:clrMapOvr>
    <a:masterClrMapping/>
  </p:clrMapOvr>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handatud 1">
      <a:majorFont>
        <a:latin typeface="Open Sa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4106</Words>
  <Application>Microsoft Office PowerPoint</Application>
  <PresentationFormat>Laiekraan</PresentationFormat>
  <Paragraphs>274</Paragraphs>
  <Slides>56</Slides>
  <Notes>17</Notes>
  <HiddenSlides>0</HiddenSlides>
  <MMClips>0</MMClips>
  <ScaleCrop>false</ScaleCrop>
  <HeadingPairs>
    <vt:vector size="8" baseType="variant">
      <vt:variant>
        <vt:lpstr>Kasutatud fondid</vt:lpstr>
      </vt:variant>
      <vt:variant>
        <vt:i4>10</vt:i4>
      </vt:variant>
      <vt:variant>
        <vt:lpstr>Kujundus</vt:lpstr>
      </vt:variant>
      <vt:variant>
        <vt:i4>1</vt:i4>
      </vt:variant>
      <vt:variant>
        <vt:lpstr>Manustatud OLE-serverid</vt:lpstr>
      </vt:variant>
      <vt:variant>
        <vt:i4>2</vt:i4>
      </vt:variant>
      <vt:variant>
        <vt:lpstr>Slaidipealkirjad</vt:lpstr>
      </vt:variant>
      <vt:variant>
        <vt:i4>56</vt:i4>
      </vt:variant>
    </vt:vector>
  </HeadingPairs>
  <TitlesOfParts>
    <vt:vector size="69" baseType="lpstr">
      <vt:lpstr>Arial</vt:lpstr>
      <vt:lpstr>Book Antiqua</vt:lpstr>
      <vt:lpstr>Calibri</vt:lpstr>
      <vt:lpstr>Cambria Math</vt:lpstr>
      <vt:lpstr>Montserrat</vt:lpstr>
      <vt:lpstr>Open Sans</vt:lpstr>
      <vt:lpstr>Open Sans semibold</vt:lpstr>
      <vt:lpstr>Symbol</vt:lpstr>
      <vt:lpstr>Times New Roman</vt:lpstr>
      <vt:lpstr>Verdana</vt:lpstr>
      <vt:lpstr>Office'i kujundus</vt:lpstr>
      <vt:lpstr>Equation</vt:lpstr>
      <vt:lpstr>Origin Graph</vt:lpstr>
      <vt:lpstr>PowerPointi esitlus</vt:lpstr>
      <vt:lpstr>RVP tüüpskeem</vt:lpstr>
      <vt:lpstr>Bioloogilise puhastuse motivaatorid</vt:lpstr>
      <vt:lpstr>Kõik biopuhastuse tehnoloogiad põhinevad looduslikel protsessidel </vt:lpstr>
      <vt:lpstr>Bioloogiline puhastus (motivaatorid)</vt:lpstr>
      <vt:lpstr>Reoveepuhasti kui ökosüsteem</vt:lpstr>
      <vt:lpstr>Mikroobide kooslused</vt:lpstr>
      <vt:lpstr>Bakterid</vt:lpstr>
      <vt:lpstr>Bakterid </vt:lpstr>
      <vt:lpstr>Arhed </vt:lpstr>
      <vt:lpstr>Vetikad </vt:lpstr>
      <vt:lpstr>Seened </vt:lpstr>
      <vt:lpstr>Ainuraksed </vt:lpstr>
      <vt:lpstr>Hulkraksed </vt:lpstr>
      <vt:lpstr>Räägime bakteritest</vt:lpstr>
      <vt:lpstr>Elutsükkel</vt:lpstr>
      <vt:lpstr>PowerPointi esitlus</vt:lpstr>
      <vt:lpstr>Metabolismi ehk ainevahetuse põhifunktsioonid</vt:lpstr>
      <vt:lpstr>Ensüümid </vt:lpstr>
      <vt:lpstr>Peamised ensümaatilised reaktsioonid, mis pakuvad huvi reovee puhastamise seisukohalt:</vt:lpstr>
      <vt:lpstr>Miks on aktivatsioonienergia oluline?</vt:lpstr>
      <vt:lpstr>PowerPointi esitlus</vt:lpstr>
      <vt:lpstr>PowerPointi esitlus</vt:lpstr>
      <vt:lpstr>Lihtsustatud reaktsioonid</vt:lpstr>
      <vt:lpstr>Saagised</vt:lpstr>
      <vt:lpstr>Kasvu dünaamika</vt:lpstr>
      <vt:lpstr>Mis võib juhtuda puhaskultuuris?</vt:lpstr>
      <vt:lpstr>Monod’ kineetika</vt:lpstr>
      <vt:lpstr>PowerPointi esitlus</vt:lpstr>
      <vt:lpstr>Kasvukiirust mõjutavad:</vt:lpstr>
      <vt:lpstr>Monod’ kineetika</vt:lpstr>
      <vt:lpstr>Kasvukiirus </vt:lpstr>
      <vt:lpstr>Temperatuuri mõju kasvukiirusele </vt:lpstr>
      <vt:lpstr>pH mõju kasvukiirusele</vt:lpstr>
      <vt:lpstr>Inhibiitorid</vt:lpstr>
      <vt:lpstr>Kas haja- või tiheasustus?</vt:lpstr>
      <vt:lpstr>Koosluste kujunemine</vt:lpstr>
      <vt:lpstr>PowerPointi esitlus</vt:lpstr>
      <vt:lpstr>Mis on määrav?</vt:lpstr>
      <vt:lpstr>Hüdraulilised tingimused</vt:lpstr>
      <vt:lpstr>Toidujagamine koloonias võimaldab spetsialiseeruda</vt:lpstr>
      <vt:lpstr>Mis asi on aktiivmuda?</vt:lpstr>
      <vt:lpstr>Helveste moodustumine</vt:lpstr>
      <vt:lpstr>Helveste moodustumine</vt:lpstr>
      <vt:lpstr>PowerPointi esitlus</vt:lpstr>
      <vt:lpstr>Keskkonnamõjud</vt:lpstr>
      <vt:lpstr>Hapnik</vt:lpstr>
      <vt:lpstr>Hapnik ja mikroorganismid</vt:lpstr>
      <vt:lpstr>Bioloogiline fosforiärastus</vt:lpstr>
      <vt:lpstr>Miks on hapniku sisaldus oluline?</vt:lpstr>
      <vt:lpstr>Fotosüntees ja denitrifikatsioon</vt:lpstr>
      <vt:lpstr>Kineetika mõjutab koosluste kujunemist</vt:lpstr>
      <vt:lpstr>F/M</vt:lpstr>
      <vt:lpstr>Strateegia valik sõltub kättesaadava toidu hulgast</vt:lpstr>
      <vt:lpstr>r- ja K-strateegide jaotumine mikrotingimustes: a) põhimõtteline jaotumine, b) jaotumine biokiles, c) jaotumine granulaarmudas või aktiivmudahelbes </vt:lpstr>
      <vt:lpstr>Tänan!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Vallo Kõrgmaa</dc:creator>
  <cp:lastModifiedBy>Vallo Kõrgmaa</cp:lastModifiedBy>
  <cp:revision>17</cp:revision>
  <dcterms:created xsi:type="dcterms:W3CDTF">2023-11-13T11:57:45Z</dcterms:created>
  <dcterms:modified xsi:type="dcterms:W3CDTF">2024-07-19T08:00:10Z</dcterms:modified>
</cp:coreProperties>
</file>