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44" r:id="rId3"/>
    <p:sldId id="345" r:id="rId4"/>
    <p:sldId id="346" r:id="rId5"/>
    <p:sldId id="347" r:id="rId6"/>
    <p:sldId id="348" r:id="rId7"/>
    <p:sldId id="349" r:id="rId8"/>
    <p:sldId id="304"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06" r:id="rId25"/>
    <p:sldId id="365" r:id="rId26"/>
    <p:sldId id="366" r:id="rId27"/>
    <p:sldId id="367" r:id="rId28"/>
    <p:sldId id="368" r:id="rId29"/>
    <p:sldId id="369" r:id="rId30"/>
    <p:sldId id="370" r:id="rId31"/>
    <p:sldId id="371" r:id="rId32"/>
    <p:sldId id="372" r:id="rId33"/>
    <p:sldId id="374" r:id="rId34"/>
    <p:sldId id="373" r:id="rId35"/>
    <p:sldId id="375" r:id="rId36"/>
    <p:sldId id="376" r:id="rId37"/>
    <p:sldId id="34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4" autoAdjust="0"/>
  </p:normalViewPr>
  <p:slideViewPr>
    <p:cSldViewPr snapToGrid="0">
      <p:cViewPr varScale="1">
        <p:scale>
          <a:sx n="64" d="100"/>
          <a:sy n="64"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ropbox%20(Personal)\&#213;pik\j&#228;relseti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ropbox%20(Personal)\&#213;pik\j&#228;relsetit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0"/>
          <c:tx>
            <c:strRef>
              <c:f>Sheet1!$D$2</c:f>
              <c:strCache>
                <c:ptCount val="1"/>
                <c:pt idx="0">
                  <c:v>Laskevoolu setitimuda voog</c:v>
                </c:pt>
              </c:strCache>
            </c:strRef>
          </c:tx>
          <c:spPr>
            <a:ln w="19050" cap="rnd">
              <a:solidFill>
                <a:schemeClr val="tx1"/>
              </a:solidFill>
              <a:round/>
            </a:ln>
            <a:effectLst/>
          </c:spPr>
          <c:marker>
            <c:symbol val="none"/>
          </c:marker>
          <c:xVal>
            <c:numRef>
              <c:f>Sheet1!$B$3:$B$20</c:f>
              <c:numCache>
                <c:formatCode>General</c:formatCode>
                <c:ptCount val="18"/>
                <c:pt idx="0">
                  <c:v>0</c:v>
                </c:pt>
                <c:pt idx="1">
                  <c:v>0.5</c:v>
                </c:pt>
                <c:pt idx="2">
                  <c:v>1</c:v>
                </c:pt>
                <c:pt idx="3">
                  <c:v>1.5</c:v>
                </c:pt>
                <c:pt idx="4">
                  <c:v>2</c:v>
                </c:pt>
                <c:pt idx="5">
                  <c:v>2.5</c:v>
                </c:pt>
                <c:pt idx="6">
                  <c:v>3</c:v>
                </c:pt>
                <c:pt idx="7">
                  <c:v>3.5</c:v>
                </c:pt>
                <c:pt idx="8">
                  <c:v>4</c:v>
                </c:pt>
                <c:pt idx="9">
                  <c:v>4.5</c:v>
                </c:pt>
                <c:pt idx="10">
                  <c:v>5</c:v>
                </c:pt>
                <c:pt idx="11">
                  <c:v>6</c:v>
                </c:pt>
                <c:pt idx="12">
                  <c:v>7</c:v>
                </c:pt>
                <c:pt idx="13">
                  <c:v>8</c:v>
                </c:pt>
                <c:pt idx="14">
                  <c:v>9</c:v>
                </c:pt>
                <c:pt idx="15">
                  <c:v>10</c:v>
                </c:pt>
                <c:pt idx="16">
                  <c:v>12</c:v>
                </c:pt>
                <c:pt idx="17">
                  <c:v>15</c:v>
                </c:pt>
              </c:numCache>
            </c:numRef>
          </c:xVal>
          <c:yVal>
            <c:numRef>
              <c:f>Sheet1!$D$3:$D$20</c:f>
              <c:numCache>
                <c:formatCode>General</c:formatCode>
                <c:ptCount val="18"/>
                <c:pt idx="0">
                  <c:v>0</c:v>
                </c:pt>
                <c:pt idx="1">
                  <c:v>6.1404806480848633</c:v>
                </c:pt>
                <c:pt idx="2">
                  <c:v>10.05480069053459</c:v>
                </c:pt>
                <c:pt idx="3">
                  <c:v>12.348261812115593</c:v>
                </c:pt>
                <c:pt idx="4">
                  <c:v>13.479868923516648</c:v>
                </c:pt>
                <c:pt idx="5">
                  <c:v>13.795479043929088</c:v>
                </c:pt>
                <c:pt idx="6">
                  <c:v>13.553739536049092</c:v>
                </c:pt>
                <c:pt idx="7">
                  <c:v>12.946340606934339</c:v>
                </c:pt>
                <c:pt idx="8">
                  <c:v>12.113791079679324</c:v>
                </c:pt>
                <c:pt idx="9">
                  <c:v>11.157674954957091</c:v>
                </c:pt>
                <c:pt idx="10">
                  <c:v>10.150146242745953</c:v>
                </c:pt>
                <c:pt idx="11">
                  <c:v>8.1646157960471228</c:v>
                </c:pt>
                <c:pt idx="12">
                  <c:v>6.3850565756478845</c:v>
                </c:pt>
                <c:pt idx="13">
                  <c:v>4.8914644774039457</c:v>
                </c:pt>
                <c:pt idx="14">
                  <c:v>3.6887025303844956</c:v>
                </c:pt>
                <c:pt idx="15">
                  <c:v>2.7473458333101268</c:v>
                </c:pt>
                <c:pt idx="16">
                  <c:v>1.4813544688236042</c:v>
                </c:pt>
                <c:pt idx="17">
                  <c:v>0.55771923974993065</c:v>
                </c:pt>
              </c:numCache>
            </c:numRef>
          </c:yVal>
          <c:smooth val="1"/>
          <c:extLst>
            <c:ext xmlns:c16="http://schemas.microsoft.com/office/drawing/2014/chart" uri="{C3380CC4-5D6E-409C-BE32-E72D297353CC}">
              <c16:uniqueId val="{00000000-DA8C-4DF0-AC70-675FEC13DAD4}"/>
            </c:ext>
          </c:extLst>
        </c:ser>
        <c:dLbls>
          <c:showLegendKey val="0"/>
          <c:showVal val="0"/>
          <c:showCatName val="0"/>
          <c:showSerName val="0"/>
          <c:showPercent val="0"/>
          <c:showBubbleSize val="0"/>
        </c:dLbls>
        <c:axId val="501698143"/>
        <c:axId val="501696479"/>
      </c:scatterChart>
      <c:valAx>
        <c:axId val="501698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Heljumisisaldus (kg/m</a:t>
                </a:r>
                <a:r>
                  <a:rPr lang="en-US" baseline="30000"/>
                  <a:t>3</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96479"/>
        <c:crosses val="autoZero"/>
        <c:crossBetween val="midCat"/>
      </c:valAx>
      <c:valAx>
        <c:axId val="501696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t-EE"/>
                  <a:t>Heljumi settimis</a:t>
                </a:r>
                <a:r>
                  <a:rPr lang="en-US"/>
                  <a:t>voog (</a:t>
                </a:r>
                <a:r>
                  <a:rPr lang="et-EE"/>
                  <a:t>kg/m</a:t>
                </a:r>
                <a:r>
                  <a:rPr lang="et-EE" baseline="30000"/>
                  <a:t>2</a:t>
                </a:r>
                <a:r>
                  <a:rPr lang="et-EE"/>
                  <a:t>h</a:t>
                </a: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98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Sheet1!$D$2</c:f>
              <c:strCache>
                <c:ptCount val="1"/>
                <c:pt idx="0">
                  <c:v>Laskevoolu setitimuda voog</c:v>
                </c:pt>
              </c:strCache>
            </c:strRef>
          </c:tx>
          <c:spPr>
            <a:ln w="19050" cap="rnd">
              <a:solidFill>
                <a:schemeClr val="accent2"/>
              </a:solidFill>
              <a:round/>
            </a:ln>
            <a:effectLst/>
          </c:spPr>
          <c:marker>
            <c:symbol val="none"/>
          </c:marker>
          <c:xVal>
            <c:numRef>
              <c:f>Sheet1!$B$3:$B$20</c:f>
              <c:numCache>
                <c:formatCode>General</c:formatCode>
                <c:ptCount val="18"/>
                <c:pt idx="0">
                  <c:v>0</c:v>
                </c:pt>
                <c:pt idx="1">
                  <c:v>0.5</c:v>
                </c:pt>
                <c:pt idx="2">
                  <c:v>1</c:v>
                </c:pt>
                <c:pt idx="3">
                  <c:v>1.5</c:v>
                </c:pt>
                <c:pt idx="4">
                  <c:v>2</c:v>
                </c:pt>
                <c:pt idx="5">
                  <c:v>2.5</c:v>
                </c:pt>
                <c:pt idx="6">
                  <c:v>3</c:v>
                </c:pt>
                <c:pt idx="7">
                  <c:v>3.5</c:v>
                </c:pt>
                <c:pt idx="8">
                  <c:v>4</c:v>
                </c:pt>
                <c:pt idx="9">
                  <c:v>4.5</c:v>
                </c:pt>
                <c:pt idx="10">
                  <c:v>5</c:v>
                </c:pt>
                <c:pt idx="11">
                  <c:v>6</c:v>
                </c:pt>
                <c:pt idx="12">
                  <c:v>7</c:v>
                </c:pt>
                <c:pt idx="13">
                  <c:v>8</c:v>
                </c:pt>
                <c:pt idx="14">
                  <c:v>9</c:v>
                </c:pt>
                <c:pt idx="15">
                  <c:v>10</c:v>
                </c:pt>
                <c:pt idx="16">
                  <c:v>12</c:v>
                </c:pt>
                <c:pt idx="17">
                  <c:v>15</c:v>
                </c:pt>
              </c:numCache>
            </c:numRef>
          </c:xVal>
          <c:yVal>
            <c:numRef>
              <c:f>Sheet1!$E$3:$E$20</c:f>
              <c:numCache>
                <c:formatCode>General</c:formatCode>
                <c:ptCount val="18"/>
                <c:pt idx="0">
                  <c:v>0</c:v>
                </c:pt>
                <c:pt idx="1">
                  <c:v>0.75</c:v>
                </c:pt>
                <c:pt idx="2">
                  <c:v>1.5</c:v>
                </c:pt>
                <c:pt idx="3">
                  <c:v>2.25</c:v>
                </c:pt>
                <c:pt idx="4">
                  <c:v>3</c:v>
                </c:pt>
                <c:pt idx="5">
                  <c:v>3.75</c:v>
                </c:pt>
                <c:pt idx="6">
                  <c:v>4.5</c:v>
                </c:pt>
                <c:pt idx="7">
                  <c:v>5.25</c:v>
                </c:pt>
                <c:pt idx="8">
                  <c:v>6</c:v>
                </c:pt>
                <c:pt idx="9">
                  <c:v>6.75</c:v>
                </c:pt>
                <c:pt idx="10">
                  <c:v>7.5</c:v>
                </c:pt>
                <c:pt idx="11">
                  <c:v>9</c:v>
                </c:pt>
                <c:pt idx="12">
                  <c:v>10.5</c:v>
                </c:pt>
                <c:pt idx="13">
                  <c:v>12</c:v>
                </c:pt>
                <c:pt idx="14">
                  <c:v>13.5</c:v>
                </c:pt>
                <c:pt idx="15">
                  <c:v>15</c:v>
                </c:pt>
                <c:pt idx="16">
                  <c:v>18</c:v>
                </c:pt>
                <c:pt idx="17">
                  <c:v>22.5</c:v>
                </c:pt>
              </c:numCache>
            </c:numRef>
          </c:yVal>
          <c:smooth val="1"/>
          <c:extLst>
            <c:ext xmlns:c16="http://schemas.microsoft.com/office/drawing/2014/chart" uri="{C3380CC4-5D6E-409C-BE32-E72D297353CC}">
              <c16:uniqueId val="{00000000-A66F-40C5-86BA-A56AA7F4DA20}"/>
            </c:ext>
          </c:extLst>
        </c:ser>
        <c:dLbls>
          <c:showLegendKey val="0"/>
          <c:showVal val="0"/>
          <c:showCatName val="0"/>
          <c:showSerName val="0"/>
          <c:showPercent val="0"/>
          <c:showBubbleSize val="0"/>
        </c:dLbls>
        <c:axId val="501698143"/>
        <c:axId val="501696479"/>
      </c:scatterChart>
      <c:valAx>
        <c:axId val="501698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Heljumisisaldus (kg/m</a:t>
                </a:r>
                <a:r>
                  <a:rPr lang="en-US" baseline="30000"/>
                  <a:t>3</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96479"/>
        <c:crosses val="autoZero"/>
        <c:crossBetween val="midCat"/>
      </c:valAx>
      <c:valAx>
        <c:axId val="501696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t-EE"/>
                  <a:t>Heljumi</a:t>
                </a:r>
                <a:r>
                  <a:rPr lang="en-US"/>
                  <a:t>voog (</a:t>
                </a:r>
                <a:r>
                  <a:rPr lang="et-EE"/>
                  <a:t>kg/m</a:t>
                </a:r>
                <a:r>
                  <a:rPr lang="et-EE" baseline="30000"/>
                  <a:t>2</a:t>
                </a:r>
                <a:r>
                  <a:rPr lang="et-EE"/>
                  <a:t>h</a:t>
                </a: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98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E3D9-B9F4-41B8-9050-25407C93BD30}" type="datetimeFigureOut">
              <a:rPr lang="en-US" smtClean="0"/>
              <a:t>7/19/2024</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494A7-5A69-4213-B6D7-1AB2E3039B9C}" type="slidenum">
              <a:rPr lang="en-US" smtClean="0"/>
              <a:t>‹#›</a:t>
            </a:fld>
            <a:endParaRPr lang="en-US"/>
          </a:p>
        </p:txBody>
      </p:sp>
    </p:spTree>
    <p:extLst>
      <p:ext uri="{BB962C8B-B14F-4D97-AF65-F5344CB8AC3E}">
        <p14:creationId xmlns:p14="http://schemas.microsoft.com/office/powerpoint/2010/main" val="259538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Sellisel settimisel võib eristada kolme faasi. Aktiivmudasegu või muud heljumit sisaldava lahuse valamisel mensuuri hakkavad osakesed settima, kusjuures mensuuris on võimalik visuaalselt eristada nelja tsooni: a on selginenud vee tsoon, b </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homogeense suspensiooni tsoon, c </a:t>
            </a:r>
            <a:r>
              <a:rPr lang="et-EE" sz="12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 üleminekutsoon, mida on sageli raske eristada ning d – sette tihenemise tsoon.</a:t>
            </a:r>
            <a:endParaRPr lang="en-US" sz="1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Ajahetkel 3, mida nimetatakse kriitiliseks punktiks, homogeense suspensiooni ja üleminekutsooni vaheline piir kaob ning sete hakkab tihenema. Kuni selleni oli settimiskiirus konstantne, kuid edasisel tihenemisel see aeglustub ning osakesed liituvad suuremateks. Nt kui aktiivmudasegu heljumisisaldus on algul (ajahetkel t = 0) 1 g/l, siis suureneb see settekihis 4 g/</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l-ni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settimiskiirus väheneb algsest 6 m/h kuni 1,8 m/h. Ajahetkel 4 on jõutud tiheneva sette tsooni.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10</a:t>
            </a:fld>
            <a:endParaRPr lang="en-US"/>
          </a:p>
        </p:txBody>
      </p:sp>
    </p:spTree>
    <p:extLst>
      <p:ext uri="{BB962C8B-B14F-4D97-AF65-F5344CB8AC3E}">
        <p14:creationId xmlns:p14="http://schemas.microsoft.com/office/powerpoint/2010/main" val="230883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alakoormatud: tööpunkt asub allpool heljumivoo kõverat. Settimiskiirus &gt; Q/</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Heitvees on vähe heljumit;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kriitiliselt koormatud: tööpunkt on heljumivoo kõveral. Settimiskiirus = Q/</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võib heljum välja kanduda (tippvooluhulkade puhul kindlasti);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ülekoormatud: tööpunkt on väljaspool vookõverat. Settimiskiirus &lt; Q/</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Heljum kandub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alakoormatud: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vajuvoolujoon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allpool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-joont. Heljumit märkimisväärselt ei kogune ning märgatavat mudatekki ei ole;</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kriitiliselt koormatud: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vajuvoolujoon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puutub kokku piirava voo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laskuva haruga. Tekib mudatekk ning tööpunkt võib olla vastuvõetav heljumi ööpäevase tippkoormusega toimetulemiseks. On vaja vältida mudateki jätkuvat kasvu;</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ülekoormatud: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vajuvoolujoon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lõikub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kahaneva haruga. Muda koguneb märkimisväärsel hulgal ning mudatekk on sügav. Mudateki jätkuv kasv põhjustab tõenäoliselt heljumi väljakannet.</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35</a:t>
            </a:fld>
            <a:endParaRPr lang="en-US"/>
          </a:p>
        </p:txBody>
      </p:sp>
    </p:spTree>
    <p:extLst>
      <p:ext uri="{BB962C8B-B14F-4D97-AF65-F5344CB8AC3E}">
        <p14:creationId xmlns:p14="http://schemas.microsoft.com/office/powerpoint/2010/main" val="140364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36</a:t>
            </a:fld>
            <a:endParaRPr lang="en-US"/>
          </a:p>
        </p:txBody>
      </p:sp>
    </p:spTree>
    <p:extLst>
      <p:ext uri="{BB962C8B-B14F-4D97-AF65-F5344CB8AC3E}">
        <p14:creationId xmlns:p14="http://schemas.microsoft.com/office/powerpoint/2010/main" val="312443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just">
              <a:lnSpc>
                <a:spcPct val="150000"/>
              </a:lnSpc>
              <a:spcAft>
                <a:spcPts val="1200"/>
              </a:spcAft>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Lamellsetiti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tegelik vaba pindala on oluliselt väiksem toimivast pindalast, milleks arvestatakse lamellide pinnaprojektsioonide summat. Seetõttu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lamellsetiti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soovitatav pinnakoormus vee vaba pindala kohta tavalise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võrreldes oluliselt suurem: 5–15 m/h.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Lamelle valmistatakse plaatidest või torudest, mis võivad olla ümmargused, nelinurksed või kuusnurksed. Ummistumise vältimiseks peaks lamellide vahekaugus olema 50–80 mm ning muda kõrvaldamisel jälgida, et selle tase ei tõuseks kunagi lamellide alumise servani.</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Lamellsetitite kasutamist piirab lamellide ummistumine, mida põhjustavad neile kasvavad mikroorganismid ja vetikad, mistõttu lamellsetiteid on vaja aegajalt pesta.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19</a:t>
            </a:fld>
            <a:endParaRPr lang="en-US"/>
          </a:p>
        </p:txBody>
      </p:sp>
    </p:spTree>
    <p:extLst>
      <p:ext uri="{BB962C8B-B14F-4D97-AF65-F5344CB8AC3E}">
        <p14:creationId xmlns:p14="http://schemas.microsoft.com/office/powerpoint/2010/main" val="33425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just">
              <a:lnSpc>
                <a:spcPct val="150000"/>
              </a:lnSpc>
              <a:spcAft>
                <a:spcPts val="1200"/>
              </a:spcAft>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plaanis kas ristküliku-/ruudu- või ringikujulised. Ringikujulised vajavad suuremat maa-ala, nelinurksed on rajatavad külg-külje kõrvale. Horisontaalsetititel ei soovitata üle 8 m laiust, sest laiematel muutub settekaap väga raskeks, mis muutub keerukaks selle konstruktsiooni ja kasutamise. Ringikujulistel setititel ei soovitata samadel põhjustel setiti läbimõõtu üle 40 m.</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Setitite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dimensioneerimiseks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mitmeid võimalusi. Eestis on seda tehtud peamiselt Saksa standardi </a:t>
            </a:r>
            <a:r>
              <a:rPr lang="et-E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järgi, kuid kasutatakse ka Soome metoodikat (joonisel kujutatud tüübid, mille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dimensioneerimisel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võetakse aluseks juhtarvud)</a:t>
            </a: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Väga oluline on voolu ühtlane jagunemine kogu setiti ristlõikele, milleks sissevooluvesi juhitakse läbi nt perforeeritud kanalite või seinade. Soovitatav voolukiirus sissevooluavades on 0,25–0,35 m/s, keemilise sadestuse korral 0,2–0,3 m/s.</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Väljavoolukanalid rajatakse tavaliselt hammasülevooludena, mille ette käib pinnaprahi- ja voolutõke. Selleks et vool ei tekitaks settimishäireid, soovitatakse valida ülevoolurennide koormuseks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kuni 20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ning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renni pikkusühiku kohta.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20</a:t>
            </a:fld>
            <a:endParaRPr lang="en-US"/>
          </a:p>
        </p:txBody>
      </p:sp>
    </p:spTree>
    <p:extLst>
      <p:ext uri="{BB962C8B-B14F-4D97-AF65-F5344CB8AC3E}">
        <p14:creationId xmlns:p14="http://schemas.microsoft.com/office/powerpoint/2010/main" val="286547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Joonisel  on kujutatud järelsetiti põhimõtteskeem. Aktiivmudapuhastist juhitakse muda ja puhastatud vee segu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SV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TM</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setiti keskele, kus see jaguneb ühtlaselt horisontaalse ristlõikepinna ulatuses. Selles sissevoolu- ja segunemistsoonis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sette ainesisaldus ühtlaselt jaotunud ja vastab aktiivmudasuspensiooni sisaldusele aktiivmudapuhasti viimases mahutis (X</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TS,R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Puhastatud heitvesi lahutatakse sissevoolutsoonist ülespoole jäävas eraldustsoonis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Seda tsooni läbib väljavooluhulk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VV</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selles tsoonis väheneb reovee kuivainesisaldus alt ülespoole. Järelsetiti ülaossa jääb puhta vee tsoon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 selle ja eraldustsooni vahele mudapadja hästi eristuv pind. Tavaliselt arvestatakse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paksuseks vähemalt 0,5 m.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Sissevoolutsoonist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allapoole suundub tagastusmuda ja liigmuda vooluhulk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TM</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LM</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Selles tsoonis (h</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aktiivmuda tiheneb ning X</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suureneb. Kuna tsoonsettimise tõttu on settimiskiirus ja sette saavutatav kuivainesisaldus piiratud, tekib setiti põhjas maksimaalse kuivainesisaldusega tsoon, millest tagastusmuda juhitakse tagasi puhastusprotsessi.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Settimistsoonide kõrgusi ning nende sõltuvust aktiivmuda omadustest ja vooluhulkadest on võimalik arvutada standardi ATV A 131 [4] järgi. Järelsetiti veebilanssi kirjeldab hästi joonisel kujutatu, kus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SV</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VV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Q</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LM</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kuid arvutuste lihtsustamiseks loetakse liigmuda hulk sageli võrdseks nulliga </a:t>
            </a:r>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22</a:t>
            </a:fld>
            <a:endParaRPr lang="en-US"/>
          </a:p>
        </p:txBody>
      </p:sp>
    </p:spTree>
    <p:extLst>
      <p:ext uri="{BB962C8B-B14F-4D97-AF65-F5344CB8AC3E}">
        <p14:creationId xmlns:p14="http://schemas.microsoft.com/office/powerpoint/2010/main" val="216689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23</a:t>
            </a:fld>
            <a:endParaRPr lang="en-US"/>
          </a:p>
        </p:txBody>
      </p:sp>
    </p:spTree>
    <p:extLst>
      <p:ext uri="{BB962C8B-B14F-4D97-AF65-F5344CB8AC3E}">
        <p14:creationId xmlns:p14="http://schemas.microsoft.com/office/powerpoint/2010/main" val="401456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Heljumi settimisvoo graafik on kõverjoon, mille kõrgpunkt asub sageli heljumisisalduse vahemikus 2–3 g/l. Väiksema sisalduse puhul voog väheneb heljumi vähesuse tõttu ning suurema puhul pidurdub settimiskiirus. </a:t>
            </a:r>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25</a:t>
            </a:fld>
            <a:endParaRPr lang="en-US"/>
          </a:p>
        </p:txBody>
      </p:sp>
    </p:spTree>
    <p:extLst>
      <p:ext uri="{BB962C8B-B14F-4D97-AF65-F5344CB8AC3E}">
        <p14:creationId xmlns:p14="http://schemas.microsoft.com/office/powerpoint/2010/main" val="231577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27</a:t>
            </a:fld>
            <a:endParaRPr lang="en-US"/>
          </a:p>
        </p:txBody>
      </p:sp>
    </p:spTree>
    <p:extLst>
      <p:ext uri="{BB962C8B-B14F-4D97-AF65-F5344CB8AC3E}">
        <p14:creationId xmlns:p14="http://schemas.microsoft.com/office/powerpoint/2010/main" val="339269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pinnakoormus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saavutab oma miinimumi heljumisisalduse juures, mida kutsutakse piirsisalduseks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KA,piir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Kui setiti heljumisisaldus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KA,piir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-st väiksem, siis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suurenemine kompenseerib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KA,TM</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vähenemist, ning kui X</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&gt;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KA,piir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kompenseerib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KA,TM</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suurenemine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vähenemist. Settekiht, mille heljumisisaldus on võrdne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KA,piir</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võib osutuda setiti töö pudelikaelaks, sest selles kihis liigub põhja suunas kõige vähem muda. Tasub meeles pidada, et üks setiti funktsioone on heljumi tihendamine, mis omakorda tähendab, et sette heljumisisaldus on eri sügavustel erinev.</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Juhul, kui X</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KA,piir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võib lugeda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kriitiliseks ning see tähendab, et setiti on kriitiliselt koormatud ning heljum võib iga hetk hakata välja kanduma. Eriti oluline on see sademete põhjustatud tipuvooluhulkade ajal </a:t>
            </a:r>
          </a:p>
          <a:p>
            <a:endParaRPr lang="et-EE" sz="1800" dirty="0">
              <a:solidFill>
                <a:srgbClr val="323E4F"/>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Kirjeldatud setiti koormuse määramine võetakse aluseks setiti voogudepõhise juhtimise ja tasakaalupunkti analüüsimisel, seda põhimõtet kasutatakse ka puhastusprotsesside modelleerimisel. Selle rakendamiseks ei piisa siiski tavapärasest 30-minutilise settemahu ega mudaindeksi määramisest, vaid mõõtma peab ka aktiivmuda settimiskiirust. Settimiskiiruse määramine on aga ajamahukas ning seda on aktiivmuda settimisomaduste määramisel vähem kasutatud.</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28</a:t>
            </a:fld>
            <a:endParaRPr lang="en-US"/>
          </a:p>
        </p:txBody>
      </p:sp>
    </p:spTree>
    <p:extLst>
      <p:ext uri="{BB962C8B-B14F-4D97-AF65-F5344CB8AC3E}">
        <p14:creationId xmlns:p14="http://schemas.microsoft.com/office/powerpoint/2010/main" val="86883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1C494A7-5A69-4213-B6D7-1AB2E3039B9C}" type="slidenum">
              <a:rPr lang="en-US" smtClean="0"/>
              <a:t>30</a:t>
            </a:fld>
            <a:endParaRPr lang="en-US"/>
          </a:p>
        </p:txBody>
      </p:sp>
    </p:spTree>
    <p:extLst>
      <p:ext uri="{BB962C8B-B14F-4D97-AF65-F5344CB8AC3E}">
        <p14:creationId xmlns:p14="http://schemas.microsoft.com/office/powerpoint/2010/main" val="4056878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10" name="Rechthoek 6">
            <a:extLst>
              <a:ext uri="{FF2B5EF4-FFF2-40B4-BE49-F238E27FC236}">
                <a16:creationId xmlns:a16="http://schemas.microsoft.com/office/drawing/2014/main" id="{5AA4FBB1-5506-27E4-A9BD-12B7DE750747}"/>
              </a:ext>
            </a:extLst>
          </p:cNvPr>
          <p:cNvSpPr>
            <a:spLocks noGrp="1" noRot="1" noMove="1" noResize="1" noEditPoints="1" noAdjustHandles="1" noChangeArrowheads="1" noChangeShapeType="1"/>
          </p:cNvSpPr>
          <p:nvPr userDrawn="1"/>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Pealkiri 1">
            <a:extLst>
              <a:ext uri="{FF2B5EF4-FFF2-40B4-BE49-F238E27FC236}">
                <a16:creationId xmlns:a16="http://schemas.microsoft.com/office/drawing/2014/main" id="{99582804-93D3-5131-3FD5-577B69746DA4}"/>
              </a:ext>
            </a:extLst>
          </p:cNvPr>
          <p:cNvSpPr>
            <a:spLocks noGrp="1"/>
          </p:cNvSpPr>
          <p:nvPr>
            <p:ph type="ctrTitle"/>
          </p:nvPr>
        </p:nvSpPr>
        <p:spPr>
          <a:xfrm>
            <a:off x="5081451" y="965999"/>
            <a:ext cx="6096000" cy="2387600"/>
          </a:xfrm>
        </p:spPr>
        <p:txBody>
          <a:bodyPr anchor="b"/>
          <a:lstStyle>
            <a:lvl1pPr algn="ctr">
              <a:defRPr sz="6000">
                <a:solidFill>
                  <a:srgbClr val="1B1464"/>
                </a:solidFill>
              </a:defRPr>
            </a:lvl1pPr>
          </a:lstStyle>
          <a:p>
            <a:r>
              <a:rPr lang="et-EE" dirty="0"/>
              <a:t>Klõpsake juhteksemplari pealkirja laadi redigeerimiseks</a:t>
            </a:r>
            <a:endParaRPr lang="en-US" dirty="0"/>
          </a:p>
        </p:txBody>
      </p:sp>
      <p:pic>
        <p:nvPicPr>
          <p:cNvPr id="7" name="Pilt 6">
            <a:extLst>
              <a:ext uri="{FF2B5EF4-FFF2-40B4-BE49-F238E27FC236}">
                <a16:creationId xmlns:a16="http://schemas.microsoft.com/office/drawing/2014/main" id="{4A48FFAE-B35C-FD38-6EDE-76D5AD1EC72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4572000" cy="6858000"/>
          </a:xfrm>
          <a:prstGeom prst="rect">
            <a:avLst/>
          </a:prstGeom>
        </p:spPr>
      </p:pic>
      <p:pic>
        <p:nvPicPr>
          <p:cNvPr id="8" name="Afbeelding 9" descr="Afbeelding met tekst, Graphics, Lettertype, logo&#10;&#10;Automatisch gegenereerde beschrijving">
            <a:extLst>
              <a:ext uri="{FF2B5EF4-FFF2-40B4-BE49-F238E27FC236}">
                <a16:creationId xmlns:a16="http://schemas.microsoft.com/office/drawing/2014/main" id="{E75985B0-69D0-3CE2-70BA-0F0E90A157B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pic>
        <p:nvPicPr>
          <p:cNvPr id="9" name="Afbeelding 11">
            <a:extLst>
              <a:ext uri="{FF2B5EF4-FFF2-40B4-BE49-F238E27FC236}">
                <a16:creationId xmlns:a16="http://schemas.microsoft.com/office/drawing/2014/main" id="{3AFC13EF-87F6-FD85-378B-506D356C5456}"/>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66116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E6FE74-76CE-7205-C80A-16C6B8BBFD19}"/>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5BFFAC9D-03D3-D50F-4593-A63F1E1CB90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0990359-452B-0EA8-BCF4-C161B831EA5D}"/>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5" name="Jaluse kohatäide 4">
            <a:extLst>
              <a:ext uri="{FF2B5EF4-FFF2-40B4-BE49-F238E27FC236}">
                <a16:creationId xmlns:a16="http://schemas.microsoft.com/office/drawing/2014/main" id="{2D54F2A6-AF10-1284-20BF-46DB01E7540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25BB77A-EB9C-9011-016E-20FA48F625F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7377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CF3640C7-65D3-ACE0-CE83-37E555D4625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5784C3F-089D-18EE-54F5-6D20EA6A1A1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08B0330-6BDA-1196-B811-916C89D610B5}"/>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5" name="Jaluse kohatäide 4">
            <a:extLst>
              <a:ext uri="{FF2B5EF4-FFF2-40B4-BE49-F238E27FC236}">
                <a16:creationId xmlns:a16="http://schemas.microsoft.com/office/drawing/2014/main" id="{DD43B0F0-7EA5-85E9-BC6B-FAD40FC79AB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527A8FE-A9FB-89ED-DA59-96A42F912F8B}"/>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6034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354-0C8E-394C-FC3E-9B172479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CDE9-8F39-8581-3A28-308BFD7FE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8ADF4-0758-F473-FE47-86C6D4470FF4}"/>
              </a:ext>
            </a:extLst>
          </p:cNvPr>
          <p:cNvSpPr>
            <a:spLocks noGrp="1"/>
          </p:cNvSpPr>
          <p:nvPr>
            <p:ph type="dt" sz="half" idx="10"/>
          </p:nvPr>
        </p:nvSpPr>
        <p:spPr/>
        <p:txBody>
          <a:bodyPr/>
          <a:lstStyle/>
          <a:p>
            <a:fld id="{AE2C03C6-53EE-4114-9B62-B653D014FEB1}" type="datetimeFigureOut">
              <a:rPr lang="en-US" smtClean="0"/>
              <a:t>7/19/2024</a:t>
            </a:fld>
            <a:endParaRPr lang="en-US"/>
          </a:p>
        </p:txBody>
      </p:sp>
      <p:sp>
        <p:nvSpPr>
          <p:cNvPr id="5" name="Footer Placeholder 4">
            <a:extLst>
              <a:ext uri="{FF2B5EF4-FFF2-40B4-BE49-F238E27FC236}">
                <a16:creationId xmlns:a16="http://schemas.microsoft.com/office/drawing/2014/main" id="{B806DA9B-6181-9CC1-8466-41053DA4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3E7-A416-00A3-0C76-7B753F82C95B}"/>
              </a:ext>
            </a:extLst>
          </p:cNvPr>
          <p:cNvSpPr>
            <a:spLocks noGrp="1"/>
          </p:cNvSpPr>
          <p:nvPr>
            <p:ph type="sldNum" sz="quarter" idx="12"/>
          </p:nvPr>
        </p:nvSpPr>
        <p:spPr/>
        <p:txBody>
          <a:bodyPr/>
          <a:lstStyle/>
          <a:p>
            <a:fld id="{5D36D108-AD15-48DF-988B-545B3A6F74E0}" type="slidenum">
              <a:rPr lang="en-US" smtClean="0"/>
              <a:t>‹#›</a:t>
            </a:fld>
            <a:endParaRPr lang="en-US"/>
          </a:p>
        </p:txBody>
      </p:sp>
    </p:spTree>
    <p:extLst>
      <p:ext uri="{BB962C8B-B14F-4D97-AF65-F5344CB8AC3E}">
        <p14:creationId xmlns:p14="http://schemas.microsoft.com/office/powerpoint/2010/main" val="258939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8015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A57333-63FD-FF15-3D72-6F90AFCEBE0F}"/>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BE6DF0DE-915D-8EE6-9B73-EDB641A3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C082538-3236-83CD-0A2F-86361E26F33D}"/>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5" name="Jaluse kohatäide 4">
            <a:extLst>
              <a:ext uri="{FF2B5EF4-FFF2-40B4-BE49-F238E27FC236}">
                <a16:creationId xmlns:a16="http://schemas.microsoft.com/office/drawing/2014/main" id="{C48CB006-C571-19D2-F6DE-1D8EABCB1C4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3D7EE36-9693-6ABB-58A0-FB3F941E850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5303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077AAF-A568-031C-2EAF-5CE3ABFDF457}"/>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4580B0A2-4A1A-4A15-A6F7-8DB8773C6A1A}"/>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84C9B8E6-AD3C-D8A6-DB4B-16F77A9150A2}"/>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B295467-C605-FDA1-E576-DD6BD2C73481}"/>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6" name="Jaluse kohatäide 5">
            <a:extLst>
              <a:ext uri="{FF2B5EF4-FFF2-40B4-BE49-F238E27FC236}">
                <a16:creationId xmlns:a16="http://schemas.microsoft.com/office/drawing/2014/main" id="{A2658B16-D389-3817-BFD8-70E6ED87F05B}"/>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0297B14-D159-A83A-8045-A624D7F964F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23555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B304EE-5970-FBA1-BE97-36C67218DB27}"/>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25A8B10-FC49-679F-72F8-B326105B2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69C95A38-3C7B-897E-AACF-045FB73530C8}"/>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C5AF906A-782F-5191-5A2E-114C5D327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B29AF212-84E4-76C9-F5C4-45470013B102}"/>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EA4161F0-C4FF-015C-7491-8725929C78C0}"/>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8" name="Jaluse kohatäide 7">
            <a:extLst>
              <a:ext uri="{FF2B5EF4-FFF2-40B4-BE49-F238E27FC236}">
                <a16:creationId xmlns:a16="http://schemas.microsoft.com/office/drawing/2014/main" id="{638588DA-E78E-59A3-ADA5-E4D08E93268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84CC16AC-6C85-8985-53F8-3823C125934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431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D3562B-993E-DDBE-4E6E-38A7DF93021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BEFAB5EF-3F1B-5440-1257-44D8A334FEAD}"/>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4" name="Jaluse kohatäide 3">
            <a:extLst>
              <a:ext uri="{FF2B5EF4-FFF2-40B4-BE49-F238E27FC236}">
                <a16:creationId xmlns:a16="http://schemas.microsoft.com/office/drawing/2014/main" id="{D1AA65A9-0A49-294B-6944-D26ECC004311}"/>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6808BCC7-21CB-D79F-82CE-EE535ABE26D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869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311B3DCC-63E6-50B0-22C6-C830C847F77D}"/>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3" name="Jaluse kohatäide 2">
            <a:extLst>
              <a:ext uri="{FF2B5EF4-FFF2-40B4-BE49-F238E27FC236}">
                <a16:creationId xmlns:a16="http://schemas.microsoft.com/office/drawing/2014/main" id="{2105A548-6E59-DDE9-80AE-9FF5994B1594}"/>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D8D01336-58A9-5CA0-FC93-4524BA0B5F9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3863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20D50C-97DA-EE5A-F7E6-51FE97C4B5FF}"/>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553D2EE-80F3-8250-A1DB-F93ED631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1D42C42A-8125-171E-A6BE-C2DDCF39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52C9851-1E8F-A16F-B2F0-DAE5EC6877F6}"/>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6" name="Jaluse kohatäide 5">
            <a:extLst>
              <a:ext uri="{FF2B5EF4-FFF2-40B4-BE49-F238E27FC236}">
                <a16:creationId xmlns:a16="http://schemas.microsoft.com/office/drawing/2014/main" id="{406C2419-EABE-E8BA-09EB-673B1E2D1B9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4F9153E-7E67-DB81-5F1E-80C4B0A15928}"/>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5340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2ED72C-5155-D144-EC8F-28767C8A61A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5F9B3C62-B715-1C9F-5B3D-F22CC37F0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593DCB23-D367-1F2C-265C-7ABE8EBE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E0E0458-A975-9DDD-C65F-DF5E8374C1B3}"/>
              </a:ext>
            </a:extLst>
          </p:cNvPr>
          <p:cNvSpPr>
            <a:spLocks noGrp="1"/>
          </p:cNvSpPr>
          <p:nvPr>
            <p:ph type="dt" sz="half" idx="10"/>
          </p:nvPr>
        </p:nvSpPr>
        <p:spPr/>
        <p:txBody>
          <a:bodyPr/>
          <a:lstStyle/>
          <a:p>
            <a:fld id="{E34578CA-E2A7-486A-9962-21921D17257B}" type="datetimeFigureOut">
              <a:rPr lang="en-US" smtClean="0"/>
              <a:t>7/19/2024</a:t>
            </a:fld>
            <a:endParaRPr lang="en-US"/>
          </a:p>
        </p:txBody>
      </p:sp>
      <p:sp>
        <p:nvSpPr>
          <p:cNvPr id="6" name="Jaluse kohatäide 5">
            <a:extLst>
              <a:ext uri="{FF2B5EF4-FFF2-40B4-BE49-F238E27FC236}">
                <a16:creationId xmlns:a16="http://schemas.microsoft.com/office/drawing/2014/main" id="{ED4F76F2-10AD-9B5E-BA30-4BB2E36A6E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6DC0571-8F8D-32B0-71E9-CFA0BB7DB1E0}"/>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36072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2782D286-07F1-61B0-AC8B-D49686EE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D8763EA-A035-653A-4AA6-C1B0D9A07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E81C2355-CAAB-B74D-82FA-FE9B0E4B6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578CA-E2A7-486A-9962-21921D17257B}" type="datetimeFigureOut">
              <a:rPr lang="en-US" smtClean="0"/>
              <a:t>7/19/2024</a:t>
            </a:fld>
            <a:endParaRPr lang="en-US"/>
          </a:p>
        </p:txBody>
      </p:sp>
      <p:sp>
        <p:nvSpPr>
          <p:cNvPr id="5" name="Jaluse kohatäide 4">
            <a:extLst>
              <a:ext uri="{FF2B5EF4-FFF2-40B4-BE49-F238E27FC236}">
                <a16:creationId xmlns:a16="http://schemas.microsoft.com/office/drawing/2014/main" id="{EAB0EF8A-09DD-D096-52D9-5ED55CCB4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6BCD2A40-C0CB-D903-6B9D-04B95C844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45F2-9BBF-44CE-B127-3DEF04303735}" type="slidenum">
              <a:rPr lang="en-US" smtClean="0"/>
              <a:t>‹#›</a:t>
            </a:fld>
            <a:endParaRPr lang="en-US"/>
          </a:p>
        </p:txBody>
      </p:sp>
    </p:spTree>
    <p:extLst>
      <p:ext uri="{BB962C8B-B14F-4D97-AF65-F5344CB8AC3E}">
        <p14:creationId xmlns:p14="http://schemas.microsoft.com/office/powerpoint/2010/main" val="47902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kbo0OwIkc1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2.xml"/><Relationship Id="rId5" Type="http://schemas.openxmlformats.org/officeDocument/2006/relationships/image" Target="../media/image14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DF3EEF-CC2E-8155-C2A5-F337E2838566}"/>
              </a:ext>
            </a:extLst>
          </p:cNvPr>
          <p:cNvSpPr>
            <a:spLocks noGrp="1"/>
          </p:cNvSpPr>
          <p:nvPr>
            <p:ph type="ctrTitle"/>
          </p:nvPr>
        </p:nvSpPr>
        <p:spPr>
          <a:xfrm>
            <a:off x="5081450" y="965999"/>
            <a:ext cx="6283235" cy="1548601"/>
          </a:xfrm>
        </p:spPr>
        <p:txBody>
          <a:bodyPr>
            <a:normAutofit/>
          </a:bodyPr>
          <a:lstStyle/>
          <a:p>
            <a:r>
              <a:rPr lang="et-EE" sz="5000" dirty="0"/>
              <a:t>Aktiivmudapuhasti käitamine</a:t>
            </a:r>
            <a:endParaRPr lang="en-US" sz="5000" dirty="0"/>
          </a:p>
        </p:txBody>
      </p:sp>
      <p:sp>
        <p:nvSpPr>
          <p:cNvPr id="3" name="Ondertitel 2">
            <a:extLst>
              <a:ext uri="{FF2B5EF4-FFF2-40B4-BE49-F238E27FC236}">
                <a16:creationId xmlns:a16="http://schemas.microsoft.com/office/drawing/2014/main" id="{902B4C67-D2B1-7A61-B947-FC3B01944BF5}"/>
              </a:ext>
            </a:extLst>
          </p:cNvPr>
          <p:cNvSpPr txBox="1">
            <a:spLocks/>
          </p:cNvSpPr>
          <p:nvPr/>
        </p:nvSpPr>
        <p:spPr>
          <a:xfrm>
            <a:off x="5081450" y="2935640"/>
            <a:ext cx="6610811" cy="4933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t-EE"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Setitamine</a:t>
            </a:r>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p:txBody>
      </p:sp>
    </p:spTree>
    <p:extLst>
      <p:ext uri="{BB962C8B-B14F-4D97-AF65-F5344CB8AC3E}">
        <p14:creationId xmlns:p14="http://schemas.microsoft.com/office/powerpoint/2010/main" val="36169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EAFFC1CF-E35C-D1B2-EB80-F6A9625F1304}"/>
              </a:ext>
            </a:extLst>
          </p:cNvPr>
          <p:cNvSpPr>
            <a:spLocks noGrp="1"/>
          </p:cNvSpPr>
          <p:nvPr>
            <p:ph idx="1"/>
          </p:nvPr>
        </p:nvSpPr>
        <p:spPr>
          <a:xfrm>
            <a:off x="838200" y="1825625"/>
            <a:ext cx="10515600" cy="2494915"/>
          </a:xfrm>
        </p:spPr>
        <p:txBody>
          <a:bodyPr>
            <a:normAutofit fontScale="85000" lnSpcReduction="10000"/>
          </a:bodyPr>
          <a:lstStyle/>
          <a:p>
            <a:pPr algn="just">
              <a:lnSpc>
                <a:spcPct val="120000"/>
              </a:lnSpc>
              <a:spcAft>
                <a:spcPts val="1200"/>
              </a:spcAft>
            </a:pP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Järelsetitisse</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jõudes hakkab suurtest ja väikestest helvestest koosnev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settima koaguleerunud seguna, mille settimiskiirus sõltub heljumisisaldusest </a:t>
            </a:r>
          </a:p>
          <a:p>
            <a:pPr algn="just">
              <a:lnSpc>
                <a:spcPct val="12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Algul on settimine kiire, ent pidurdub tänu settinud heljumikihi tekkele, mis muudab oluliselt osakeste liikumist. Seda tüüpi settimist nimetatakse tsoonsettimiseks, sest visuaalselt on võimalik eristada sette- ja veefaasi. </a:t>
            </a:r>
          </a:p>
        </p:txBody>
      </p:sp>
      <p:sp>
        <p:nvSpPr>
          <p:cNvPr id="3" name="Pealkiri 2">
            <a:extLst>
              <a:ext uri="{FF2B5EF4-FFF2-40B4-BE49-F238E27FC236}">
                <a16:creationId xmlns:a16="http://schemas.microsoft.com/office/drawing/2014/main" id="{9326505D-5645-9662-77C5-A35FCABF3E20}"/>
              </a:ext>
            </a:extLst>
          </p:cNvPr>
          <p:cNvSpPr>
            <a:spLocks noGrp="1"/>
          </p:cNvSpPr>
          <p:nvPr>
            <p:ph type="title"/>
          </p:nvPr>
        </p:nvSpPr>
        <p:spPr/>
        <p:txBody>
          <a:bodyPr/>
          <a:lstStyle/>
          <a:p>
            <a:r>
              <a:rPr lang="et-EE" dirty="0"/>
              <a:t>Tsoonsettimine </a:t>
            </a:r>
            <a:endParaRPr lang="en-US" dirty="0"/>
          </a:p>
        </p:txBody>
      </p:sp>
      <p:pic>
        <p:nvPicPr>
          <p:cNvPr id="4" name="Picture 4">
            <a:extLst>
              <a:ext uri="{FF2B5EF4-FFF2-40B4-BE49-F238E27FC236}">
                <a16:creationId xmlns:a16="http://schemas.microsoft.com/office/drawing/2014/main" id="{44601CB5-0D00-571C-E74B-FA22FF8EC6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607" y="4264025"/>
            <a:ext cx="6484303" cy="2482808"/>
          </a:xfrm>
          <a:prstGeom prst="rect">
            <a:avLst/>
          </a:prstGeom>
          <a:noFill/>
        </p:spPr>
      </p:pic>
    </p:spTree>
    <p:extLst>
      <p:ext uri="{BB962C8B-B14F-4D97-AF65-F5344CB8AC3E}">
        <p14:creationId xmlns:p14="http://schemas.microsoft.com/office/powerpoint/2010/main" val="315528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isu kohatäide 1">
                <a:extLst>
                  <a:ext uri="{FF2B5EF4-FFF2-40B4-BE49-F238E27FC236}">
                    <a16:creationId xmlns:a16="http://schemas.microsoft.com/office/drawing/2014/main" id="{41308FDE-E42D-9864-E148-126D4945393A}"/>
                  </a:ext>
                </a:extLst>
              </p:cNvPr>
              <p:cNvSpPr>
                <a:spLocks noGrp="1"/>
              </p:cNvSpPr>
              <p:nvPr>
                <p:ph idx="1"/>
              </p:nvPr>
            </p:nvSpPr>
            <p:spPr/>
            <p:txBody>
              <a:bodyPr>
                <a:normAutofit fontScale="92500"/>
              </a:bodyPr>
              <a:lstStyle/>
              <a:p>
                <a:pPr algn="just">
                  <a:lnSpc>
                    <a:spcPct val="150000"/>
                  </a:lnSpc>
                  <a:spcAft>
                    <a:spcPts val="1200"/>
                  </a:spcAft>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Settimine on </a:t>
                </a:r>
                <a:r>
                  <a:rPr lang="et-EE" sz="2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enamasti pidurduv ja selle kiirust saab kirjeldada Vesilinnu valemiga tsoonsettimise kohta:</a:t>
                </a:r>
                <a:endParaRPr lang="en-US"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r">
                  <a:lnSpc>
                    <a:spcPct val="150000"/>
                  </a:lnSpc>
                  <a:spcAft>
                    <a:spcPts val="1200"/>
                  </a:spcAft>
                  <a:buNone/>
                </a:pPr>
                <a14:m>
                  <m:oMath xmlns:m="http://schemas.openxmlformats.org/officeDocument/2006/math">
                    <m:sSub>
                      <m:sSubPr>
                        <m:ctrlPr>
                          <a:rPr lang="en-US"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𝑍𝑆𝑉</m:t>
                        </m:r>
                      </m:sub>
                    </m:sSub>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2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sup>
                    </m:sSup>
                  </m:oMath>
                </a14:m>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(m/h)</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t-EE" sz="22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457200" lvl="1" indent="0">
                  <a:lnSpc>
                    <a:spcPct val="150000"/>
                  </a:lnSpc>
                  <a:spcAft>
                    <a:spcPts val="1200"/>
                  </a:spcAft>
                  <a:buNone/>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 v</a:t>
                </a:r>
                <a:r>
                  <a:rPr lang="et-EE" sz="22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k on settimiskonstandid, mis on saadud settimiskatsete tulemusena, </a:t>
                </a:r>
                <a:r>
                  <a:rPr lang="et-EE" sz="2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t>
                </a:r>
                <a:r>
                  <a:rPr lang="et-EE" sz="22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ZSV</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tsooni settimiskiirus (m/h) ning v</a:t>
                </a:r>
                <a:r>
                  <a:rPr lang="et-EE" sz="22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settimiskiirust kiire settimise faasis.</a:t>
                </a:r>
              </a:p>
              <a:p>
                <a:pPr>
                  <a:lnSpc>
                    <a:spcPct val="150000"/>
                  </a:lnSpc>
                  <a:spcAft>
                    <a:spcPts val="1200"/>
                  </a:spcAft>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Kuna settimiskiirus sette tihenemisel pidurdub (heljumisisaldus settetsoonis suureneb), siis settimiskiiruse kirjeldamiseks selles faasis kasutatakse empiiriliselt leitavat koefitsienti k. </a:t>
                </a:r>
                <a:endParaRPr lang="en-US"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p:sp>
            <p:nvSpPr>
              <p:cNvPr id="2" name="Sisu kohatäide 1">
                <a:extLst>
                  <a:ext uri="{FF2B5EF4-FFF2-40B4-BE49-F238E27FC236}">
                    <a16:creationId xmlns:a16="http://schemas.microsoft.com/office/drawing/2014/main" id="{41308FDE-E42D-9864-E148-126D4945393A}"/>
                  </a:ext>
                </a:extLst>
              </p:cNvPr>
              <p:cNvSpPr>
                <a:spLocks noGrp="1" noRot="1" noChangeAspect="1" noMove="1" noResize="1" noEditPoints="1" noAdjustHandles="1" noChangeArrowheads="1" noChangeShapeType="1" noTextEdit="1"/>
              </p:cNvSpPr>
              <p:nvPr>
                <p:ph idx="1"/>
              </p:nvPr>
            </p:nvSpPr>
            <p:spPr>
              <a:blipFill>
                <a:blip r:embed="rId2"/>
                <a:stretch>
                  <a:fillRect l="-522" r="-580"/>
                </a:stretch>
              </a:blipFill>
            </p:spPr>
            <p:txBody>
              <a:bodyPr/>
              <a:lstStyle/>
              <a:p>
                <a:r>
                  <a:rPr lang="en-US">
                    <a:noFill/>
                  </a:rPr>
                  <a:t> </a:t>
                </a:r>
              </a:p>
            </p:txBody>
          </p:sp>
        </mc:Fallback>
      </mc:AlternateContent>
      <p:sp>
        <p:nvSpPr>
          <p:cNvPr id="3" name="Pealkiri 2">
            <a:extLst>
              <a:ext uri="{FF2B5EF4-FFF2-40B4-BE49-F238E27FC236}">
                <a16:creationId xmlns:a16="http://schemas.microsoft.com/office/drawing/2014/main" id="{42AB785B-85FC-8D9A-82EA-3851896991E4}"/>
              </a:ext>
            </a:extLst>
          </p:cNvPr>
          <p:cNvSpPr>
            <a:spLocks noGrp="1"/>
          </p:cNvSpPr>
          <p:nvPr>
            <p:ph type="title"/>
          </p:nvPr>
        </p:nvSpPr>
        <p:spPr/>
        <p:txBody>
          <a:bodyPr/>
          <a:lstStyle/>
          <a:p>
            <a:r>
              <a:rPr lang="et-EE" dirty="0"/>
              <a:t>Vesilinnu valem</a:t>
            </a:r>
            <a:endParaRPr lang="en-US" dirty="0"/>
          </a:p>
        </p:txBody>
      </p:sp>
    </p:spTree>
    <p:extLst>
      <p:ext uri="{BB962C8B-B14F-4D97-AF65-F5344CB8AC3E}">
        <p14:creationId xmlns:p14="http://schemas.microsoft.com/office/powerpoint/2010/main" val="18189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2F2F9CEE-F715-1FDF-9DE0-F41376904FE6}"/>
              </a:ext>
            </a:extLst>
          </p:cNvPr>
          <p:cNvSpPr>
            <a:spLocks noGrp="1"/>
          </p:cNvSpPr>
          <p:nvPr>
            <p:ph idx="1"/>
          </p:nvPr>
        </p:nvSpPr>
        <p:spPr>
          <a:xfrm>
            <a:off x="838200" y="1825625"/>
            <a:ext cx="7322820" cy="4351338"/>
          </a:xfrm>
        </p:spPr>
        <p:txBody>
          <a:bodyPr>
            <a:normAutofit fontScale="62500" lnSpcReduction="20000"/>
          </a:bodyPr>
          <a:lstStyle/>
          <a:p>
            <a:r>
              <a:rPr lang="en-US" dirty="0"/>
              <a:t>Peep Aarne </a:t>
            </a:r>
            <a:r>
              <a:rPr lang="en-US" dirty="0" err="1"/>
              <a:t>Vesilind</a:t>
            </a:r>
            <a:r>
              <a:rPr lang="en-US" dirty="0"/>
              <a:t>, ka P. Aarne </a:t>
            </a:r>
            <a:r>
              <a:rPr lang="en-US" dirty="0" err="1"/>
              <a:t>Vesilind</a:t>
            </a:r>
            <a:r>
              <a:rPr lang="en-US" dirty="0"/>
              <a:t>, (13. </a:t>
            </a:r>
            <a:r>
              <a:rPr lang="en-US" dirty="0" err="1"/>
              <a:t>juuni</a:t>
            </a:r>
            <a:r>
              <a:rPr lang="en-US" dirty="0"/>
              <a:t> 1939 Tallinn – 28. </a:t>
            </a:r>
            <a:r>
              <a:rPr lang="en-US" dirty="0" err="1"/>
              <a:t>jaanuar</a:t>
            </a:r>
            <a:r>
              <a:rPr lang="en-US" dirty="0"/>
              <a:t> 2018</a:t>
            </a:r>
            <a:r>
              <a:rPr lang="et-EE" dirty="0"/>
              <a:t> </a:t>
            </a:r>
            <a:r>
              <a:rPr lang="en-US" dirty="0"/>
              <a:t>Hanover, New Hampshire, USA) </a:t>
            </a:r>
            <a:r>
              <a:rPr lang="en-US" dirty="0" err="1"/>
              <a:t>oli</a:t>
            </a:r>
            <a:r>
              <a:rPr lang="en-US" dirty="0"/>
              <a:t> </a:t>
            </a:r>
            <a:r>
              <a:rPr lang="en-US" dirty="0" err="1"/>
              <a:t>eesti</a:t>
            </a:r>
            <a:r>
              <a:rPr lang="en-US" dirty="0"/>
              <a:t> </a:t>
            </a:r>
            <a:r>
              <a:rPr lang="en-US" dirty="0" err="1"/>
              <a:t>tehnikateadlane</a:t>
            </a:r>
            <a:r>
              <a:rPr lang="en-US" dirty="0"/>
              <a:t>, </a:t>
            </a:r>
            <a:r>
              <a:rPr lang="en-US" dirty="0" err="1"/>
              <a:t>filosoofiadoktor</a:t>
            </a:r>
            <a:r>
              <a:rPr lang="en-US" dirty="0"/>
              <a:t> ja professor.</a:t>
            </a:r>
          </a:p>
          <a:p>
            <a:r>
              <a:rPr lang="en-US" dirty="0"/>
              <a:t>Aarne </a:t>
            </a:r>
            <a:r>
              <a:rPr lang="en-US" dirty="0" err="1"/>
              <a:t>Vesilind</a:t>
            </a:r>
            <a:r>
              <a:rPr lang="en-US" dirty="0"/>
              <a:t> </a:t>
            </a:r>
            <a:r>
              <a:rPr lang="en-US" dirty="0" err="1"/>
              <a:t>sündis</a:t>
            </a:r>
            <a:r>
              <a:rPr lang="en-US" dirty="0"/>
              <a:t> </a:t>
            </a:r>
            <a:r>
              <a:rPr lang="en-US" dirty="0" err="1"/>
              <a:t>Tallinnas</a:t>
            </a:r>
            <a:r>
              <a:rPr lang="en-US" dirty="0"/>
              <a:t> ja </a:t>
            </a:r>
            <a:r>
              <a:rPr lang="en-US" dirty="0" err="1"/>
              <a:t>elas</a:t>
            </a:r>
            <a:r>
              <a:rPr lang="en-US" dirty="0"/>
              <a:t> </a:t>
            </a:r>
            <a:r>
              <a:rPr lang="en-US" dirty="0" err="1"/>
              <a:t>Pirital</a:t>
            </a:r>
            <a:r>
              <a:rPr lang="en-US" dirty="0"/>
              <a:t>, </a:t>
            </a:r>
            <a:r>
              <a:rPr lang="en-US" dirty="0" err="1"/>
              <a:t>kuid</a:t>
            </a:r>
            <a:r>
              <a:rPr lang="en-US" dirty="0"/>
              <a:t> </a:t>
            </a:r>
            <a:r>
              <a:rPr lang="en-US" dirty="0" err="1"/>
              <a:t>lahkus</a:t>
            </a:r>
            <a:r>
              <a:rPr lang="en-US" dirty="0"/>
              <a:t> </a:t>
            </a:r>
            <a:r>
              <a:rPr lang="en-US" dirty="0" err="1"/>
              <a:t>koos</a:t>
            </a:r>
            <a:r>
              <a:rPr lang="en-US" dirty="0"/>
              <a:t> </a:t>
            </a:r>
            <a:r>
              <a:rPr lang="en-US" dirty="0" err="1"/>
              <a:t>vanemate</a:t>
            </a:r>
            <a:r>
              <a:rPr lang="en-US" dirty="0"/>
              <a:t> ja </a:t>
            </a:r>
            <a:r>
              <a:rPr lang="en-US" dirty="0" err="1"/>
              <a:t>vennaga</a:t>
            </a:r>
            <a:r>
              <a:rPr lang="en-US" dirty="0"/>
              <a:t> 1944. </a:t>
            </a:r>
            <a:r>
              <a:rPr lang="en-US" dirty="0" err="1"/>
              <a:t>aastal</a:t>
            </a:r>
            <a:r>
              <a:rPr lang="en-US" dirty="0"/>
              <a:t> </a:t>
            </a:r>
            <a:r>
              <a:rPr lang="en-US" dirty="0" err="1"/>
              <a:t>Eestist</a:t>
            </a:r>
            <a:r>
              <a:rPr lang="en-US" dirty="0"/>
              <a:t>, </a:t>
            </a:r>
            <a:r>
              <a:rPr lang="en-US" dirty="0" err="1"/>
              <a:t>elas</a:t>
            </a:r>
            <a:r>
              <a:rPr lang="en-US" dirty="0"/>
              <a:t> </a:t>
            </a:r>
            <a:r>
              <a:rPr lang="en-US" dirty="0" err="1"/>
              <a:t>seejärel</a:t>
            </a:r>
            <a:r>
              <a:rPr lang="en-US" dirty="0"/>
              <a:t> </a:t>
            </a:r>
            <a:r>
              <a:rPr lang="en-US" dirty="0" err="1"/>
              <a:t>Saksamaal</a:t>
            </a:r>
            <a:r>
              <a:rPr lang="en-US" dirty="0"/>
              <a:t> </a:t>
            </a:r>
            <a:r>
              <a:rPr lang="en-US" dirty="0" err="1"/>
              <a:t>Geislingeni</a:t>
            </a:r>
            <a:r>
              <a:rPr lang="en-US" dirty="0"/>
              <a:t> </a:t>
            </a:r>
            <a:r>
              <a:rPr lang="en-US" dirty="0" err="1"/>
              <a:t>laagris</a:t>
            </a:r>
            <a:r>
              <a:rPr lang="en-US" dirty="0"/>
              <a:t> </a:t>
            </a:r>
            <a:r>
              <a:rPr lang="en-US" dirty="0" err="1"/>
              <a:t>ning</a:t>
            </a:r>
            <a:r>
              <a:rPr lang="en-US" dirty="0"/>
              <a:t> alates 1949. </a:t>
            </a:r>
            <a:r>
              <a:rPr lang="en-US" dirty="0" err="1"/>
              <a:t>aastast</a:t>
            </a:r>
            <a:r>
              <a:rPr lang="en-US" dirty="0"/>
              <a:t> </a:t>
            </a:r>
            <a:r>
              <a:rPr lang="en-US" dirty="0" err="1"/>
              <a:t>Ameerika</a:t>
            </a:r>
            <a:r>
              <a:rPr lang="en-US" dirty="0"/>
              <a:t> </a:t>
            </a:r>
            <a:r>
              <a:rPr lang="en-US" dirty="0" err="1"/>
              <a:t>Ühendriikides</a:t>
            </a:r>
            <a:r>
              <a:rPr lang="en-US" dirty="0"/>
              <a:t>.</a:t>
            </a:r>
          </a:p>
          <a:p>
            <a:r>
              <a:rPr lang="en-US" dirty="0"/>
              <a:t>1962. </a:t>
            </a:r>
            <a:r>
              <a:rPr lang="en-US" dirty="0" err="1"/>
              <a:t>aastal</a:t>
            </a:r>
            <a:r>
              <a:rPr lang="en-US" dirty="0"/>
              <a:t> </a:t>
            </a:r>
            <a:r>
              <a:rPr lang="en-US" dirty="0" err="1"/>
              <a:t>lõpetas</a:t>
            </a:r>
            <a:r>
              <a:rPr lang="en-US" dirty="0"/>
              <a:t> ta </a:t>
            </a:r>
            <a:r>
              <a:rPr lang="en-US" dirty="0" err="1"/>
              <a:t>Ameerika</a:t>
            </a:r>
            <a:r>
              <a:rPr lang="en-US" dirty="0"/>
              <a:t> </a:t>
            </a:r>
            <a:r>
              <a:rPr lang="en-US" dirty="0" err="1"/>
              <a:t>Ühendriikides</a:t>
            </a:r>
            <a:r>
              <a:rPr lang="en-US" dirty="0"/>
              <a:t> Pennsylvania </a:t>
            </a:r>
            <a:r>
              <a:rPr lang="en-US" dirty="0" err="1"/>
              <a:t>osariigis</a:t>
            </a:r>
            <a:r>
              <a:rPr lang="en-US" dirty="0"/>
              <a:t> </a:t>
            </a:r>
            <a:r>
              <a:rPr lang="en-US" dirty="0" err="1"/>
              <a:t>Bethlehemis</a:t>
            </a:r>
            <a:r>
              <a:rPr lang="en-US" dirty="0"/>
              <a:t> Lehigh' </a:t>
            </a:r>
            <a:r>
              <a:rPr lang="en-US" dirty="0" err="1"/>
              <a:t>ülikooli</a:t>
            </a:r>
            <a:r>
              <a:rPr lang="en-US" dirty="0"/>
              <a:t> </a:t>
            </a:r>
            <a:r>
              <a:rPr lang="en-US" dirty="0" err="1"/>
              <a:t>ning</a:t>
            </a:r>
            <a:r>
              <a:rPr lang="en-US" dirty="0"/>
              <a:t> </a:t>
            </a:r>
            <a:r>
              <a:rPr lang="en-US" dirty="0" err="1"/>
              <a:t>sai</a:t>
            </a:r>
            <a:r>
              <a:rPr lang="en-US" dirty="0"/>
              <a:t> 1968. </a:t>
            </a:r>
            <a:r>
              <a:rPr lang="en-US" dirty="0" err="1"/>
              <a:t>aastal</a:t>
            </a:r>
            <a:r>
              <a:rPr lang="en-US" dirty="0"/>
              <a:t> </a:t>
            </a:r>
            <a:r>
              <a:rPr lang="en-US" dirty="0" err="1"/>
              <a:t>Põhja</a:t>
            </a:r>
            <a:r>
              <a:rPr lang="en-US" dirty="0"/>
              <a:t>-Carolina </a:t>
            </a:r>
            <a:r>
              <a:rPr lang="en-US" dirty="0" err="1"/>
              <a:t>ülikoolist</a:t>
            </a:r>
            <a:r>
              <a:rPr lang="en-US" dirty="0"/>
              <a:t> Chapel Hillis </a:t>
            </a:r>
            <a:r>
              <a:rPr lang="en-US" dirty="0" err="1"/>
              <a:t>doktorikraadi</a:t>
            </a:r>
            <a:r>
              <a:rPr lang="en-US" dirty="0"/>
              <a:t>.</a:t>
            </a:r>
          </a:p>
          <a:p>
            <a:r>
              <a:rPr lang="en-US" dirty="0"/>
              <a:t>1970. </a:t>
            </a:r>
            <a:r>
              <a:rPr lang="en-US" dirty="0" err="1"/>
              <a:t>aastast</a:t>
            </a:r>
            <a:r>
              <a:rPr lang="en-US" dirty="0"/>
              <a:t> </a:t>
            </a:r>
            <a:r>
              <a:rPr lang="en-US" dirty="0" err="1"/>
              <a:t>oli</a:t>
            </a:r>
            <a:r>
              <a:rPr lang="en-US" dirty="0"/>
              <a:t> ta </a:t>
            </a:r>
            <a:r>
              <a:rPr lang="en-US" dirty="0" err="1"/>
              <a:t>Duke'i</a:t>
            </a:r>
            <a:r>
              <a:rPr lang="en-US" dirty="0"/>
              <a:t> </a:t>
            </a:r>
            <a:r>
              <a:rPr lang="en-US" dirty="0" err="1"/>
              <a:t>ülikooli</a:t>
            </a:r>
            <a:r>
              <a:rPr lang="en-US" dirty="0"/>
              <a:t> </a:t>
            </a:r>
            <a:r>
              <a:rPr lang="en-US" dirty="0" err="1"/>
              <a:t>õppejõud</a:t>
            </a:r>
            <a:r>
              <a:rPr lang="en-US" dirty="0"/>
              <a:t>, </a:t>
            </a:r>
            <a:r>
              <a:rPr lang="en-US" dirty="0" err="1"/>
              <a:t>aastast</a:t>
            </a:r>
            <a:r>
              <a:rPr lang="en-US" dirty="0"/>
              <a:t> 1977 professor. 1976. </a:t>
            </a:r>
            <a:r>
              <a:rPr lang="en-US" dirty="0" err="1"/>
              <a:t>aastal</a:t>
            </a:r>
            <a:r>
              <a:rPr lang="en-US" dirty="0"/>
              <a:t> </a:t>
            </a:r>
            <a:r>
              <a:rPr lang="en-US" dirty="0" err="1"/>
              <a:t>oli</a:t>
            </a:r>
            <a:r>
              <a:rPr lang="en-US" dirty="0"/>
              <a:t> </a:t>
            </a:r>
            <a:r>
              <a:rPr lang="en-US" dirty="0" err="1"/>
              <a:t>külalisprofessor</a:t>
            </a:r>
            <a:r>
              <a:rPr lang="en-US" dirty="0"/>
              <a:t> </a:t>
            </a:r>
            <a:r>
              <a:rPr lang="en-US" dirty="0" err="1"/>
              <a:t>Uus-Meremaal</a:t>
            </a:r>
            <a:r>
              <a:rPr lang="en-US" dirty="0"/>
              <a:t> Waikato </a:t>
            </a:r>
            <a:r>
              <a:rPr lang="en-US" dirty="0" err="1"/>
              <a:t>ülikoolis</a:t>
            </a:r>
            <a:r>
              <a:rPr lang="en-US" dirty="0"/>
              <a:t>. 1990–1991 </a:t>
            </a:r>
            <a:r>
              <a:rPr lang="en-US" dirty="0" err="1"/>
              <a:t>töötas</a:t>
            </a:r>
            <a:r>
              <a:rPr lang="en-US" dirty="0"/>
              <a:t> ta New </a:t>
            </a:r>
            <a:r>
              <a:rPr lang="en-US" dirty="0" err="1"/>
              <a:t>Hampshire'is</a:t>
            </a:r>
            <a:r>
              <a:rPr lang="en-US" dirty="0"/>
              <a:t> </a:t>
            </a:r>
            <a:r>
              <a:rPr lang="en-US" dirty="0" err="1"/>
              <a:t>Hanoveris</a:t>
            </a:r>
            <a:r>
              <a:rPr lang="en-US" dirty="0"/>
              <a:t> </a:t>
            </a:r>
            <a:r>
              <a:rPr lang="en-US" dirty="0" err="1"/>
              <a:t>Darthmouthi</a:t>
            </a:r>
            <a:r>
              <a:rPr lang="en-US" dirty="0"/>
              <a:t> </a:t>
            </a:r>
            <a:r>
              <a:rPr lang="en-US" dirty="0" err="1"/>
              <a:t>eetikainstituudi</a:t>
            </a:r>
            <a:r>
              <a:rPr lang="en-US" dirty="0"/>
              <a:t> </a:t>
            </a:r>
            <a:r>
              <a:rPr lang="en-US" dirty="0" err="1"/>
              <a:t>külalisteaduri</a:t>
            </a:r>
            <a:r>
              <a:rPr lang="en-US" dirty="0"/>
              <a:t> ja -</a:t>
            </a:r>
            <a:r>
              <a:rPr lang="en-US" dirty="0" err="1"/>
              <a:t>professorina</a:t>
            </a:r>
            <a:r>
              <a:rPr lang="en-US" dirty="0"/>
              <a:t>. </a:t>
            </a:r>
            <a:r>
              <a:rPr lang="en-US" dirty="0" err="1"/>
              <a:t>Aastatel</a:t>
            </a:r>
            <a:r>
              <a:rPr lang="en-US" dirty="0"/>
              <a:t> 1991–1996 </a:t>
            </a:r>
            <a:r>
              <a:rPr lang="en-US" dirty="0" err="1"/>
              <a:t>oli</a:t>
            </a:r>
            <a:r>
              <a:rPr lang="en-US" dirty="0"/>
              <a:t> ta </a:t>
            </a:r>
            <a:r>
              <a:rPr lang="en-US" dirty="0" err="1"/>
              <a:t>rakenduseetika</a:t>
            </a:r>
            <a:r>
              <a:rPr lang="en-US" dirty="0"/>
              <a:t> </a:t>
            </a:r>
            <a:r>
              <a:rPr lang="en-US" dirty="0" err="1"/>
              <a:t>keskuse</a:t>
            </a:r>
            <a:r>
              <a:rPr lang="en-US" dirty="0"/>
              <a:t> </a:t>
            </a:r>
            <a:r>
              <a:rPr lang="en-US" dirty="0" err="1"/>
              <a:t>direktor</a:t>
            </a:r>
            <a:r>
              <a:rPr lang="en-US" dirty="0"/>
              <a:t>.</a:t>
            </a:r>
          </a:p>
          <a:p>
            <a:r>
              <a:rPr lang="en-US" dirty="0" err="1"/>
              <a:t>Pärast</a:t>
            </a:r>
            <a:r>
              <a:rPr lang="en-US" dirty="0"/>
              <a:t> 30-aastast </a:t>
            </a:r>
            <a:r>
              <a:rPr lang="en-US" dirty="0" err="1"/>
              <a:t>tööd</a:t>
            </a:r>
            <a:r>
              <a:rPr lang="en-US" dirty="0"/>
              <a:t> </a:t>
            </a:r>
            <a:r>
              <a:rPr lang="en-US" dirty="0" err="1"/>
              <a:t>Duke'i</a:t>
            </a:r>
            <a:r>
              <a:rPr lang="en-US" dirty="0"/>
              <a:t> </a:t>
            </a:r>
            <a:r>
              <a:rPr lang="en-US" dirty="0" err="1"/>
              <a:t>ülikoolis</a:t>
            </a:r>
            <a:r>
              <a:rPr lang="en-US" dirty="0"/>
              <a:t> </a:t>
            </a:r>
            <a:r>
              <a:rPr lang="en-US" dirty="0" err="1"/>
              <a:t>jätkas</a:t>
            </a:r>
            <a:r>
              <a:rPr lang="en-US" dirty="0"/>
              <a:t> ta </a:t>
            </a:r>
            <a:r>
              <a:rPr lang="en-US" dirty="0" err="1"/>
              <a:t>oma</a:t>
            </a:r>
            <a:r>
              <a:rPr lang="en-US" dirty="0"/>
              <a:t> </a:t>
            </a:r>
            <a:r>
              <a:rPr lang="en-US" dirty="0" err="1"/>
              <a:t>akadeemilist</a:t>
            </a:r>
            <a:r>
              <a:rPr lang="en-US" dirty="0"/>
              <a:t> </a:t>
            </a:r>
            <a:r>
              <a:rPr lang="en-US" dirty="0" err="1"/>
              <a:t>karjääri</a:t>
            </a:r>
            <a:r>
              <a:rPr lang="en-US" dirty="0"/>
              <a:t> Pennsylvania </a:t>
            </a:r>
            <a:r>
              <a:rPr lang="en-US" dirty="0" err="1"/>
              <a:t>osariigis</a:t>
            </a:r>
            <a:r>
              <a:rPr lang="en-US" dirty="0"/>
              <a:t> </a:t>
            </a:r>
            <a:r>
              <a:rPr lang="en-US" dirty="0" err="1"/>
              <a:t>Lewisburgis</a:t>
            </a:r>
            <a:r>
              <a:rPr lang="en-US" dirty="0"/>
              <a:t> </a:t>
            </a:r>
            <a:r>
              <a:rPr lang="en-US" dirty="0" err="1"/>
              <a:t>asuvas</a:t>
            </a:r>
            <a:r>
              <a:rPr lang="en-US" dirty="0"/>
              <a:t> </a:t>
            </a:r>
            <a:r>
              <a:rPr lang="en-US" dirty="0" err="1"/>
              <a:t>Bucknelli</a:t>
            </a:r>
            <a:r>
              <a:rPr lang="en-US" dirty="0"/>
              <a:t> </a:t>
            </a:r>
            <a:r>
              <a:rPr lang="en-US" dirty="0" err="1"/>
              <a:t>ülikoolis</a:t>
            </a:r>
            <a:r>
              <a:rPr lang="en-US" dirty="0"/>
              <a:t>.</a:t>
            </a:r>
          </a:p>
        </p:txBody>
      </p:sp>
      <p:sp>
        <p:nvSpPr>
          <p:cNvPr id="3" name="Pealkiri 2">
            <a:extLst>
              <a:ext uri="{FF2B5EF4-FFF2-40B4-BE49-F238E27FC236}">
                <a16:creationId xmlns:a16="http://schemas.microsoft.com/office/drawing/2014/main" id="{0A0F9B76-5701-8D90-DC7A-CA9FA16BE799}"/>
              </a:ext>
            </a:extLst>
          </p:cNvPr>
          <p:cNvSpPr>
            <a:spLocks noGrp="1"/>
          </p:cNvSpPr>
          <p:nvPr>
            <p:ph type="title"/>
          </p:nvPr>
        </p:nvSpPr>
        <p:spPr/>
        <p:txBody>
          <a:bodyPr/>
          <a:lstStyle/>
          <a:p>
            <a:r>
              <a:rPr lang="en-US" dirty="0"/>
              <a:t>Peep Aarne </a:t>
            </a:r>
            <a:r>
              <a:rPr lang="en-US" dirty="0" err="1"/>
              <a:t>Vesilind</a:t>
            </a:r>
            <a:endParaRPr lang="en-US" dirty="0"/>
          </a:p>
        </p:txBody>
      </p:sp>
      <p:pic>
        <p:nvPicPr>
          <p:cNvPr id="1026" name="Picture 2" descr="P Aarne Vesilind">
            <a:extLst>
              <a:ext uri="{FF2B5EF4-FFF2-40B4-BE49-F238E27FC236}">
                <a16:creationId xmlns:a16="http://schemas.microsoft.com/office/drawing/2014/main" id="{19757649-0AA0-303A-437E-A621C8A78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733" y="1414463"/>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9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9E382F06-BCF4-134D-30A2-69E13FA679BF}"/>
              </a:ext>
            </a:extLst>
          </p:cNvPr>
          <p:cNvSpPr>
            <a:spLocks noGrp="1"/>
          </p:cNvSpPr>
          <p:nvPr>
            <p:ph idx="1"/>
          </p:nvPr>
        </p:nvSpPr>
        <p:spPr/>
        <p:txBody>
          <a:bodyPr>
            <a:normAutofit/>
          </a:bodyPr>
          <a:lstStyle/>
          <a:p>
            <a:r>
              <a:rPr lang="en-US" dirty="0" err="1"/>
              <a:t>Tsoonsettimise</a:t>
            </a:r>
            <a:r>
              <a:rPr lang="en-US" dirty="0"/>
              <a:t> </a:t>
            </a:r>
            <a:r>
              <a:rPr lang="en-US" dirty="0" err="1"/>
              <a:t>kiirust</a:t>
            </a:r>
            <a:r>
              <a:rPr lang="en-US" dirty="0"/>
              <a:t> </a:t>
            </a:r>
            <a:r>
              <a:rPr lang="en-US" dirty="0" err="1"/>
              <a:t>määratakse</a:t>
            </a:r>
            <a:r>
              <a:rPr lang="en-US" dirty="0"/>
              <a:t> </a:t>
            </a:r>
            <a:r>
              <a:rPr lang="en-US" dirty="0" err="1"/>
              <a:t>spetsiaalse</a:t>
            </a:r>
            <a:r>
              <a:rPr lang="en-US" dirty="0"/>
              <a:t> </a:t>
            </a:r>
            <a:r>
              <a:rPr lang="en-US" dirty="0" err="1"/>
              <a:t>testi</a:t>
            </a:r>
            <a:r>
              <a:rPr lang="en-US" dirty="0"/>
              <a:t> </a:t>
            </a:r>
            <a:r>
              <a:rPr lang="en-US" dirty="0" err="1"/>
              <a:t>abil</a:t>
            </a:r>
            <a:r>
              <a:rPr lang="en-US" dirty="0"/>
              <a:t>, </a:t>
            </a:r>
            <a:r>
              <a:rPr lang="en-US" dirty="0" err="1"/>
              <a:t>mida</a:t>
            </a:r>
            <a:r>
              <a:rPr lang="en-US" dirty="0"/>
              <a:t> on </a:t>
            </a:r>
            <a:r>
              <a:rPr lang="en-US" dirty="0" err="1"/>
              <a:t>täpsemalt</a:t>
            </a:r>
            <a:r>
              <a:rPr lang="en-US" dirty="0"/>
              <a:t> </a:t>
            </a:r>
            <a:r>
              <a:rPr lang="en-US" dirty="0" err="1"/>
              <a:t>kirjeldatud</a:t>
            </a:r>
            <a:r>
              <a:rPr lang="en-US" dirty="0"/>
              <a:t> </a:t>
            </a:r>
            <a:r>
              <a:rPr lang="en-US" dirty="0" err="1"/>
              <a:t>standardis</a:t>
            </a:r>
            <a:r>
              <a:rPr lang="en-US" dirty="0"/>
              <a:t> EVS-EN 14702-3. </a:t>
            </a:r>
            <a:endParaRPr lang="et-EE" dirty="0"/>
          </a:p>
          <a:p>
            <a:r>
              <a:rPr lang="en-US" dirty="0" err="1"/>
              <a:t>Selle</a:t>
            </a:r>
            <a:r>
              <a:rPr lang="en-US" dirty="0"/>
              <a:t> </a:t>
            </a:r>
            <a:r>
              <a:rPr lang="en-US" dirty="0" err="1"/>
              <a:t>testi</a:t>
            </a:r>
            <a:r>
              <a:rPr lang="en-US" dirty="0"/>
              <a:t> </a:t>
            </a:r>
            <a:r>
              <a:rPr lang="en-US" dirty="0" err="1"/>
              <a:t>käigus</a:t>
            </a:r>
            <a:r>
              <a:rPr lang="en-US" dirty="0"/>
              <a:t> </a:t>
            </a:r>
            <a:r>
              <a:rPr lang="en-US" dirty="0" err="1"/>
              <a:t>mõõdetakse</a:t>
            </a:r>
            <a:r>
              <a:rPr lang="en-US" dirty="0"/>
              <a:t> </a:t>
            </a:r>
            <a:r>
              <a:rPr lang="en-US" dirty="0" err="1"/>
              <a:t>mensuuris</a:t>
            </a:r>
            <a:r>
              <a:rPr lang="en-US" dirty="0"/>
              <a:t> </a:t>
            </a:r>
            <a:r>
              <a:rPr lang="en-US" dirty="0" err="1"/>
              <a:t>settekihi</a:t>
            </a:r>
            <a:r>
              <a:rPr lang="en-US" dirty="0"/>
              <a:t> </a:t>
            </a:r>
            <a:r>
              <a:rPr lang="en-US" dirty="0" err="1"/>
              <a:t>piirpinna</a:t>
            </a:r>
            <a:r>
              <a:rPr lang="en-US" dirty="0"/>
              <a:t> </a:t>
            </a:r>
            <a:r>
              <a:rPr lang="en-US" dirty="0" err="1"/>
              <a:t>kõrguse</a:t>
            </a:r>
            <a:r>
              <a:rPr lang="en-US" dirty="0"/>
              <a:t> </a:t>
            </a:r>
            <a:r>
              <a:rPr lang="en-US" dirty="0" err="1"/>
              <a:t>muutust</a:t>
            </a:r>
            <a:r>
              <a:rPr lang="en-US" dirty="0"/>
              <a:t> </a:t>
            </a:r>
            <a:r>
              <a:rPr lang="en-US" dirty="0" err="1"/>
              <a:t>ajas</a:t>
            </a:r>
            <a:r>
              <a:rPr lang="en-US" dirty="0"/>
              <a:t>. </a:t>
            </a:r>
            <a:r>
              <a:rPr lang="en-US" dirty="0" err="1"/>
              <a:t>Tehtud</a:t>
            </a:r>
            <a:r>
              <a:rPr lang="en-US" dirty="0"/>
              <a:t> </a:t>
            </a:r>
            <a:r>
              <a:rPr lang="en-US" dirty="0" err="1"/>
              <a:t>mõõtmiste</a:t>
            </a:r>
            <a:r>
              <a:rPr lang="en-US" dirty="0"/>
              <a:t> </a:t>
            </a:r>
            <a:r>
              <a:rPr lang="en-US" dirty="0" err="1"/>
              <a:t>tulemusena</a:t>
            </a:r>
            <a:r>
              <a:rPr lang="en-US" dirty="0"/>
              <a:t> on </a:t>
            </a:r>
            <a:r>
              <a:rPr lang="en-US" dirty="0" err="1"/>
              <a:t>võimalik</a:t>
            </a:r>
            <a:r>
              <a:rPr lang="en-US" dirty="0"/>
              <a:t> </a:t>
            </a:r>
            <a:r>
              <a:rPr lang="en-US" dirty="0" err="1"/>
              <a:t>koostada</a:t>
            </a:r>
            <a:r>
              <a:rPr lang="en-US" dirty="0"/>
              <a:t> </a:t>
            </a:r>
            <a:r>
              <a:rPr lang="en-US" dirty="0" err="1"/>
              <a:t>tsoonsettimiskõver</a:t>
            </a:r>
            <a:r>
              <a:rPr lang="en-US" dirty="0"/>
              <a:t>, mis </a:t>
            </a:r>
            <a:r>
              <a:rPr lang="en-US" dirty="0" err="1"/>
              <a:t>koosneb</a:t>
            </a:r>
            <a:r>
              <a:rPr lang="en-US" dirty="0"/>
              <a:t> </a:t>
            </a:r>
            <a:r>
              <a:rPr lang="en-US" dirty="0" err="1"/>
              <a:t>kahest</a:t>
            </a:r>
            <a:r>
              <a:rPr lang="en-US" dirty="0"/>
              <a:t> </a:t>
            </a:r>
            <a:r>
              <a:rPr lang="en-US" dirty="0" err="1"/>
              <a:t>osast</a:t>
            </a:r>
            <a:r>
              <a:rPr lang="en-US" dirty="0"/>
              <a:t> – </a:t>
            </a:r>
            <a:r>
              <a:rPr lang="en-US" dirty="0" err="1"/>
              <a:t>kiire</a:t>
            </a:r>
            <a:r>
              <a:rPr lang="en-US" dirty="0"/>
              <a:t> </a:t>
            </a:r>
            <a:r>
              <a:rPr lang="en-US" dirty="0" err="1"/>
              <a:t>settimise</a:t>
            </a:r>
            <a:r>
              <a:rPr lang="en-US" dirty="0"/>
              <a:t> </a:t>
            </a:r>
            <a:r>
              <a:rPr lang="en-US" dirty="0" err="1"/>
              <a:t>faas</a:t>
            </a:r>
            <a:r>
              <a:rPr lang="en-US" dirty="0"/>
              <a:t> (</a:t>
            </a:r>
            <a:r>
              <a:rPr lang="en-US" dirty="0" err="1"/>
              <a:t>peaaegu</a:t>
            </a:r>
            <a:r>
              <a:rPr lang="en-US" dirty="0"/>
              <a:t> </a:t>
            </a:r>
            <a:r>
              <a:rPr lang="en-US" dirty="0" err="1"/>
              <a:t>lineaarne</a:t>
            </a:r>
            <a:r>
              <a:rPr lang="en-US" dirty="0"/>
              <a:t> </a:t>
            </a:r>
            <a:r>
              <a:rPr lang="en-US" dirty="0" err="1"/>
              <a:t>joon</a:t>
            </a:r>
            <a:r>
              <a:rPr lang="en-US" dirty="0"/>
              <a:t>) ja </a:t>
            </a:r>
            <a:r>
              <a:rPr lang="en-US" dirty="0" err="1"/>
              <a:t>tihenemise</a:t>
            </a:r>
            <a:r>
              <a:rPr lang="en-US" dirty="0"/>
              <a:t> </a:t>
            </a:r>
            <a:r>
              <a:rPr lang="en-US" dirty="0" err="1"/>
              <a:t>faas</a:t>
            </a:r>
            <a:r>
              <a:rPr lang="en-US" dirty="0"/>
              <a:t> (</a:t>
            </a:r>
            <a:r>
              <a:rPr lang="en-US" dirty="0" err="1"/>
              <a:t>kõver</a:t>
            </a:r>
            <a:r>
              <a:rPr lang="en-US" dirty="0"/>
              <a:t> </a:t>
            </a:r>
            <a:r>
              <a:rPr lang="en-US" dirty="0" err="1"/>
              <a:t>joon</a:t>
            </a:r>
            <a:r>
              <a:rPr lang="en-US" dirty="0"/>
              <a:t>). </a:t>
            </a:r>
            <a:endParaRPr lang="et-EE" dirty="0"/>
          </a:p>
          <a:p>
            <a:r>
              <a:rPr lang="en-US" dirty="0" err="1"/>
              <a:t>Tsoonsettimine</a:t>
            </a:r>
            <a:r>
              <a:rPr lang="en-US" dirty="0"/>
              <a:t> </a:t>
            </a:r>
            <a:r>
              <a:rPr lang="en-US" dirty="0" err="1"/>
              <a:t>kirjeldab</a:t>
            </a:r>
            <a:r>
              <a:rPr lang="en-US" dirty="0"/>
              <a:t> </a:t>
            </a:r>
            <a:r>
              <a:rPr lang="en-US" dirty="0" err="1"/>
              <a:t>reoveepuhasti</a:t>
            </a:r>
            <a:r>
              <a:rPr lang="en-US" dirty="0"/>
              <a:t> </a:t>
            </a:r>
            <a:r>
              <a:rPr lang="en-US" dirty="0" err="1"/>
              <a:t>aktiivmuda</a:t>
            </a:r>
            <a:r>
              <a:rPr lang="en-US" dirty="0"/>
              <a:t> </a:t>
            </a:r>
            <a:r>
              <a:rPr lang="en-US" dirty="0" err="1"/>
              <a:t>settimist</a:t>
            </a:r>
            <a:r>
              <a:rPr lang="en-US" dirty="0"/>
              <a:t> </a:t>
            </a:r>
            <a:r>
              <a:rPr lang="en-US" dirty="0" err="1"/>
              <a:t>järelsetitis</a:t>
            </a:r>
            <a:r>
              <a:rPr lang="en-US" dirty="0"/>
              <a:t>. </a:t>
            </a:r>
            <a:r>
              <a:rPr lang="en-US" dirty="0" err="1"/>
              <a:t>Detailsemalt</a:t>
            </a:r>
            <a:r>
              <a:rPr lang="en-US" dirty="0"/>
              <a:t> on </a:t>
            </a:r>
            <a:r>
              <a:rPr lang="en-US" dirty="0" err="1"/>
              <a:t>tsoonsettimise</a:t>
            </a:r>
            <a:r>
              <a:rPr lang="en-US" dirty="0"/>
              <a:t> </a:t>
            </a:r>
            <a:r>
              <a:rPr lang="en-US" dirty="0" err="1"/>
              <a:t>mõõtmisel</a:t>
            </a:r>
            <a:r>
              <a:rPr lang="en-US" dirty="0"/>
              <a:t> </a:t>
            </a:r>
            <a:r>
              <a:rPr lang="en-US" dirty="0" err="1"/>
              <a:t>järelsetitis</a:t>
            </a:r>
            <a:r>
              <a:rPr lang="en-US" dirty="0"/>
              <a:t> </a:t>
            </a:r>
            <a:r>
              <a:rPr lang="en-US" dirty="0" err="1"/>
              <a:t>toimuvat</a:t>
            </a:r>
            <a:r>
              <a:rPr lang="en-US" dirty="0"/>
              <a:t> </a:t>
            </a:r>
            <a:r>
              <a:rPr lang="en-US" dirty="0" err="1"/>
              <a:t>käsitletud</a:t>
            </a:r>
            <a:r>
              <a:rPr lang="en-US" dirty="0"/>
              <a:t> </a:t>
            </a:r>
            <a:r>
              <a:rPr lang="en-US" dirty="0" err="1"/>
              <a:t>setitivoogude</a:t>
            </a:r>
            <a:r>
              <a:rPr lang="en-US" dirty="0"/>
              <a:t> </a:t>
            </a:r>
            <a:r>
              <a:rPr lang="en-US" dirty="0" err="1"/>
              <a:t>analüüsimisel</a:t>
            </a:r>
            <a:r>
              <a:rPr lang="en-US" dirty="0"/>
              <a:t>. </a:t>
            </a:r>
          </a:p>
          <a:p>
            <a:endParaRPr lang="en-US" dirty="0"/>
          </a:p>
        </p:txBody>
      </p:sp>
      <p:sp>
        <p:nvSpPr>
          <p:cNvPr id="3" name="Pealkiri 2">
            <a:extLst>
              <a:ext uri="{FF2B5EF4-FFF2-40B4-BE49-F238E27FC236}">
                <a16:creationId xmlns:a16="http://schemas.microsoft.com/office/drawing/2014/main" id="{A2D2FD1D-1B85-F5D1-F85D-5FF9F5ECA5E9}"/>
              </a:ext>
            </a:extLst>
          </p:cNvPr>
          <p:cNvSpPr>
            <a:spLocks noGrp="1"/>
          </p:cNvSpPr>
          <p:nvPr>
            <p:ph type="title"/>
          </p:nvPr>
        </p:nvSpPr>
        <p:spPr/>
        <p:txBody>
          <a:bodyPr/>
          <a:lstStyle/>
          <a:p>
            <a:r>
              <a:rPr lang="et-EE" dirty="0"/>
              <a:t>Tsoonsettimine</a:t>
            </a:r>
            <a:endParaRPr lang="en-US" dirty="0"/>
          </a:p>
        </p:txBody>
      </p:sp>
    </p:spTree>
    <p:extLst>
      <p:ext uri="{BB962C8B-B14F-4D97-AF65-F5344CB8AC3E}">
        <p14:creationId xmlns:p14="http://schemas.microsoft.com/office/powerpoint/2010/main" val="78341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E932E207-19CD-0096-5086-0679C94C496F}"/>
              </a:ext>
            </a:extLst>
          </p:cNvPr>
          <p:cNvSpPr>
            <a:spLocks noGrp="1"/>
          </p:cNvSpPr>
          <p:nvPr>
            <p:ph idx="1"/>
          </p:nvPr>
        </p:nvSpPr>
        <p:spPr/>
        <p:txBody>
          <a:bodyPr/>
          <a:lstStyle/>
          <a:p>
            <a:r>
              <a:rPr lang="en-US" dirty="0"/>
              <a:t>Vee </a:t>
            </a:r>
            <a:r>
              <a:rPr lang="en-US" dirty="0" err="1"/>
              <a:t>voolusuuna</a:t>
            </a:r>
            <a:r>
              <a:rPr lang="en-US" dirty="0"/>
              <a:t> </a:t>
            </a:r>
            <a:r>
              <a:rPr lang="en-US" dirty="0" err="1"/>
              <a:t>järgi</a:t>
            </a:r>
            <a:r>
              <a:rPr lang="en-US" dirty="0"/>
              <a:t> </a:t>
            </a:r>
            <a:r>
              <a:rPr lang="en-US" dirty="0" err="1"/>
              <a:t>jagunevad</a:t>
            </a:r>
            <a:r>
              <a:rPr lang="en-US" dirty="0"/>
              <a:t> </a:t>
            </a:r>
            <a:r>
              <a:rPr lang="en-US" dirty="0" err="1"/>
              <a:t>setitid</a:t>
            </a:r>
            <a:r>
              <a:rPr lang="en-US" dirty="0"/>
              <a:t> </a:t>
            </a:r>
            <a:r>
              <a:rPr lang="en-US" dirty="0" err="1"/>
              <a:t>rõht</a:t>
            </a:r>
            <a:r>
              <a:rPr lang="en-US" dirty="0"/>
              <a:t>- ja </a:t>
            </a:r>
            <a:r>
              <a:rPr lang="en-US" dirty="0" err="1"/>
              <a:t>püstsetititeks</a:t>
            </a:r>
            <a:r>
              <a:rPr lang="en-US" dirty="0"/>
              <a:t>. </a:t>
            </a:r>
          </a:p>
        </p:txBody>
      </p:sp>
      <p:sp>
        <p:nvSpPr>
          <p:cNvPr id="3" name="Pealkiri 2">
            <a:extLst>
              <a:ext uri="{FF2B5EF4-FFF2-40B4-BE49-F238E27FC236}">
                <a16:creationId xmlns:a16="http://schemas.microsoft.com/office/drawing/2014/main" id="{958E707D-40BA-5BB4-EDD0-517B389C6E7E}"/>
              </a:ext>
            </a:extLst>
          </p:cNvPr>
          <p:cNvSpPr>
            <a:spLocks noGrp="1"/>
          </p:cNvSpPr>
          <p:nvPr>
            <p:ph type="title"/>
          </p:nvPr>
        </p:nvSpPr>
        <p:spPr/>
        <p:txBody>
          <a:bodyPr/>
          <a:lstStyle/>
          <a:p>
            <a:r>
              <a:rPr lang="et-EE" dirty="0" err="1"/>
              <a:t>Setitid</a:t>
            </a:r>
            <a:endParaRPr lang="en-US" dirty="0"/>
          </a:p>
        </p:txBody>
      </p:sp>
      <p:pic>
        <p:nvPicPr>
          <p:cNvPr id="4" name="Picture 101" descr="Diagram&#10;&#10;Description automatically generated">
            <a:extLst>
              <a:ext uri="{FF2B5EF4-FFF2-40B4-BE49-F238E27FC236}">
                <a16:creationId xmlns:a16="http://schemas.microsoft.com/office/drawing/2014/main" id="{962824ED-B954-B41C-835D-DB64AF34B1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1019175" y="2562066"/>
            <a:ext cx="5076825" cy="2878455"/>
          </a:xfrm>
          <a:prstGeom prst="rect">
            <a:avLst/>
          </a:prstGeom>
          <a:noFill/>
        </p:spPr>
      </p:pic>
      <p:pic>
        <p:nvPicPr>
          <p:cNvPr id="5" name="Picture 102" descr="Diagram, engineering drawing&#10;&#10;Description automatically generated">
            <a:extLst>
              <a:ext uri="{FF2B5EF4-FFF2-40B4-BE49-F238E27FC236}">
                <a16:creationId xmlns:a16="http://schemas.microsoft.com/office/drawing/2014/main" id="{7DBA4FCE-9BFD-18A6-F766-4C44FD202A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2685256"/>
            <a:ext cx="4902200" cy="2755265"/>
          </a:xfrm>
          <a:prstGeom prst="rect">
            <a:avLst/>
          </a:prstGeom>
          <a:noFill/>
        </p:spPr>
      </p:pic>
      <p:sp>
        <p:nvSpPr>
          <p:cNvPr id="6" name="TextBox 5">
            <a:extLst>
              <a:ext uri="{FF2B5EF4-FFF2-40B4-BE49-F238E27FC236}">
                <a16:creationId xmlns:a16="http://schemas.microsoft.com/office/drawing/2014/main" id="{72AE0B74-E340-46F6-935F-41DCAF4AD155}"/>
              </a:ext>
            </a:extLst>
          </p:cNvPr>
          <p:cNvSpPr txBox="1"/>
          <p:nvPr/>
        </p:nvSpPr>
        <p:spPr>
          <a:xfrm>
            <a:off x="7120890" y="5646420"/>
            <a:ext cx="4055110" cy="923330"/>
          </a:xfrm>
          <a:prstGeom prst="rect">
            <a:avLst/>
          </a:prstGeom>
          <a:noFill/>
        </p:spPr>
        <p:txBody>
          <a:bodyPr wrap="square" rtlCol="0">
            <a:spAutoFit/>
          </a:bodyPr>
          <a:lstStyle/>
          <a:p>
            <a:pPr marL="342900" indent="-342900">
              <a:buAutoNum type="alphaLcParen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ristkülikukujuline ehk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rõhtsetiti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342900" indent="-342900">
              <a:buAutoNum type="alphaLcParen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ringikujulise pinnalaotusega ehk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radiaalsetiti</a:t>
            </a:r>
            <a:endParaRPr lang="en-US" dirty="0"/>
          </a:p>
        </p:txBody>
      </p:sp>
      <p:sp>
        <p:nvSpPr>
          <p:cNvPr id="7" name="TextBox 6">
            <a:extLst>
              <a:ext uri="{FF2B5EF4-FFF2-40B4-BE49-F238E27FC236}">
                <a16:creationId xmlns:a16="http://schemas.microsoft.com/office/drawing/2014/main" id="{9BA9FAFB-97C3-9B52-2A2F-1A05E4D64362}"/>
              </a:ext>
            </a:extLst>
          </p:cNvPr>
          <p:cNvSpPr txBox="1"/>
          <p:nvPr/>
        </p:nvSpPr>
        <p:spPr>
          <a:xfrm>
            <a:off x="1634490" y="5772150"/>
            <a:ext cx="2457450" cy="369332"/>
          </a:xfrm>
          <a:prstGeom prst="rect">
            <a:avLst/>
          </a:prstGeom>
          <a:noFill/>
        </p:spPr>
        <p:txBody>
          <a:bodyPr wrap="square" rtlCol="0">
            <a:spAutoFit/>
          </a:bodyPr>
          <a:lstStyle/>
          <a:p>
            <a:r>
              <a:rPr lang="et-EE" dirty="0" err="1"/>
              <a:t>Püstetiti</a:t>
            </a:r>
            <a:r>
              <a:rPr lang="et-EE" dirty="0"/>
              <a:t> </a:t>
            </a:r>
            <a:endParaRPr lang="en-US" dirty="0"/>
          </a:p>
        </p:txBody>
      </p:sp>
    </p:spTree>
    <p:extLst>
      <p:ext uri="{BB962C8B-B14F-4D97-AF65-F5344CB8AC3E}">
        <p14:creationId xmlns:p14="http://schemas.microsoft.com/office/powerpoint/2010/main" val="295516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4737FB69-61C6-67B7-52F5-F2D9A34F6F3A}"/>
              </a:ext>
            </a:extLst>
          </p:cNvPr>
          <p:cNvSpPr>
            <a:spLocks noGrp="1"/>
          </p:cNvSpPr>
          <p:nvPr>
            <p:ph idx="1"/>
          </p:nvPr>
        </p:nvSpPr>
        <p:spPr/>
        <p:txBody>
          <a:bodyPr>
            <a:normAutofit fontScale="85000" lnSpcReduction="20000"/>
          </a:bodyPr>
          <a:lstStyle/>
          <a:p>
            <a:r>
              <a:rPr lang="en-US" dirty="0" err="1"/>
              <a:t>Püstsetitis</a:t>
            </a:r>
            <a:r>
              <a:rPr lang="en-US" dirty="0"/>
              <a:t> </a:t>
            </a:r>
            <a:r>
              <a:rPr lang="en-US" dirty="0" err="1"/>
              <a:t>liigub</a:t>
            </a:r>
            <a:r>
              <a:rPr lang="en-US" dirty="0"/>
              <a:t> </a:t>
            </a:r>
            <a:r>
              <a:rPr lang="en-US" dirty="0" err="1"/>
              <a:t>vesi</a:t>
            </a:r>
            <a:r>
              <a:rPr lang="en-US" dirty="0"/>
              <a:t> </a:t>
            </a:r>
            <a:r>
              <a:rPr lang="en-US" dirty="0" err="1"/>
              <a:t>olenevalt</a:t>
            </a:r>
            <a:r>
              <a:rPr lang="en-US" dirty="0"/>
              <a:t> </a:t>
            </a:r>
            <a:r>
              <a:rPr lang="en-US" dirty="0" err="1"/>
              <a:t>setiti</a:t>
            </a:r>
            <a:r>
              <a:rPr lang="en-US" dirty="0"/>
              <a:t> </a:t>
            </a:r>
            <a:r>
              <a:rPr lang="en-US" dirty="0" err="1"/>
              <a:t>kujust</a:t>
            </a:r>
            <a:r>
              <a:rPr lang="en-US" dirty="0"/>
              <a:t> kas </a:t>
            </a:r>
            <a:r>
              <a:rPr lang="en-US" dirty="0" err="1"/>
              <a:t>täiesti</a:t>
            </a:r>
            <a:r>
              <a:rPr lang="en-US" dirty="0"/>
              <a:t> </a:t>
            </a:r>
            <a:r>
              <a:rPr lang="en-US" dirty="0" err="1"/>
              <a:t>vertikaalselt</a:t>
            </a:r>
            <a:r>
              <a:rPr lang="en-US" dirty="0"/>
              <a:t> </a:t>
            </a:r>
            <a:r>
              <a:rPr lang="en-US" dirty="0" err="1"/>
              <a:t>või</a:t>
            </a:r>
            <a:r>
              <a:rPr lang="en-US" dirty="0"/>
              <a:t> </a:t>
            </a:r>
            <a:r>
              <a:rPr lang="en-US" dirty="0" err="1"/>
              <a:t>nurga</a:t>
            </a:r>
            <a:r>
              <a:rPr lang="en-US" dirty="0"/>
              <a:t> all </a:t>
            </a:r>
            <a:r>
              <a:rPr lang="en-US" dirty="0" err="1"/>
              <a:t>üles</a:t>
            </a:r>
            <a:r>
              <a:rPr lang="en-US" dirty="0"/>
              <a:t>. </a:t>
            </a:r>
            <a:endParaRPr lang="et-EE" dirty="0"/>
          </a:p>
          <a:p>
            <a:r>
              <a:rPr lang="en-US" dirty="0" err="1"/>
              <a:t>Püstsetiti</a:t>
            </a:r>
            <a:r>
              <a:rPr lang="en-US" dirty="0"/>
              <a:t> </a:t>
            </a:r>
            <a:r>
              <a:rPr lang="en-US" dirty="0" err="1"/>
              <a:t>põhja</a:t>
            </a:r>
            <a:r>
              <a:rPr lang="en-US" dirty="0"/>
              <a:t> </a:t>
            </a:r>
            <a:r>
              <a:rPr lang="en-US" dirty="0" err="1"/>
              <a:t>kalle</a:t>
            </a:r>
            <a:r>
              <a:rPr lang="en-US" dirty="0"/>
              <a:t> on </a:t>
            </a:r>
            <a:r>
              <a:rPr lang="en-US" dirty="0" err="1"/>
              <a:t>selline</a:t>
            </a:r>
            <a:r>
              <a:rPr lang="en-US" dirty="0"/>
              <a:t>, et </a:t>
            </a:r>
            <a:r>
              <a:rPr lang="en-US" dirty="0" err="1"/>
              <a:t>settinud</a:t>
            </a:r>
            <a:r>
              <a:rPr lang="en-US" dirty="0"/>
              <a:t> </a:t>
            </a:r>
            <a:r>
              <a:rPr lang="en-US" dirty="0" err="1"/>
              <a:t>osakesed</a:t>
            </a:r>
            <a:r>
              <a:rPr lang="en-US" dirty="0"/>
              <a:t> </a:t>
            </a:r>
            <a:r>
              <a:rPr lang="en-US" dirty="0" err="1"/>
              <a:t>libiseksid</a:t>
            </a:r>
            <a:r>
              <a:rPr lang="en-US" dirty="0"/>
              <a:t> </a:t>
            </a:r>
            <a:r>
              <a:rPr lang="en-US" dirty="0" err="1"/>
              <a:t>raskusjõu</a:t>
            </a:r>
            <a:r>
              <a:rPr lang="en-US" dirty="0"/>
              <a:t> </a:t>
            </a:r>
            <a:r>
              <a:rPr lang="en-US" dirty="0" err="1"/>
              <a:t>toimel</a:t>
            </a:r>
            <a:r>
              <a:rPr lang="en-US" dirty="0"/>
              <a:t> </a:t>
            </a:r>
            <a:r>
              <a:rPr lang="en-US" dirty="0" err="1"/>
              <a:t>setiti</a:t>
            </a:r>
            <a:r>
              <a:rPr lang="en-US" dirty="0"/>
              <a:t> </a:t>
            </a:r>
            <a:r>
              <a:rPr lang="en-US" dirty="0" err="1"/>
              <a:t>põhja</a:t>
            </a:r>
            <a:r>
              <a:rPr lang="en-US" dirty="0"/>
              <a:t>. </a:t>
            </a:r>
            <a:r>
              <a:rPr lang="en-US" dirty="0" err="1"/>
              <a:t>Kaldenurk</a:t>
            </a:r>
            <a:r>
              <a:rPr lang="en-US" dirty="0"/>
              <a:t> </a:t>
            </a:r>
            <a:r>
              <a:rPr lang="en-US" dirty="0" err="1"/>
              <a:t>sõltub</a:t>
            </a:r>
            <a:r>
              <a:rPr lang="en-US" dirty="0"/>
              <a:t> </a:t>
            </a:r>
            <a:r>
              <a:rPr lang="en-US" dirty="0" err="1"/>
              <a:t>settivate</a:t>
            </a:r>
            <a:r>
              <a:rPr lang="en-US" dirty="0"/>
              <a:t> </a:t>
            </a:r>
            <a:r>
              <a:rPr lang="en-US" dirty="0" err="1"/>
              <a:t>osakeste</a:t>
            </a:r>
            <a:r>
              <a:rPr lang="en-US" dirty="0"/>
              <a:t> </a:t>
            </a:r>
            <a:r>
              <a:rPr lang="en-US" dirty="0" err="1"/>
              <a:t>omadustest</a:t>
            </a:r>
            <a:r>
              <a:rPr lang="en-US" dirty="0"/>
              <a:t>, </a:t>
            </a:r>
            <a:r>
              <a:rPr lang="en-US" dirty="0" err="1"/>
              <a:t>järelsetitis</a:t>
            </a:r>
            <a:r>
              <a:rPr lang="en-US" dirty="0"/>
              <a:t> </a:t>
            </a:r>
            <a:r>
              <a:rPr lang="en-US" dirty="0" err="1"/>
              <a:t>peab</a:t>
            </a:r>
            <a:r>
              <a:rPr lang="en-US" dirty="0"/>
              <a:t> see </a:t>
            </a:r>
            <a:r>
              <a:rPr lang="en-US" dirty="0" err="1"/>
              <a:t>olema</a:t>
            </a:r>
            <a:r>
              <a:rPr lang="en-US" dirty="0"/>
              <a:t> &gt;54</a:t>
            </a:r>
            <a:r>
              <a:rPr lang="et-EE" baseline="30000" dirty="0"/>
              <a:t>o</a:t>
            </a:r>
            <a:r>
              <a:rPr lang="en-US" dirty="0"/>
              <a:t>. </a:t>
            </a:r>
            <a:endParaRPr lang="et-EE" dirty="0"/>
          </a:p>
          <a:p>
            <a:r>
              <a:rPr lang="en-US" dirty="0"/>
              <a:t>Et </a:t>
            </a:r>
            <a:r>
              <a:rPr lang="en-US" dirty="0" err="1"/>
              <a:t>sete</a:t>
            </a:r>
            <a:r>
              <a:rPr lang="en-US" dirty="0"/>
              <a:t> </a:t>
            </a:r>
            <a:r>
              <a:rPr lang="en-US" dirty="0" err="1"/>
              <a:t>püstsetitis</a:t>
            </a:r>
            <a:r>
              <a:rPr lang="en-US" dirty="0"/>
              <a:t> </a:t>
            </a:r>
            <a:r>
              <a:rPr lang="en-US" dirty="0" err="1"/>
              <a:t>ei</a:t>
            </a:r>
            <a:r>
              <a:rPr lang="en-US" dirty="0"/>
              <a:t> </a:t>
            </a:r>
            <a:r>
              <a:rPr lang="en-US" dirty="0" err="1"/>
              <a:t>voola</a:t>
            </a:r>
            <a:r>
              <a:rPr lang="en-US" dirty="0"/>
              <a:t>, </a:t>
            </a:r>
            <a:r>
              <a:rPr lang="en-US" dirty="0" err="1"/>
              <a:t>saab</a:t>
            </a:r>
            <a:r>
              <a:rPr lang="en-US" dirty="0"/>
              <a:t> </a:t>
            </a:r>
            <a:r>
              <a:rPr lang="en-US" dirty="0" err="1"/>
              <a:t>põhja</a:t>
            </a:r>
            <a:r>
              <a:rPr lang="en-US" dirty="0"/>
              <a:t> </a:t>
            </a:r>
            <a:r>
              <a:rPr lang="en-US" dirty="0" err="1"/>
              <a:t>vajunud</a:t>
            </a:r>
            <a:r>
              <a:rPr lang="en-US" dirty="0"/>
              <a:t> </a:t>
            </a:r>
            <a:r>
              <a:rPr lang="en-US" dirty="0" err="1"/>
              <a:t>sette</a:t>
            </a:r>
            <a:r>
              <a:rPr lang="en-US" dirty="0"/>
              <a:t> </a:t>
            </a:r>
            <a:r>
              <a:rPr lang="en-US" dirty="0" err="1"/>
              <a:t>kõrvaldada</a:t>
            </a:r>
            <a:r>
              <a:rPr lang="en-US" dirty="0"/>
              <a:t> </a:t>
            </a:r>
            <a:r>
              <a:rPr lang="en-US" dirty="0" err="1"/>
              <a:t>ilma</a:t>
            </a:r>
            <a:r>
              <a:rPr lang="en-US" dirty="0"/>
              <a:t> </a:t>
            </a:r>
            <a:r>
              <a:rPr lang="en-US" dirty="0" err="1"/>
              <a:t>põhjakaabi</a:t>
            </a:r>
            <a:r>
              <a:rPr lang="en-US" dirty="0"/>
              <a:t> </a:t>
            </a:r>
            <a:r>
              <a:rPr lang="en-US" dirty="0" err="1"/>
              <a:t>abita</a:t>
            </a:r>
            <a:r>
              <a:rPr lang="en-US" dirty="0"/>
              <a:t>, </a:t>
            </a:r>
            <a:r>
              <a:rPr lang="en-US" dirty="0" err="1"/>
              <a:t>setitis</a:t>
            </a:r>
            <a:r>
              <a:rPr lang="en-US" dirty="0"/>
              <a:t> on </a:t>
            </a:r>
            <a:r>
              <a:rPr lang="en-US" dirty="0" err="1"/>
              <a:t>vähem</a:t>
            </a:r>
            <a:r>
              <a:rPr lang="en-US" dirty="0"/>
              <a:t> </a:t>
            </a:r>
            <a:r>
              <a:rPr lang="en-US" dirty="0" err="1"/>
              <a:t>turbulentsi</a:t>
            </a:r>
            <a:r>
              <a:rPr lang="en-US" dirty="0"/>
              <a:t> </a:t>
            </a:r>
            <a:r>
              <a:rPr lang="en-US" dirty="0" err="1"/>
              <a:t>ning</a:t>
            </a:r>
            <a:r>
              <a:rPr lang="en-US" dirty="0"/>
              <a:t> </a:t>
            </a:r>
            <a:r>
              <a:rPr lang="en-US" dirty="0" err="1"/>
              <a:t>settimine</a:t>
            </a:r>
            <a:r>
              <a:rPr lang="en-US" dirty="0"/>
              <a:t> on </a:t>
            </a:r>
            <a:r>
              <a:rPr lang="en-US" dirty="0" err="1"/>
              <a:t>rõhtsetitiga</a:t>
            </a:r>
            <a:r>
              <a:rPr lang="en-US" dirty="0"/>
              <a:t> </a:t>
            </a:r>
            <a:r>
              <a:rPr lang="en-US" dirty="0" err="1"/>
              <a:t>võrreldes</a:t>
            </a:r>
            <a:r>
              <a:rPr lang="en-US" dirty="0"/>
              <a:t> </a:t>
            </a:r>
            <a:r>
              <a:rPr lang="en-US" dirty="0" err="1"/>
              <a:t>mõnevõrra</a:t>
            </a:r>
            <a:r>
              <a:rPr lang="en-US" dirty="0"/>
              <a:t> </a:t>
            </a:r>
            <a:r>
              <a:rPr lang="en-US" dirty="0" err="1"/>
              <a:t>tõhusam</a:t>
            </a:r>
            <a:r>
              <a:rPr lang="en-US" dirty="0"/>
              <a:t>. </a:t>
            </a:r>
          </a:p>
          <a:p>
            <a:r>
              <a:rPr lang="en-US" dirty="0" err="1"/>
              <a:t>Püstsetitid</a:t>
            </a:r>
            <a:r>
              <a:rPr lang="en-US" dirty="0"/>
              <a:t> on </a:t>
            </a:r>
            <a:r>
              <a:rPr lang="en-US" dirty="0" err="1"/>
              <a:t>tavaliselt</a:t>
            </a:r>
            <a:r>
              <a:rPr lang="en-US" dirty="0"/>
              <a:t> </a:t>
            </a:r>
            <a:r>
              <a:rPr lang="en-US" dirty="0" err="1"/>
              <a:t>sügavad</a:t>
            </a:r>
            <a:r>
              <a:rPr lang="en-US" dirty="0"/>
              <a:t>, </a:t>
            </a:r>
            <a:r>
              <a:rPr lang="en-US" dirty="0" err="1"/>
              <a:t>sest</a:t>
            </a:r>
            <a:r>
              <a:rPr lang="en-US" dirty="0"/>
              <a:t> </a:t>
            </a:r>
            <a:r>
              <a:rPr lang="en-US" dirty="0" err="1"/>
              <a:t>põhja</a:t>
            </a:r>
            <a:r>
              <a:rPr lang="en-US" dirty="0"/>
              <a:t> </a:t>
            </a:r>
            <a:r>
              <a:rPr lang="en-US" dirty="0" err="1"/>
              <a:t>kalle</a:t>
            </a:r>
            <a:r>
              <a:rPr lang="en-US" dirty="0"/>
              <a:t> </a:t>
            </a:r>
            <a:r>
              <a:rPr lang="en-US" dirty="0" err="1"/>
              <a:t>piirab</a:t>
            </a:r>
            <a:r>
              <a:rPr lang="en-US" dirty="0"/>
              <a:t> </a:t>
            </a:r>
            <a:r>
              <a:rPr lang="en-US" dirty="0" err="1"/>
              <a:t>setiti</a:t>
            </a:r>
            <a:r>
              <a:rPr lang="en-US" dirty="0"/>
              <a:t> </a:t>
            </a:r>
            <a:r>
              <a:rPr lang="en-US" dirty="0" err="1"/>
              <a:t>maksimaalset</a:t>
            </a:r>
            <a:r>
              <a:rPr lang="en-US" dirty="0"/>
              <a:t> </a:t>
            </a:r>
            <a:r>
              <a:rPr lang="en-US" dirty="0" err="1"/>
              <a:t>pindala</a:t>
            </a:r>
            <a:r>
              <a:rPr lang="en-US" dirty="0"/>
              <a:t>: </a:t>
            </a:r>
            <a:r>
              <a:rPr lang="en-US" dirty="0" err="1"/>
              <a:t>mida</a:t>
            </a:r>
            <a:r>
              <a:rPr lang="en-US" dirty="0"/>
              <a:t> </a:t>
            </a:r>
            <a:r>
              <a:rPr lang="en-US" dirty="0" err="1"/>
              <a:t>suurem</a:t>
            </a:r>
            <a:r>
              <a:rPr lang="en-US" dirty="0"/>
              <a:t> on </a:t>
            </a:r>
            <a:r>
              <a:rPr lang="en-US" dirty="0" err="1"/>
              <a:t>setiti</a:t>
            </a:r>
            <a:r>
              <a:rPr lang="en-US" dirty="0"/>
              <a:t> </a:t>
            </a:r>
            <a:r>
              <a:rPr lang="en-US" dirty="0" err="1"/>
              <a:t>pindala</a:t>
            </a:r>
            <a:r>
              <a:rPr lang="en-US" dirty="0"/>
              <a:t>, </a:t>
            </a:r>
            <a:r>
              <a:rPr lang="en-US" dirty="0" err="1"/>
              <a:t>seda</a:t>
            </a:r>
            <a:r>
              <a:rPr lang="en-US" dirty="0"/>
              <a:t> </a:t>
            </a:r>
            <a:r>
              <a:rPr lang="en-US" dirty="0" err="1"/>
              <a:t>suurem</a:t>
            </a:r>
            <a:r>
              <a:rPr lang="en-US" dirty="0"/>
              <a:t> on </a:t>
            </a:r>
            <a:r>
              <a:rPr lang="en-US" dirty="0" err="1"/>
              <a:t>selle</a:t>
            </a:r>
            <a:r>
              <a:rPr lang="en-US" dirty="0"/>
              <a:t> </a:t>
            </a:r>
            <a:r>
              <a:rPr lang="en-US" dirty="0" err="1"/>
              <a:t>sügavus</a:t>
            </a:r>
            <a:r>
              <a:rPr lang="en-US" dirty="0"/>
              <a:t>. </a:t>
            </a:r>
            <a:endParaRPr lang="et-EE" dirty="0"/>
          </a:p>
          <a:p>
            <a:r>
              <a:rPr lang="en-US" dirty="0" err="1"/>
              <a:t>Püstsetitite</a:t>
            </a:r>
            <a:r>
              <a:rPr lang="en-US" dirty="0"/>
              <a:t> </a:t>
            </a:r>
            <a:r>
              <a:rPr lang="en-US" dirty="0" err="1"/>
              <a:t>tavapärased</a:t>
            </a:r>
            <a:r>
              <a:rPr lang="en-US" dirty="0"/>
              <a:t> </a:t>
            </a:r>
            <a:r>
              <a:rPr lang="en-US" dirty="0" err="1"/>
              <a:t>sügavused</a:t>
            </a:r>
            <a:r>
              <a:rPr lang="en-US" dirty="0"/>
              <a:t> </a:t>
            </a:r>
            <a:r>
              <a:rPr lang="en-US" dirty="0" err="1"/>
              <a:t>jäävad</a:t>
            </a:r>
            <a:r>
              <a:rPr lang="en-US" dirty="0"/>
              <a:t> </a:t>
            </a:r>
            <a:r>
              <a:rPr lang="en-US" dirty="0" err="1"/>
              <a:t>vahemikku</a:t>
            </a:r>
            <a:r>
              <a:rPr lang="en-US" dirty="0"/>
              <a:t> 5 </a:t>
            </a:r>
            <a:r>
              <a:rPr lang="en-US" dirty="0" err="1"/>
              <a:t>kuni</a:t>
            </a:r>
            <a:r>
              <a:rPr lang="en-US" dirty="0"/>
              <a:t> 8 m. </a:t>
            </a:r>
            <a:r>
              <a:rPr lang="en-US" dirty="0" err="1"/>
              <a:t>Setiti</a:t>
            </a:r>
            <a:r>
              <a:rPr lang="en-US" dirty="0"/>
              <a:t> </a:t>
            </a:r>
            <a:r>
              <a:rPr lang="en-US" dirty="0" err="1"/>
              <a:t>kaldpõhjaga</a:t>
            </a:r>
            <a:r>
              <a:rPr lang="en-US" dirty="0"/>
              <a:t> </a:t>
            </a:r>
            <a:r>
              <a:rPr lang="en-US" dirty="0" err="1"/>
              <a:t>osas</a:t>
            </a:r>
            <a:r>
              <a:rPr lang="en-US" dirty="0"/>
              <a:t> </a:t>
            </a:r>
            <a:r>
              <a:rPr lang="en-US" dirty="0" err="1"/>
              <a:t>Hsetit</a:t>
            </a:r>
            <a:r>
              <a:rPr lang="en-US" dirty="0"/>
              <a:t> = (0,6–1,0)∙ </a:t>
            </a:r>
            <a:r>
              <a:rPr lang="en-US" dirty="0" err="1"/>
              <a:t>dsetiti</a:t>
            </a:r>
            <a:r>
              <a:rPr lang="en-US" dirty="0"/>
              <a:t>, </a:t>
            </a:r>
            <a:r>
              <a:rPr lang="en-US" dirty="0" err="1"/>
              <a:t>kus</a:t>
            </a:r>
            <a:r>
              <a:rPr lang="en-US" dirty="0"/>
              <a:t> </a:t>
            </a:r>
            <a:r>
              <a:rPr lang="en-US" dirty="0" err="1"/>
              <a:t>Hsetiti</a:t>
            </a:r>
            <a:r>
              <a:rPr lang="en-US" dirty="0"/>
              <a:t> on </a:t>
            </a:r>
            <a:r>
              <a:rPr lang="en-US" dirty="0" err="1"/>
              <a:t>sügavus</a:t>
            </a:r>
            <a:r>
              <a:rPr lang="en-US" dirty="0"/>
              <a:t> ja </a:t>
            </a:r>
            <a:r>
              <a:rPr lang="en-US" dirty="0" err="1"/>
              <a:t>dsetiti</a:t>
            </a:r>
            <a:r>
              <a:rPr lang="en-US" dirty="0"/>
              <a:t> </a:t>
            </a:r>
            <a:r>
              <a:rPr lang="en-US" dirty="0" err="1"/>
              <a:t>läbimõõt</a:t>
            </a:r>
            <a:r>
              <a:rPr lang="en-US" dirty="0"/>
              <a:t>.</a:t>
            </a:r>
          </a:p>
          <a:p>
            <a:endParaRPr lang="en-US" dirty="0"/>
          </a:p>
        </p:txBody>
      </p:sp>
      <p:sp>
        <p:nvSpPr>
          <p:cNvPr id="3" name="Pealkiri 2">
            <a:extLst>
              <a:ext uri="{FF2B5EF4-FFF2-40B4-BE49-F238E27FC236}">
                <a16:creationId xmlns:a16="http://schemas.microsoft.com/office/drawing/2014/main" id="{F5761CB4-2143-AFA1-0F62-5FEF0CADECE3}"/>
              </a:ext>
            </a:extLst>
          </p:cNvPr>
          <p:cNvSpPr>
            <a:spLocks noGrp="1"/>
          </p:cNvSpPr>
          <p:nvPr>
            <p:ph type="title"/>
          </p:nvPr>
        </p:nvSpPr>
        <p:spPr/>
        <p:txBody>
          <a:bodyPr/>
          <a:lstStyle/>
          <a:p>
            <a:r>
              <a:rPr lang="et-EE" dirty="0" err="1"/>
              <a:t>Püstsetiti</a:t>
            </a:r>
            <a:endParaRPr lang="en-US" dirty="0"/>
          </a:p>
        </p:txBody>
      </p:sp>
    </p:spTree>
    <p:extLst>
      <p:ext uri="{BB962C8B-B14F-4D97-AF65-F5344CB8AC3E}">
        <p14:creationId xmlns:p14="http://schemas.microsoft.com/office/powerpoint/2010/main" val="181378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D9832B26-CA09-0D9A-D378-A76FC835EBE4}"/>
              </a:ext>
            </a:extLst>
          </p:cNvPr>
          <p:cNvSpPr>
            <a:spLocks noGrp="1"/>
          </p:cNvSpPr>
          <p:nvPr>
            <p:ph idx="1"/>
          </p:nvPr>
        </p:nvSpPr>
        <p:spPr/>
        <p:txBody>
          <a:bodyPr/>
          <a:lstStyle/>
          <a:p>
            <a:r>
              <a:rPr lang="en-US" dirty="0" err="1"/>
              <a:t>Mida</a:t>
            </a:r>
            <a:r>
              <a:rPr lang="en-US" dirty="0"/>
              <a:t> </a:t>
            </a:r>
            <a:r>
              <a:rPr lang="en-US" dirty="0" err="1"/>
              <a:t>suurem</a:t>
            </a:r>
            <a:r>
              <a:rPr lang="en-US" dirty="0"/>
              <a:t> on </a:t>
            </a:r>
            <a:r>
              <a:rPr lang="en-US" dirty="0" err="1"/>
              <a:t>setiti</a:t>
            </a:r>
            <a:r>
              <a:rPr lang="en-US" dirty="0"/>
              <a:t> </a:t>
            </a:r>
            <a:r>
              <a:rPr lang="en-US" dirty="0" err="1"/>
              <a:t>hüdrauliline</a:t>
            </a:r>
            <a:r>
              <a:rPr lang="en-US" dirty="0"/>
              <a:t> </a:t>
            </a:r>
            <a:r>
              <a:rPr lang="en-US" dirty="0" err="1"/>
              <a:t>koormus</a:t>
            </a:r>
            <a:r>
              <a:rPr lang="en-US" dirty="0"/>
              <a:t>, </a:t>
            </a:r>
            <a:r>
              <a:rPr lang="en-US" dirty="0" err="1"/>
              <a:t>seda</a:t>
            </a:r>
            <a:r>
              <a:rPr lang="en-US" dirty="0"/>
              <a:t> </a:t>
            </a:r>
            <a:r>
              <a:rPr lang="en-US" dirty="0" err="1"/>
              <a:t>suurem</a:t>
            </a:r>
            <a:r>
              <a:rPr lang="en-US" dirty="0"/>
              <a:t> on </a:t>
            </a:r>
            <a:r>
              <a:rPr lang="en-US" dirty="0" err="1"/>
              <a:t>selle</a:t>
            </a:r>
            <a:r>
              <a:rPr lang="en-US" dirty="0"/>
              <a:t> </a:t>
            </a:r>
            <a:r>
              <a:rPr lang="en-US" dirty="0" err="1"/>
              <a:t>heljumi</a:t>
            </a:r>
            <a:r>
              <a:rPr lang="en-US" dirty="0"/>
              <a:t> </a:t>
            </a:r>
            <a:r>
              <a:rPr lang="en-US" dirty="0" err="1"/>
              <a:t>lahutamiseks</a:t>
            </a:r>
            <a:r>
              <a:rPr lang="en-US" dirty="0"/>
              <a:t> </a:t>
            </a:r>
            <a:r>
              <a:rPr lang="en-US" dirty="0" err="1"/>
              <a:t>vajalik</a:t>
            </a:r>
            <a:r>
              <a:rPr lang="en-US" dirty="0"/>
              <a:t> </a:t>
            </a:r>
            <a:r>
              <a:rPr lang="en-US" dirty="0" err="1"/>
              <a:t>pindala</a:t>
            </a:r>
            <a:r>
              <a:rPr lang="en-US" dirty="0"/>
              <a:t>. </a:t>
            </a:r>
            <a:endParaRPr lang="et-EE" dirty="0"/>
          </a:p>
          <a:p>
            <a:r>
              <a:rPr lang="en-US" dirty="0"/>
              <a:t>Kuna </a:t>
            </a:r>
            <a:r>
              <a:rPr lang="en-US" dirty="0" err="1"/>
              <a:t>püstsetiti</a:t>
            </a:r>
            <a:r>
              <a:rPr lang="en-US" dirty="0"/>
              <a:t> </a:t>
            </a:r>
            <a:r>
              <a:rPr lang="en-US" dirty="0" err="1"/>
              <a:t>maksimaalset</a:t>
            </a:r>
            <a:r>
              <a:rPr lang="en-US" dirty="0"/>
              <a:t> </a:t>
            </a:r>
            <a:r>
              <a:rPr lang="en-US" dirty="0" err="1"/>
              <a:t>pinda</a:t>
            </a:r>
            <a:r>
              <a:rPr lang="en-US" dirty="0"/>
              <a:t> </a:t>
            </a:r>
            <a:r>
              <a:rPr lang="en-US" dirty="0" err="1"/>
              <a:t>piirab</a:t>
            </a:r>
            <a:r>
              <a:rPr lang="en-US" dirty="0"/>
              <a:t> </a:t>
            </a:r>
            <a:r>
              <a:rPr lang="en-US" dirty="0" err="1"/>
              <a:t>sügavus</a:t>
            </a:r>
            <a:r>
              <a:rPr lang="en-US" dirty="0"/>
              <a:t>, </a:t>
            </a:r>
            <a:r>
              <a:rPr lang="en-US" dirty="0" err="1"/>
              <a:t>rajatakse</a:t>
            </a:r>
            <a:r>
              <a:rPr lang="en-US" dirty="0"/>
              <a:t> </a:t>
            </a:r>
            <a:r>
              <a:rPr lang="en-US" dirty="0" err="1"/>
              <a:t>sageli</a:t>
            </a:r>
            <a:r>
              <a:rPr lang="en-US" dirty="0"/>
              <a:t> </a:t>
            </a:r>
            <a:r>
              <a:rPr lang="en-US" dirty="0" err="1"/>
              <a:t>mitu</a:t>
            </a:r>
            <a:r>
              <a:rPr lang="en-US" dirty="0"/>
              <a:t> </a:t>
            </a:r>
            <a:r>
              <a:rPr lang="en-US" dirty="0" err="1"/>
              <a:t>paralleelselt</a:t>
            </a:r>
            <a:r>
              <a:rPr lang="en-US" dirty="0"/>
              <a:t> </a:t>
            </a:r>
            <a:r>
              <a:rPr lang="en-US" dirty="0" err="1"/>
              <a:t>toimivat</a:t>
            </a:r>
            <a:r>
              <a:rPr lang="en-US" dirty="0"/>
              <a:t> </a:t>
            </a:r>
            <a:r>
              <a:rPr lang="en-US" dirty="0" err="1"/>
              <a:t>setitit</a:t>
            </a:r>
            <a:r>
              <a:rPr lang="en-US" dirty="0"/>
              <a:t> (</a:t>
            </a:r>
            <a:r>
              <a:rPr lang="en-US" dirty="0" err="1"/>
              <a:t>nt</a:t>
            </a:r>
            <a:r>
              <a:rPr lang="en-US" dirty="0"/>
              <a:t> </a:t>
            </a:r>
            <a:r>
              <a:rPr lang="en-US" dirty="0" err="1"/>
              <a:t>Põlva</a:t>
            </a:r>
            <a:r>
              <a:rPr lang="en-US" dirty="0"/>
              <a:t> </a:t>
            </a:r>
            <a:r>
              <a:rPr lang="en-US" dirty="0" err="1"/>
              <a:t>reoveepuhastil</a:t>
            </a:r>
            <a:r>
              <a:rPr lang="en-US" dirty="0"/>
              <a:t> on </a:t>
            </a:r>
            <a:r>
              <a:rPr lang="en-US" dirty="0" err="1"/>
              <a:t>kuus</a:t>
            </a:r>
            <a:r>
              <a:rPr lang="en-US" dirty="0"/>
              <a:t> </a:t>
            </a:r>
            <a:r>
              <a:rPr lang="en-US" dirty="0" err="1"/>
              <a:t>paralleelselt</a:t>
            </a:r>
            <a:r>
              <a:rPr lang="en-US" dirty="0"/>
              <a:t> </a:t>
            </a:r>
            <a:r>
              <a:rPr lang="en-US" dirty="0" err="1"/>
              <a:t>toimivat</a:t>
            </a:r>
            <a:r>
              <a:rPr lang="en-US" dirty="0"/>
              <a:t> </a:t>
            </a:r>
            <a:r>
              <a:rPr lang="en-US" dirty="0" err="1"/>
              <a:t>püst-järelsetitit</a:t>
            </a:r>
            <a:r>
              <a:rPr lang="en-US" dirty="0"/>
              <a:t>). </a:t>
            </a:r>
            <a:endParaRPr lang="et-EE" dirty="0"/>
          </a:p>
          <a:p>
            <a:r>
              <a:rPr lang="en-US" dirty="0" err="1"/>
              <a:t>Samas</a:t>
            </a:r>
            <a:r>
              <a:rPr lang="en-US" dirty="0"/>
              <a:t> on </a:t>
            </a:r>
            <a:r>
              <a:rPr lang="en-US" dirty="0" err="1"/>
              <a:t>sel</a:t>
            </a:r>
            <a:r>
              <a:rPr lang="en-US" dirty="0"/>
              <a:t> </a:t>
            </a:r>
            <a:r>
              <a:rPr lang="en-US" dirty="0" err="1"/>
              <a:t>juhul</a:t>
            </a:r>
            <a:r>
              <a:rPr lang="en-US" dirty="0"/>
              <a:t> </a:t>
            </a:r>
            <a:r>
              <a:rPr lang="en-US" dirty="0" err="1"/>
              <a:t>keeruline</a:t>
            </a:r>
            <a:r>
              <a:rPr lang="en-US" dirty="0"/>
              <a:t> </a:t>
            </a:r>
            <a:r>
              <a:rPr lang="en-US" dirty="0" err="1"/>
              <a:t>setiteid</a:t>
            </a:r>
            <a:r>
              <a:rPr lang="en-US" dirty="0"/>
              <a:t> </a:t>
            </a:r>
            <a:r>
              <a:rPr lang="en-US" dirty="0" err="1"/>
              <a:t>eri</a:t>
            </a:r>
            <a:r>
              <a:rPr lang="en-US" dirty="0"/>
              <a:t> </a:t>
            </a:r>
            <a:r>
              <a:rPr lang="en-US" dirty="0" err="1"/>
              <a:t>töörežiimides</a:t>
            </a:r>
            <a:r>
              <a:rPr lang="en-US" dirty="0"/>
              <a:t> </a:t>
            </a:r>
            <a:r>
              <a:rPr lang="en-US" dirty="0" err="1"/>
              <a:t>võrdselt</a:t>
            </a:r>
            <a:r>
              <a:rPr lang="en-US" dirty="0"/>
              <a:t> </a:t>
            </a:r>
            <a:r>
              <a:rPr lang="en-US" dirty="0" err="1"/>
              <a:t>hüdrauliliselt</a:t>
            </a:r>
            <a:r>
              <a:rPr lang="en-US" dirty="0"/>
              <a:t> </a:t>
            </a:r>
            <a:r>
              <a:rPr lang="en-US" dirty="0" err="1"/>
              <a:t>koormata</a:t>
            </a:r>
            <a:r>
              <a:rPr lang="en-US" dirty="0"/>
              <a:t>. </a:t>
            </a:r>
          </a:p>
        </p:txBody>
      </p:sp>
      <p:sp>
        <p:nvSpPr>
          <p:cNvPr id="3" name="Pealkiri 2">
            <a:extLst>
              <a:ext uri="{FF2B5EF4-FFF2-40B4-BE49-F238E27FC236}">
                <a16:creationId xmlns:a16="http://schemas.microsoft.com/office/drawing/2014/main" id="{B2DFA009-D039-E434-FB2C-4002DB7FE6A2}"/>
              </a:ext>
            </a:extLst>
          </p:cNvPr>
          <p:cNvSpPr>
            <a:spLocks noGrp="1"/>
          </p:cNvSpPr>
          <p:nvPr>
            <p:ph type="title"/>
          </p:nvPr>
        </p:nvSpPr>
        <p:spPr/>
        <p:txBody>
          <a:bodyPr/>
          <a:lstStyle/>
          <a:p>
            <a:r>
              <a:rPr lang="et-EE" dirty="0" err="1"/>
              <a:t>Püstsetiti</a:t>
            </a:r>
            <a:r>
              <a:rPr lang="et-EE" dirty="0"/>
              <a:t> </a:t>
            </a:r>
            <a:endParaRPr lang="en-US" dirty="0"/>
          </a:p>
        </p:txBody>
      </p:sp>
    </p:spTree>
    <p:extLst>
      <p:ext uri="{BB962C8B-B14F-4D97-AF65-F5344CB8AC3E}">
        <p14:creationId xmlns:p14="http://schemas.microsoft.com/office/powerpoint/2010/main" val="80400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4E0A47B2-18F9-914C-0FF6-712ACB8CB53F}"/>
              </a:ext>
            </a:extLst>
          </p:cNvPr>
          <p:cNvSpPr>
            <a:spLocks noGrp="1"/>
          </p:cNvSpPr>
          <p:nvPr>
            <p:ph idx="1"/>
          </p:nvPr>
        </p:nvSpPr>
        <p:spPr/>
        <p:txBody>
          <a:bodyPr/>
          <a:lstStyle/>
          <a:p>
            <a:r>
              <a:rPr lang="en-US" dirty="0" err="1"/>
              <a:t>Suuremate</a:t>
            </a:r>
            <a:r>
              <a:rPr lang="en-US" dirty="0"/>
              <a:t> </a:t>
            </a:r>
            <a:r>
              <a:rPr lang="en-US" dirty="0" err="1"/>
              <a:t>hüdrauliliste</a:t>
            </a:r>
            <a:r>
              <a:rPr lang="en-US" dirty="0"/>
              <a:t> </a:t>
            </a:r>
            <a:r>
              <a:rPr lang="en-US" dirty="0" err="1"/>
              <a:t>koormuste</a:t>
            </a:r>
            <a:r>
              <a:rPr lang="en-US" dirty="0"/>
              <a:t> </a:t>
            </a:r>
            <a:r>
              <a:rPr lang="en-US" dirty="0" err="1"/>
              <a:t>puhul</a:t>
            </a:r>
            <a:r>
              <a:rPr lang="en-US" dirty="0"/>
              <a:t> </a:t>
            </a:r>
            <a:r>
              <a:rPr lang="en-US" dirty="0" err="1"/>
              <a:t>kasutatakse</a:t>
            </a:r>
            <a:r>
              <a:rPr lang="en-US" dirty="0"/>
              <a:t> </a:t>
            </a:r>
            <a:r>
              <a:rPr lang="en-US" dirty="0" err="1"/>
              <a:t>rõhtsetiteid</a:t>
            </a:r>
            <a:r>
              <a:rPr lang="en-US" dirty="0"/>
              <a:t>, </a:t>
            </a:r>
            <a:r>
              <a:rPr lang="en-US" dirty="0" err="1"/>
              <a:t>milles</a:t>
            </a:r>
            <a:r>
              <a:rPr lang="en-US" dirty="0"/>
              <a:t> vee </a:t>
            </a:r>
            <a:r>
              <a:rPr lang="en-US" dirty="0" err="1"/>
              <a:t>vool</a:t>
            </a:r>
            <a:r>
              <a:rPr lang="en-US" dirty="0"/>
              <a:t> on </a:t>
            </a:r>
            <a:r>
              <a:rPr lang="en-US" dirty="0" err="1"/>
              <a:t>peaaegu</a:t>
            </a:r>
            <a:r>
              <a:rPr lang="en-US" dirty="0"/>
              <a:t> </a:t>
            </a:r>
            <a:r>
              <a:rPr lang="en-US" dirty="0" err="1"/>
              <a:t>horisontaalne</a:t>
            </a:r>
            <a:r>
              <a:rPr lang="en-US" dirty="0"/>
              <a:t>. </a:t>
            </a:r>
            <a:endParaRPr lang="et-EE" dirty="0"/>
          </a:p>
          <a:p>
            <a:r>
              <a:rPr lang="en-US" dirty="0" err="1"/>
              <a:t>Nende</a:t>
            </a:r>
            <a:r>
              <a:rPr lang="en-US" dirty="0"/>
              <a:t> </a:t>
            </a:r>
            <a:r>
              <a:rPr lang="en-US" dirty="0" err="1"/>
              <a:t>põhjakalle</a:t>
            </a:r>
            <a:r>
              <a:rPr lang="en-US" dirty="0"/>
              <a:t> </a:t>
            </a:r>
            <a:r>
              <a:rPr lang="en-US" dirty="0" err="1"/>
              <a:t>võib</a:t>
            </a:r>
            <a:r>
              <a:rPr lang="en-US" dirty="0"/>
              <a:t> olla </a:t>
            </a:r>
            <a:r>
              <a:rPr lang="en-US" dirty="0" err="1"/>
              <a:t>väike</a:t>
            </a:r>
            <a:r>
              <a:rPr lang="en-US" dirty="0"/>
              <a:t>, </a:t>
            </a:r>
            <a:r>
              <a:rPr lang="en-US" dirty="0" err="1"/>
              <a:t>mistõttu</a:t>
            </a:r>
            <a:r>
              <a:rPr lang="en-US" dirty="0"/>
              <a:t> </a:t>
            </a:r>
            <a:r>
              <a:rPr lang="en-US" dirty="0" err="1"/>
              <a:t>sette</a:t>
            </a:r>
            <a:r>
              <a:rPr lang="en-US" dirty="0"/>
              <a:t> </a:t>
            </a:r>
            <a:r>
              <a:rPr lang="en-US" dirty="0" err="1"/>
              <a:t>koristamiseks</a:t>
            </a:r>
            <a:r>
              <a:rPr lang="en-US" dirty="0"/>
              <a:t> on </a:t>
            </a:r>
            <a:r>
              <a:rPr lang="en-US" dirty="0" err="1"/>
              <a:t>vaja</a:t>
            </a:r>
            <a:r>
              <a:rPr lang="en-US" dirty="0"/>
              <a:t> </a:t>
            </a:r>
            <a:r>
              <a:rPr lang="en-US" dirty="0" err="1"/>
              <a:t>mehaanilisi</a:t>
            </a:r>
            <a:r>
              <a:rPr lang="en-US" dirty="0"/>
              <a:t> </a:t>
            </a:r>
            <a:r>
              <a:rPr lang="en-US" dirty="0" err="1"/>
              <a:t>lahendusi</a:t>
            </a:r>
            <a:r>
              <a:rPr lang="en-US" dirty="0"/>
              <a:t>.</a:t>
            </a:r>
            <a:endParaRPr lang="et-EE" dirty="0"/>
          </a:p>
          <a:p>
            <a:r>
              <a:rPr lang="en-US" dirty="0"/>
              <a:t> </a:t>
            </a:r>
            <a:r>
              <a:rPr lang="en-US" dirty="0" err="1"/>
              <a:t>Selleks</a:t>
            </a:r>
            <a:r>
              <a:rPr lang="en-US" dirty="0"/>
              <a:t> </a:t>
            </a:r>
            <a:r>
              <a:rPr lang="en-US" dirty="0" err="1"/>
              <a:t>kasutatakse</a:t>
            </a:r>
            <a:r>
              <a:rPr lang="en-US" dirty="0"/>
              <a:t> </a:t>
            </a:r>
            <a:r>
              <a:rPr lang="en-US" dirty="0" err="1"/>
              <a:t>põhjakaape</a:t>
            </a:r>
            <a:r>
              <a:rPr lang="en-US" dirty="0"/>
              <a:t> (</a:t>
            </a:r>
            <a:r>
              <a:rPr lang="en-US" dirty="0" err="1"/>
              <a:t>nt</a:t>
            </a:r>
            <a:r>
              <a:rPr lang="en-US" dirty="0"/>
              <a:t> Tartu </a:t>
            </a:r>
            <a:r>
              <a:rPr lang="en-US" dirty="0" err="1"/>
              <a:t>reoveepuhasti</a:t>
            </a:r>
            <a:r>
              <a:rPr lang="en-US" dirty="0"/>
              <a:t> </a:t>
            </a:r>
            <a:r>
              <a:rPr lang="en-US" dirty="0" err="1"/>
              <a:t>järelsetitites</a:t>
            </a:r>
            <a:r>
              <a:rPr lang="en-US" dirty="0"/>
              <a:t>) </a:t>
            </a:r>
            <a:r>
              <a:rPr lang="en-US" dirty="0" err="1"/>
              <a:t>või</a:t>
            </a:r>
            <a:r>
              <a:rPr lang="en-US" dirty="0"/>
              <a:t> </a:t>
            </a:r>
            <a:r>
              <a:rPr lang="en-US" dirty="0" err="1"/>
              <a:t>imisüsteeme</a:t>
            </a:r>
            <a:r>
              <a:rPr lang="en-US" dirty="0"/>
              <a:t> (</a:t>
            </a:r>
            <a:r>
              <a:rPr lang="en-US" dirty="0" err="1"/>
              <a:t>nt</a:t>
            </a:r>
            <a:r>
              <a:rPr lang="en-US" dirty="0"/>
              <a:t> </a:t>
            </a:r>
            <a:r>
              <a:rPr lang="en-US" dirty="0" err="1"/>
              <a:t>Tallinna</a:t>
            </a:r>
            <a:r>
              <a:rPr lang="en-US" dirty="0"/>
              <a:t> ja </a:t>
            </a:r>
            <a:r>
              <a:rPr lang="en-US" dirty="0" err="1"/>
              <a:t>Kohtla</a:t>
            </a:r>
            <a:r>
              <a:rPr lang="en-US" dirty="0"/>
              <a:t> </a:t>
            </a:r>
            <a:r>
              <a:rPr lang="en-US" dirty="0" err="1"/>
              <a:t>Järve</a:t>
            </a:r>
            <a:r>
              <a:rPr lang="en-US" dirty="0"/>
              <a:t> </a:t>
            </a:r>
            <a:r>
              <a:rPr lang="en-US" dirty="0" err="1"/>
              <a:t>reoveepuhastites</a:t>
            </a:r>
            <a:r>
              <a:rPr lang="en-US" dirty="0"/>
              <a:t>). </a:t>
            </a:r>
          </a:p>
        </p:txBody>
      </p:sp>
      <p:sp>
        <p:nvSpPr>
          <p:cNvPr id="3" name="Pealkiri 2">
            <a:extLst>
              <a:ext uri="{FF2B5EF4-FFF2-40B4-BE49-F238E27FC236}">
                <a16:creationId xmlns:a16="http://schemas.microsoft.com/office/drawing/2014/main" id="{0BBF0A7F-B690-1889-B8F3-CB7B1E638BA2}"/>
              </a:ext>
            </a:extLst>
          </p:cNvPr>
          <p:cNvSpPr>
            <a:spLocks noGrp="1"/>
          </p:cNvSpPr>
          <p:nvPr>
            <p:ph type="title"/>
          </p:nvPr>
        </p:nvSpPr>
        <p:spPr/>
        <p:txBody>
          <a:bodyPr/>
          <a:lstStyle/>
          <a:p>
            <a:r>
              <a:rPr lang="et-EE" dirty="0" err="1"/>
              <a:t>Rõhtsetiti</a:t>
            </a:r>
            <a:r>
              <a:rPr lang="et-EE" dirty="0"/>
              <a:t> 	</a:t>
            </a:r>
            <a:endParaRPr lang="en-US" dirty="0"/>
          </a:p>
        </p:txBody>
      </p:sp>
    </p:spTree>
    <p:extLst>
      <p:ext uri="{BB962C8B-B14F-4D97-AF65-F5344CB8AC3E}">
        <p14:creationId xmlns:p14="http://schemas.microsoft.com/office/powerpoint/2010/main" val="207024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C7A83915-0EF3-69A8-5A61-6721A509DD0F}"/>
              </a:ext>
            </a:extLst>
          </p:cNvPr>
          <p:cNvSpPr>
            <a:spLocks noGrp="1"/>
          </p:cNvSpPr>
          <p:nvPr>
            <p:ph idx="1"/>
          </p:nvPr>
        </p:nvSpPr>
        <p:spPr/>
        <p:txBody>
          <a:bodyPr>
            <a:normAutofit fontScale="92500" lnSpcReduction="10000"/>
          </a:bodyPr>
          <a:lstStyle/>
          <a:p>
            <a:r>
              <a:rPr lang="en-US" dirty="0"/>
              <a:t>Kuna </a:t>
            </a:r>
            <a:r>
              <a:rPr lang="en-US" dirty="0" err="1"/>
              <a:t>rõhtsetitites</a:t>
            </a:r>
            <a:r>
              <a:rPr lang="en-US" dirty="0"/>
              <a:t> </a:t>
            </a:r>
            <a:r>
              <a:rPr lang="en-US" dirty="0" err="1"/>
              <a:t>setib</a:t>
            </a:r>
            <a:r>
              <a:rPr lang="en-US" dirty="0"/>
              <a:t> </a:t>
            </a:r>
            <a:r>
              <a:rPr lang="en-US" dirty="0" err="1"/>
              <a:t>heljum</a:t>
            </a:r>
            <a:r>
              <a:rPr lang="en-US" dirty="0"/>
              <a:t> </a:t>
            </a:r>
            <a:r>
              <a:rPr lang="en-US" dirty="0" err="1"/>
              <a:t>voolavast</a:t>
            </a:r>
            <a:r>
              <a:rPr lang="en-US" dirty="0"/>
              <a:t> </a:t>
            </a:r>
            <a:r>
              <a:rPr lang="en-US" dirty="0" err="1"/>
              <a:t>veest</a:t>
            </a:r>
            <a:r>
              <a:rPr lang="en-US" dirty="0"/>
              <a:t>, </a:t>
            </a:r>
            <a:r>
              <a:rPr lang="en-US" dirty="0" err="1"/>
              <a:t>peab</a:t>
            </a:r>
            <a:r>
              <a:rPr lang="en-US" dirty="0"/>
              <a:t> </a:t>
            </a:r>
            <a:r>
              <a:rPr lang="en-US" dirty="0" err="1"/>
              <a:t>neid</a:t>
            </a:r>
            <a:r>
              <a:rPr lang="en-US" dirty="0"/>
              <a:t> </a:t>
            </a:r>
            <a:r>
              <a:rPr lang="en-US" dirty="0" err="1"/>
              <a:t>dimensioneerima</a:t>
            </a:r>
            <a:r>
              <a:rPr lang="en-US" dirty="0"/>
              <a:t> </a:t>
            </a:r>
            <a:r>
              <a:rPr lang="en-US" dirty="0" err="1"/>
              <a:t>mõnevõrra</a:t>
            </a:r>
            <a:r>
              <a:rPr lang="en-US" dirty="0"/>
              <a:t> </a:t>
            </a:r>
            <a:r>
              <a:rPr lang="en-US" dirty="0" err="1"/>
              <a:t>väiksematele</a:t>
            </a:r>
            <a:r>
              <a:rPr lang="en-US" dirty="0"/>
              <a:t> pinna- ja </a:t>
            </a:r>
            <a:r>
              <a:rPr lang="en-US" dirty="0" err="1"/>
              <a:t>mudakoormusele</a:t>
            </a:r>
            <a:r>
              <a:rPr lang="en-US" dirty="0"/>
              <a:t>. </a:t>
            </a:r>
            <a:endParaRPr lang="et-EE" dirty="0"/>
          </a:p>
          <a:p>
            <a:r>
              <a:rPr lang="en-US" dirty="0"/>
              <a:t>Peale </a:t>
            </a:r>
            <a:r>
              <a:rPr lang="en-US" dirty="0" err="1"/>
              <a:t>nelinurksete</a:t>
            </a:r>
            <a:r>
              <a:rPr lang="en-US" dirty="0"/>
              <a:t> </a:t>
            </a:r>
            <a:r>
              <a:rPr lang="en-US" dirty="0" err="1"/>
              <a:t>rõhtsetite</a:t>
            </a:r>
            <a:r>
              <a:rPr lang="en-US" dirty="0"/>
              <a:t> on </a:t>
            </a:r>
            <a:r>
              <a:rPr lang="en-US" dirty="0" err="1"/>
              <a:t>rajatud</a:t>
            </a:r>
            <a:r>
              <a:rPr lang="en-US" dirty="0"/>
              <a:t> ka </a:t>
            </a:r>
            <a:r>
              <a:rPr lang="en-US" dirty="0" err="1"/>
              <a:t>ringikujulise</a:t>
            </a:r>
            <a:r>
              <a:rPr lang="en-US" dirty="0"/>
              <a:t> </a:t>
            </a:r>
            <a:r>
              <a:rPr lang="en-US" dirty="0" err="1"/>
              <a:t>pinnalaotusega</a:t>
            </a:r>
            <a:r>
              <a:rPr lang="en-US" dirty="0"/>
              <a:t> </a:t>
            </a:r>
            <a:r>
              <a:rPr lang="en-US" dirty="0" err="1"/>
              <a:t>radiaalsetited</a:t>
            </a:r>
            <a:r>
              <a:rPr lang="en-US" dirty="0"/>
              <a:t>. </a:t>
            </a:r>
            <a:endParaRPr lang="et-EE" dirty="0"/>
          </a:p>
          <a:p>
            <a:r>
              <a:rPr lang="en-US" dirty="0" err="1"/>
              <a:t>Setiti</a:t>
            </a:r>
            <a:r>
              <a:rPr lang="en-US" dirty="0"/>
              <a:t> </a:t>
            </a:r>
            <a:r>
              <a:rPr lang="en-US" dirty="0" err="1"/>
              <a:t>põhja</a:t>
            </a:r>
            <a:r>
              <a:rPr lang="en-US" dirty="0"/>
              <a:t> </a:t>
            </a:r>
            <a:r>
              <a:rPr lang="en-US" dirty="0" err="1"/>
              <a:t>vajunud</a:t>
            </a:r>
            <a:r>
              <a:rPr lang="en-US" dirty="0"/>
              <a:t> </a:t>
            </a:r>
            <a:r>
              <a:rPr lang="en-US" dirty="0" err="1"/>
              <a:t>muda</a:t>
            </a:r>
            <a:r>
              <a:rPr lang="en-US" dirty="0"/>
              <a:t> </a:t>
            </a:r>
            <a:r>
              <a:rPr lang="en-US" dirty="0" err="1"/>
              <a:t>lahjeneb</a:t>
            </a:r>
            <a:r>
              <a:rPr lang="en-US" dirty="0"/>
              <a:t> </a:t>
            </a:r>
            <a:r>
              <a:rPr lang="en-US" dirty="0" err="1"/>
              <a:t>selle</a:t>
            </a:r>
            <a:r>
              <a:rPr lang="en-US" dirty="0"/>
              <a:t> </a:t>
            </a:r>
            <a:r>
              <a:rPr lang="en-US" dirty="0" err="1"/>
              <a:t>mehaanilise</a:t>
            </a:r>
            <a:r>
              <a:rPr lang="en-US" dirty="0"/>
              <a:t> </a:t>
            </a:r>
            <a:r>
              <a:rPr lang="en-US" dirty="0" err="1"/>
              <a:t>liigutamise</a:t>
            </a:r>
            <a:r>
              <a:rPr lang="en-US" dirty="0"/>
              <a:t> </a:t>
            </a:r>
            <a:r>
              <a:rPr lang="en-US" dirty="0" err="1"/>
              <a:t>käigus</a:t>
            </a:r>
            <a:r>
              <a:rPr lang="en-US" dirty="0"/>
              <a:t>, </a:t>
            </a:r>
            <a:r>
              <a:rPr lang="en-US" dirty="0" err="1"/>
              <a:t>mistõttu</a:t>
            </a:r>
            <a:r>
              <a:rPr lang="en-US" dirty="0"/>
              <a:t> </a:t>
            </a:r>
            <a:r>
              <a:rPr lang="en-US" dirty="0" err="1"/>
              <a:t>eelsetiti</a:t>
            </a:r>
            <a:r>
              <a:rPr lang="en-US" dirty="0"/>
              <a:t> </a:t>
            </a:r>
            <a:r>
              <a:rPr lang="en-US" dirty="0" err="1"/>
              <a:t>põhja</a:t>
            </a:r>
            <a:r>
              <a:rPr lang="en-US" dirty="0"/>
              <a:t> </a:t>
            </a:r>
            <a:r>
              <a:rPr lang="en-US" dirty="0" err="1"/>
              <a:t>settinud</a:t>
            </a:r>
            <a:r>
              <a:rPr lang="en-US" dirty="0"/>
              <a:t> </a:t>
            </a:r>
            <a:r>
              <a:rPr lang="en-US" dirty="0" err="1"/>
              <a:t>muda</a:t>
            </a:r>
            <a:r>
              <a:rPr lang="en-US" dirty="0"/>
              <a:t> on </a:t>
            </a:r>
            <a:r>
              <a:rPr lang="en-US" dirty="0" err="1"/>
              <a:t>tihedam</a:t>
            </a:r>
            <a:r>
              <a:rPr lang="en-US" dirty="0"/>
              <a:t> </a:t>
            </a:r>
            <a:r>
              <a:rPr lang="en-US" dirty="0" err="1"/>
              <a:t>kui</a:t>
            </a:r>
            <a:r>
              <a:rPr lang="en-US" dirty="0"/>
              <a:t> järelsetiti </a:t>
            </a:r>
            <a:r>
              <a:rPr lang="en-US" dirty="0" err="1"/>
              <a:t>tagastusmuda</a:t>
            </a:r>
            <a:r>
              <a:rPr lang="en-US" dirty="0"/>
              <a:t> </a:t>
            </a:r>
            <a:r>
              <a:rPr lang="en-US" dirty="0" err="1"/>
              <a:t>oma</a:t>
            </a:r>
            <a:r>
              <a:rPr lang="en-US" dirty="0"/>
              <a:t>. </a:t>
            </a:r>
          </a:p>
          <a:p>
            <a:r>
              <a:rPr lang="en-US" dirty="0" err="1"/>
              <a:t>Põhja</a:t>
            </a:r>
            <a:r>
              <a:rPr lang="en-US" dirty="0"/>
              <a:t> </a:t>
            </a:r>
            <a:r>
              <a:rPr lang="en-US" dirty="0" err="1"/>
              <a:t>vajunud</a:t>
            </a:r>
            <a:r>
              <a:rPr lang="en-US" dirty="0"/>
              <a:t> </a:t>
            </a:r>
            <a:r>
              <a:rPr lang="en-US" dirty="0" err="1"/>
              <a:t>sette</a:t>
            </a:r>
            <a:r>
              <a:rPr lang="en-US" dirty="0"/>
              <a:t> </a:t>
            </a:r>
            <a:r>
              <a:rPr lang="en-US" dirty="0" err="1"/>
              <a:t>lükkavad</a:t>
            </a:r>
            <a:r>
              <a:rPr lang="en-US" dirty="0"/>
              <a:t> </a:t>
            </a:r>
            <a:r>
              <a:rPr lang="en-US" dirty="0" err="1"/>
              <a:t>põhjakaabid</a:t>
            </a:r>
            <a:r>
              <a:rPr lang="en-US" dirty="0"/>
              <a:t> </a:t>
            </a:r>
            <a:r>
              <a:rPr lang="en-US" dirty="0" err="1"/>
              <a:t>setiti</a:t>
            </a:r>
            <a:r>
              <a:rPr lang="en-US" dirty="0"/>
              <a:t> </a:t>
            </a:r>
            <a:r>
              <a:rPr lang="en-US" dirty="0" err="1"/>
              <a:t>alguses</a:t>
            </a:r>
            <a:r>
              <a:rPr lang="en-US" dirty="0"/>
              <a:t> </a:t>
            </a:r>
            <a:r>
              <a:rPr lang="en-US" dirty="0" err="1"/>
              <a:t>paiknevasse</a:t>
            </a:r>
            <a:r>
              <a:rPr lang="en-US" dirty="0"/>
              <a:t> </a:t>
            </a:r>
            <a:r>
              <a:rPr lang="en-US" dirty="0" err="1"/>
              <a:t>kolusse</a:t>
            </a:r>
            <a:r>
              <a:rPr lang="en-US" dirty="0"/>
              <a:t> </a:t>
            </a:r>
            <a:r>
              <a:rPr lang="en-US" dirty="0" err="1"/>
              <a:t>ning</a:t>
            </a:r>
            <a:r>
              <a:rPr lang="en-US" dirty="0"/>
              <a:t> </a:t>
            </a:r>
            <a:r>
              <a:rPr lang="en-US" dirty="0" err="1"/>
              <a:t>koristatakse</a:t>
            </a:r>
            <a:r>
              <a:rPr lang="en-US" dirty="0"/>
              <a:t> </a:t>
            </a:r>
            <a:r>
              <a:rPr lang="en-US" dirty="0" err="1"/>
              <a:t>sealt</a:t>
            </a:r>
            <a:r>
              <a:rPr lang="en-US" dirty="0"/>
              <a:t> kas </a:t>
            </a:r>
            <a:r>
              <a:rPr lang="en-US" dirty="0" err="1"/>
              <a:t>õhtõstuki</a:t>
            </a:r>
            <a:r>
              <a:rPr lang="en-US" dirty="0"/>
              <a:t> </a:t>
            </a:r>
            <a:r>
              <a:rPr lang="en-US" dirty="0" err="1"/>
              <a:t>või</a:t>
            </a:r>
            <a:r>
              <a:rPr lang="en-US" dirty="0"/>
              <a:t> </a:t>
            </a:r>
            <a:r>
              <a:rPr lang="en-US" dirty="0" err="1"/>
              <a:t>pumpade</a:t>
            </a:r>
            <a:r>
              <a:rPr lang="en-US" dirty="0"/>
              <a:t> </a:t>
            </a:r>
            <a:r>
              <a:rPr lang="en-US" dirty="0" err="1"/>
              <a:t>abil</a:t>
            </a:r>
            <a:r>
              <a:rPr lang="en-US" dirty="0"/>
              <a:t>.</a:t>
            </a:r>
          </a:p>
          <a:p>
            <a:endParaRPr lang="en-US" dirty="0"/>
          </a:p>
        </p:txBody>
      </p:sp>
      <p:sp>
        <p:nvSpPr>
          <p:cNvPr id="3" name="Pealkiri 2">
            <a:extLst>
              <a:ext uri="{FF2B5EF4-FFF2-40B4-BE49-F238E27FC236}">
                <a16:creationId xmlns:a16="http://schemas.microsoft.com/office/drawing/2014/main" id="{6C32AFFF-CB20-6F80-94A9-6093FE5FE146}"/>
              </a:ext>
            </a:extLst>
          </p:cNvPr>
          <p:cNvSpPr>
            <a:spLocks noGrp="1"/>
          </p:cNvSpPr>
          <p:nvPr>
            <p:ph type="title"/>
          </p:nvPr>
        </p:nvSpPr>
        <p:spPr/>
        <p:txBody>
          <a:bodyPr/>
          <a:lstStyle/>
          <a:p>
            <a:r>
              <a:rPr lang="et-EE" dirty="0" err="1"/>
              <a:t>Rõhtsetiti</a:t>
            </a:r>
            <a:r>
              <a:rPr lang="et-EE" dirty="0"/>
              <a:t> </a:t>
            </a:r>
            <a:endParaRPr lang="en-US" dirty="0"/>
          </a:p>
        </p:txBody>
      </p:sp>
    </p:spTree>
    <p:extLst>
      <p:ext uri="{BB962C8B-B14F-4D97-AF65-F5344CB8AC3E}">
        <p14:creationId xmlns:p14="http://schemas.microsoft.com/office/powerpoint/2010/main" val="211295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E70141F4-3760-FC15-4811-47A9D23199F1}"/>
              </a:ext>
            </a:extLst>
          </p:cNvPr>
          <p:cNvSpPr>
            <a:spLocks noGrp="1"/>
          </p:cNvSpPr>
          <p:nvPr>
            <p:ph idx="1"/>
          </p:nvPr>
        </p:nvSpPr>
        <p:spPr>
          <a:xfrm>
            <a:off x="560070" y="1348740"/>
            <a:ext cx="10793730" cy="4828223"/>
          </a:xfrm>
        </p:spPr>
        <p:txBody>
          <a:bodyPr>
            <a:noAutofit/>
          </a:bodyPr>
          <a:lstStyle/>
          <a:p>
            <a:pPr algn="just">
              <a:lnSpc>
                <a:spcPct val="120000"/>
              </a:lnSpc>
              <a:spcAft>
                <a:spcPts val="1200"/>
              </a:spcAft>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Settimise tõhustamiseks on otsitud eri viise ning seda on tehtud mitut moodi:</a:t>
            </a:r>
            <a:endParaRPr lang="et-EE" sz="22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2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suurendatakse setiti pindala, millega saadakse sama pinnakoormuse ja mahu juures suurem tõhusus; </a:t>
            </a:r>
          </a:p>
          <a:p>
            <a:pPr lvl="1" algn="just">
              <a:lnSpc>
                <a:spcPct val="12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voolamine on muudetud võimalikult stabiilseks, et settimine kindlasti toimuks.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200"/>
              </a:spcAft>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Levinud lahendus on kasutada </a:t>
            </a:r>
            <a:r>
              <a:rPr lang="et-EE" sz="22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setitis</a:t>
            </a: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lamelle, milles vesi voolab kolme moodi:</a:t>
            </a:r>
            <a:endParaRPr lang="et-EE" sz="22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2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settega vastassuunas;</a:t>
            </a:r>
          </a:p>
          <a:p>
            <a:pPr lvl="1" algn="just">
              <a:lnSpc>
                <a:spcPct val="12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koos settega ülalt alla;</a:t>
            </a:r>
          </a:p>
          <a:p>
            <a:pPr lvl="1" algn="just">
              <a:lnSpc>
                <a:spcPct val="12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sette suhtes ristisuunas.</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Osakeste liikumist lamellis mõjutavad raskusjõud </a:t>
            </a:r>
          </a:p>
          <a:p>
            <a:pPr marL="0" indent="0">
              <a:lnSpc>
                <a:spcPct val="120000"/>
              </a:lnSpc>
              <a:buNone/>
            </a:pPr>
            <a:r>
              <a:rPr lang="et-EE" sz="22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ja vee liikumissuund</a:t>
            </a:r>
            <a:endParaRPr lang="en-US" sz="2200" dirty="0"/>
          </a:p>
        </p:txBody>
      </p:sp>
      <p:sp>
        <p:nvSpPr>
          <p:cNvPr id="3" name="Pealkiri 2">
            <a:extLst>
              <a:ext uri="{FF2B5EF4-FFF2-40B4-BE49-F238E27FC236}">
                <a16:creationId xmlns:a16="http://schemas.microsoft.com/office/drawing/2014/main" id="{9B71F10F-6F7F-26F6-347E-E9411232555F}"/>
              </a:ext>
            </a:extLst>
          </p:cNvPr>
          <p:cNvSpPr>
            <a:spLocks noGrp="1"/>
          </p:cNvSpPr>
          <p:nvPr>
            <p:ph type="title"/>
          </p:nvPr>
        </p:nvSpPr>
        <p:spPr/>
        <p:txBody>
          <a:bodyPr/>
          <a:lstStyle/>
          <a:p>
            <a:r>
              <a:rPr lang="et-EE" dirty="0"/>
              <a:t>Lamellid </a:t>
            </a:r>
            <a:endParaRPr lang="en-US" dirty="0"/>
          </a:p>
        </p:txBody>
      </p:sp>
      <p:pic>
        <p:nvPicPr>
          <p:cNvPr id="6" name="Picture 5">
            <a:extLst>
              <a:ext uri="{FF2B5EF4-FFF2-40B4-BE49-F238E27FC236}">
                <a16:creationId xmlns:a16="http://schemas.microsoft.com/office/drawing/2014/main" id="{E14522BB-88AA-3743-BA29-8C0C96FDDC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972243"/>
            <a:ext cx="3924300" cy="2204720"/>
          </a:xfrm>
          <a:prstGeom prst="rect">
            <a:avLst/>
          </a:prstGeom>
          <a:noFill/>
        </p:spPr>
      </p:pic>
    </p:spTree>
    <p:extLst>
      <p:ext uri="{BB962C8B-B14F-4D97-AF65-F5344CB8AC3E}">
        <p14:creationId xmlns:p14="http://schemas.microsoft.com/office/powerpoint/2010/main" val="130847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31BE8EB-B5AA-EC28-41BB-29A42337D464}"/>
              </a:ext>
            </a:extLst>
          </p:cNvPr>
          <p:cNvSpPr>
            <a:spLocks noGrp="1"/>
          </p:cNvSpPr>
          <p:nvPr>
            <p:ph idx="1"/>
          </p:nvPr>
        </p:nvSpPr>
        <p:spPr>
          <a:xfrm>
            <a:off x="838200" y="1825625"/>
            <a:ext cx="10515600" cy="4667250"/>
          </a:xfrm>
        </p:spPr>
        <p:txBody>
          <a:bodyPr>
            <a:normAutofit fontScale="92500" lnSpcReduction="20000"/>
          </a:bodyPr>
          <a:lstStyle/>
          <a:p>
            <a:r>
              <a:rPr lang="en-US" dirty="0" err="1">
                <a:latin typeface="+mn-lt"/>
              </a:rPr>
              <a:t>Selitamise</a:t>
            </a:r>
            <a:r>
              <a:rPr lang="en-US" dirty="0">
                <a:latin typeface="+mn-lt"/>
              </a:rPr>
              <a:t> </a:t>
            </a:r>
            <a:r>
              <a:rPr lang="en-US" dirty="0" err="1">
                <a:latin typeface="+mn-lt"/>
              </a:rPr>
              <a:t>eesmärk</a:t>
            </a:r>
            <a:r>
              <a:rPr lang="en-US" dirty="0">
                <a:latin typeface="+mn-lt"/>
              </a:rPr>
              <a:t> on </a:t>
            </a:r>
            <a:r>
              <a:rPr lang="en-US" dirty="0" err="1">
                <a:latin typeface="+mn-lt"/>
              </a:rPr>
              <a:t>reovees</a:t>
            </a:r>
            <a:r>
              <a:rPr lang="en-US" dirty="0">
                <a:latin typeface="+mn-lt"/>
              </a:rPr>
              <a:t> </a:t>
            </a:r>
            <a:r>
              <a:rPr lang="en-US" dirty="0" err="1">
                <a:latin typeface="+mn-lt"/>
              </a:rPr>
              <a:t>oleva</a:t>
            </a:r>
            <a:r>
              <a:rPr lang="en-US" dirty="0">
                <a:latin typeface="+mn-lt"/>
              </a:rPr>
              <a:t> </a:t>
            </a:r>
            <a:r>
              <a:rPr lang="en-US" dirty="0" err="1">
                <a:latin typeface="+mn-lt"/>
              </a:rPr>
              <a:t>heljumi</a:t>
            </a:r>
            <a:r>
              <a:rPr lang="en-US" dirty="0">
                <a:latin typeface="+mn-lt"/>
              </a:rPr>
              <a:t> </a:t>
            </a:r>
            <a:r>
              <a:rPr lang="en-US" dirty="0" err="1">
                <a:latin typeface="+mn-lt"/>
              </a:rPr>
              <a:t>kõrvaldamine</a:t>
            </a:r>
            <a:r>
              <a:rPr lang="en-US" dirty="0">
                <a:latin typeface="+mn-lt"/>
              </a:rPr>
              <a:t> </a:t>
            </a:r>
            <a:r>
              <a:rPr lang="en-US" dirty="0" err="1">
                <a:latin typeface="+mn-lt"/>
              </a:rPr>
              <a:t>raskusjõu</a:t>
            </a:r>
            <a:r>
              <a:rPr lang="en-US" dirty="0">
                <a:latin typeface="+mn-lt"/>
              </a:rPr>
              <a:t> </a:t>
            </a:r>
            <a:r>
              <a:rPr lang="en-US" dirty="0" err="1">
                <a:latin typeface="+mn-lt"/>
              </a:rPr>
              <a:t>või</a:t>
            </a:r>
            <a:r>
              <a:rPr lang="en-US" dirty="0">
                <a:latin typeface="+mn-lt"/>
              </a:rPr>
              <a:t> </a:t>
            </a:r>
            <a:r>
              <a:rPr lang="en-US" dirty="0" err="1">
                <a:latin typeface="+mn-lt"/>
              </a:rPr>
              <a:t>tsentrifugaaljõu</a:t>
            </a:r>
            <a:r>
              <a:rPr lang="en-US" dirty="0">
                <a:latin typeface="+mn-lt"/>
              </a:rPr>
              <a:t> </a:t>
            </a:r>
            <a:r>
              <a:rPr lang="en-US" dirty="0" err="1">
                <a:latin typeface="+mn-lt"/>
              </a:rPr>
              <a:t>toimel</a:t>
            </a:r>
            <a:r>
              <a:rPr lang="en-US" dirty="0">
                <a:latin typeface="+mn-lt"/>
              </a:rPr>
              <a:t>. </a:t>
            </a:r>
            <a:endParaRPr lang="et-EE" dirty="0">
              <a:latin typeface="+mn-lt"/>
            </a:endParaRPr>
          </a:p>
          <a:p>
            <a:r>
              <a:rPr lang="en-US" dirty="0" err="1">
                <a:latin typeface="+mn-lt"/>
              </a:rPr>
              <a:t>Selitamiseks</a:t>
            </a:r>
            <a:r>
              <a:rPr lang="en-US" dirty="0">
                <a:latin typeface="+mn-lt"/>
              </a:rPr>
              <a:t> on </a:t>
            </a:r>
            <a:r>
              <a:rPr lang="en-US" dirty="0" err="1">
                <a:latin typeface="+mn-lt"/>
              </a:rPr>
              <a:t>kasutusel</a:t>
            </a:r>
            <a:r>
              <a:rPr lang="en-US" dirty="0">
                <a:latin typeface="+mn-lt"/>
              </a:rPr>
              <a:t> ka </a:t>
            </a:r>
            <a:r>
              <a:rPr lang="en-US" dirty="0" err="1">
                <a:latin typeface="+mn-lt"/>
              </a:rPr>
              <a:t>flotatsioon</a:t>
            </a:r>
            <a:r>
              <a:rPr lang="en-US" dirty="0">
                <a:latin typeface="+mn-lt"/>
              </a:rPr>
              <a:t>, </a:t>
            </a:r>
            <a:r>
              <a:rPr lang="en-US" dirty="0" err="1">
                <a:latin typeface="+mn-lt"/>
              </a:rPr>
              <a:t>s.o</a:t>
            </a:r>
            <a:r>
              <a:rPr lang="en-US" dirty="0">
                <a:latin typeface="+mn-lt"/>
              </a:rPr>
              <a:t> </a:t>
            </a:r>
            <a:r>
              <a:rPr lang="en-US" dirty="0" err="1">
                <a:latin typeface="+mn-lt"/>
              </a:rPr>
              <a:t>heljuvate</a:t>
            </a:r>
            <a:r>
              <a:rPr lang="en-US" dirty="0">
                <a:latin typeface="+mn-lt"/>
              </a:rPr>
              <a:t> </a:t>
            </a:r>
            <a:r>
              <a:rPr lang="en-US" dirty="0" err="1">
                <a:latin typeface="+mn-lt"/>
              </a:rPr>
              <a:t>või</a:t>
            </a:r>
            <a:r>
              <a:rPr lang="en-US" dirty="0">
                <a:latin typeface="+mn-lt"/>
              </a:rPr>
              <a:t> </a:t>
            </a:r>
            <a:r>
              <a:rPr lang="en-US" dirty="0" err="1">
                <a:latin typeface="+mn-lt"/>
              </a:rPr>
              <a:t>emulgeerunud</a:t>
            </a:r>
            <a:r>
              <a:rPr lang="en-US" dirty="0">
                <a:latin typeface="+mn-lt"/>
              </a:rPr>
              <a:t> </a:t>
            </a:r>
            <a:r>
              <a:rPr lang="en-US" dirty="0" err="1">
                <a:latin typeface="+mn-lt"/>
              </a:rPr>
              <a:t>ainete</a:t>
            </a:r>
            <a:r>
              <a:rPr lang="en-US" dirty="0">
                <a:latin typeface="+mn-lt"/>
              </a:rPr>
              <a:t> </a:t>
            </a:r>
            <a:r>
              <a:rPr lang="en-US" dirty="0" err="1">
                <a:latin typeface="+mn-lt"/>
              </a:rPr>
              <a:t>lahutamine</a:t>
            </a:r>
            <a:r>
              <a:rPr lang="en-US" dirty="0">
                <a:latin typeface="+mn-lt"/>
              </a:rPr>
              <a:t> </a:t>
            </a:r>
            <a:r>
              <a:rPr lang="en-US" dirty="0" err="1">
                <a:latin typeface="+mn-lt"/>
              </a:rPr>
              <a:t>vedelikust</a:t>
            </a:r>
            <a:r>
              <a:rPr lang="en-US" dirty="0">
                <a:latin typeface="+mn-lt"/>
              </a:rPr>
              <a:t> </a:t>
            </a:r>
            <a:r>
              <a:rPr lang="en-US" dirty="0" err="1">
                <a:latin typeface="+mn-lt"/>
              </a:rPr>
              <a:t>neid</a:t>
            </a:r>
            <a:r>
              <a:rPr lang="en-US" dirty="0">
                <a:latin typeface="+mn-lt"/>
              </a:rPr>
              <a:t> </a:t>
            </a:r>
            <a:r>
              <a:rPr lang="en-US" dirty="0" err="1">
                <a:latin typeface="+mn-lt"/>
              </a:rPr>
              <a:t>õhumullide</a:t>
            </a:r>
            <a:r>
              <a:rPr lang="en-US" dirty="0">
                <a:latin typeface="+mn-lt"/>
              </a:rPr>
              <a:t> </a:t>
            </a:r>
            <a:r>
              <a:rPr lang="en-US" dirty="0" err="1">
                <a:latin typeface="+mn-lt"/>
              </a:rPr>
              <a:t>abil</a:t>
            </a:r>
            <a:r>
              <a:rPr lang="en-US" dirty="0">
                <a:latin typeface="+mn-lt"/>
              </a:rPr>
              <a:t> </a:t>
            </a:r>
            <a:r>
              <a:rPr lang="en-US" dirty="0" err="1">
                <a:latin typeface="+mn-lt"/>
              </a:rPr>
              <a:t>pinnale</a:t>
            </a:r>
            <a:r>
              <a:rPr lang="en-US" dirty="0">
                <a:latin typeface="+mn-lt"/>
              </a:rPr>
              <a:t> </a:t>
            </a:r>
            <a:r>
              <a:rPr lang="en-US" dirty="0" err="1">
                <a:latin typeface="+mn-lt"/>
              </a:rPr>
              <a:t>ujutades</a:t>
            </a:r>
            <a:r>
              <a:rPr lang="en-US" dirty="0">
                <a:latin typeface="+mn-lt"/>
              </a:rPr>
              <a:t> </a:t>
            </a:r>
            <a:r>
              <a:rPr lang="en-US" dirty="0" err="1">
                <a:latin typeface="+mn-lt"/>
              </a:rPr>
              <a:t>ning</a:t>
            </a:r>
            <a:r>
              <a:rPr lang="en-US" dirty="0">
                <a:latin typeface="+mn-lt"/>
              </a:rPr>
              <a:t> </a:t>
            </a:r>
            <a:r>
              <a:rPr lang="en-US" dirty="0" err="1">
                <a:latin typeface="+mn-lt"/>
              </a:rPr>
              <a:t>sealt</a:t>
            </a:r>
            <a:r>
              <a:rPr lang="en-US" dirty="0">
                <a:latin typeface="+mn-lt"/>
              </a:rPr>
              <a:t> </a:t>
            </a:r>
            <a:r>
              <a:rPr lang="en-US" dirty="0" err="1">
                <a:latin typeface="+mn-lt"/>
              </a:rPr>
              <a:t>vahuna</a:t>
            </a:r>
            <a:r>
              <a:rPr lang="en-US" dirty="0">
                <a:latin typeface="+mn-lt"/>
              </a:rPr>
              <a:t> </a:t>
            </a:r>
            <a:r>
              <a:rPr lang="en-US" dirty="0" err="1">
                <a:latin typeface="+mn-lt"/>
              </a:rPr>
              <a:t>koristades</a:t>
            </a:r>
            <a:r>
              <a:rPr lang="en-US" dirty="0">
                <a:latin typeface="+mn-lt"/>
              </a:rPr>
              <a:t>. </a:t>
            </a:r>
            <a:endParaRPr lang="et-EE" dirty="0">
              <a:latin typeface="+mn-lt"/>
            </a:endParaRPr>
          </a:p>
          <a:p>
            <a:r>
              <a:rPr lang="en-US" dirty="0" err="1">
                <a:latin typeface="+mn-lt"/>
              </a:rPr>
              <a:t>Selitada</a:t>
            </a:r>
            <a:r>
              <a:rPr lang="en-US" dirty="0">
                <a:latin typeface="+mn-lt"/>
              </a:rPr>
              <a:t> </a:t>
            </a:r>
            <a:r>
              <a:rPr lang="en-US" dirty="0" err="1">
                <a:latin typeface="+mn-lt"/>
              </a:rPr>
              <a:t>saab</a:t>
            </a:r>
            <a:r>
              <a:rPr lang="en-US" dirty="0">
                <a:latin typeface="+mn-lt"/>
              </a:rPr>
              <a:t> ka </a:t>
            </a:r>
            <a:r>
              <a:rPr lang="en-US" dirty="0" err="1">
                <a:latin typeface="+mn-lt"/>
              </a:rPr>
              <a:t>muutuva</a:t>
            </a:r>
            <a:r>
              <a:rPr lang="en-US" dirty="0">
                <a:latin typeface="+mn-lt"/>
              </a:rPr>
              <a:t> </a:t>
            </a:r>
            <a:r>
              <a:rPr lang="en-US" dirty="0" err="1">
                <a:latin typeface="+mn-lt"/>
              </a:rPr>
              <a:t>kiirendusega</a:t>
            </a:r>
            <a:r>
              <a:rPr lang="en-US" dirty="0">
                <a:latin typeface="+mn-lt"/>
              </a:rPr>
              <a:t> </a:t>
            </a:r>
            <a:r>
              <a:rPr lang="en-US" dirty="0" err="1">
                <a:latin typeface="+mn-lt"/>
              </a:rPr>
              <a:t>seadmete</a:t>
            </a:r>
            <a:r>
              <a:rPr lang="en-US" dirty="0">
                <a:latin typeface="+mn-lt"/>
              </a:rPr>
              <a:t>, </a:t>
            </a:r>
            <a:r>
              <a:rPr lang="en-US" dirty="0" err="1">
                <a:latin typeface="+mn-lt"/>
              </a:rPr>
              <a:t>nt</a:t>
            </a:r>
            <a:r>
              <a:rPr lang="en-US" dirty="0">
                <a:latin typeface="+mn-lt"/>
              </a:rPr>
              <a:t> </a:t>
            </a:r>
            <a:r>
              <a:rPr lang="en-US" dirty="0" err="1">
                <a:latin typeface="+mn-lt"/>
              </a:rPr>
              <a:t>hüdrotsüklonite</a:t>
            </a:r>
            <a:r>
              <a:rPr lang="en-US" dirty="0">
                <a:latin typeface="+mn-lt"/>
              </a:rPr>
              <a:t>, </a:t>
            </a:r>
            <a:r>
              <a:rPr lang="en-US" dirty="0" err="1">
                <a:latin typeface="+mn-lt"/>
              </a:rPr>
              <a:t>tsentrifuugide</a:t>
            </a:r>
            <a:r>
              <a:rPr lang="en-US" dirty="0">
                <a:latin typeface="+mn-lt"/>
              </a:rPr>
              <a:t> </a:t>
            </a:r>
            <a:r>
              <a:rPr lang="en-US" dirty="0" err="1">
                <a:latin typeface="+mn-lt"/>
              </a:rPr>
              <a:t>või</a:t>
            </a:r>
            <a:r>
              <a:rPr lang="en-US" dirty="0">
                <a:latin typeface="+mn-lt"/>
              </a:rPr>
              <a:t> vortex-</a:t>
            </a:r>
            <a:r>
              <a:rPr lang="en-US" dirty="0" err="1">
                <a:latin typeface="+mn-lt"/>
              </a:rPr>
              <a:t>tüüpi</a:t>
            </a:r>
            <a:r>
              <a:rPr lang="en-US" dirty="0">
                <a:latin typeface="+mn-lt"/>
              </a:rPr>
              <a:t> </a:t>
            </a:r>
            <a:r>
              <a:rPr lang="en-US" dirty="0" err="1">
                <a:latin typeface="+mn-lt"/>
              </a:rPr>
              <a:t>seadmete</a:t>
            </a:r>
            <a:r>
              <a:rPr lang="en-US" dirty="0">
                <a:latin typeface="+mn-lt"/>
              </a:rPr>
              <a:t> </a:t>
            </a:r>
            <a:r>
              <a:rPr lang="en-US" dirty="0" err="1">
                <a:latin typeface="+mn-lt"/>
              </a:rPr>
              <a:t>abil</a:t>
            </a:r>
            <a:r>
              <a:rPr lang="en-US" dirty="0">
                <a:latin typeface="+mn-lt"/>
              </a:rPr>
              <a:t>, </a:t>
            </a:r>
            <a:r>
              <a:rPr lang="en-US" dirty="0" err="1">
                <a:latin typeface="+mn-lt"/>
              </a:rPr>
              <a:t>milles</a:t>
            </a:r>
            <a:r>
              <a:rPr lang="en-US" dirty="0">
                <a:latin typeface="+mn-lt"/>
              </a:rPr>
              <a:t> </a:t>
            </a:r>
            <a:r>
              <a:rPr lang="en-US" dirty="0" err="1">
                <a:latin typeface="+mn-lt"/>
              </a:rPr>
              <a:t>toimivad</a:t>
            </a:r>
            <a:r>
              <a:rPr lang="en-US" dirty="0">
                <a:latin typeface="+mn-lt"/>
              </a:rPr>
              <a:t> </a:t>
            </a:r>
            <a:r>
              <a:rPr lang="en-US" dirty="0" err="1">
                <a:latin typeface="+mn-lt"/>
              </a:rPr>
              <a:t>samaaegselt</a:t>
            </a:r>
            <a:r>
              <a:rPr lang="en-US" dirty="0">
                <a:latin typeface="+mn-lt"/>
              </a:rPr>
              <a:t> </a:t>
            </a:r>
            <a:r>
              <a:rPr lang="en-US" dirty="0" err="1">
                <a:latin typeface="+mn-lt"/>
              </a:rPr>
              <a:t>nii</a:t>
            </a:r>
            <a:r>
              <a:rPr lang="en-US" dirty="0">
                <a:latin typeface="+mn-lt"/>
              </a:rPr>
              <a:t> </a:t>
            </a:r>
            <a:r>
              <a:rPr lang="en-US" dirty="0" err="1">
                <a:latin typeface="+mn-lt"/>
              </a:rPr>
              <a:t>raskusjõud</a:t>
            </a:r>
            <a:r>
              <a:rPr lang="en-US" dirty="0">
                <a:latin typeface="+mn-lt"/>
              </a:rPr>
              <a:t> </a:t>
            </a:r>
            <a:r>
              <a:rPr lang="en-US" dirty="0" err="1">
                <a:latin typeface="+mn-lt"/>
              </a:rPr>
              <a:t>kui</a:t>
            </a:r>
            <a:r>
              <a:rPr lang="en-US" dirty="0">
                <a:latin typeface="+mn-lt"/>
              </a:rPr>
              <a:t> ka </a:t>
            </a:r>
            <a:r>
              <a:rPr lang="en-US" dirty="0" err="1">
                <a:latin typeface="+mn-lt"/>
              </a:rPr>
              <a:t>tsentrifugaaljõud</a:t>
            </a:r>
            <a:r>
              <a:rPr lang="en-US" dirty="0">
                <a:latin typeface="+mn-lt"/>
              </a:rPr>
              <a:t>. </a:t>
            </a:r>
            <a:endParaRPr lang="et-EE" dirty="0">
              <a:latin typeface="+mn-lt"/>
            </a:endParaRPr>
          </a:p>
          <a:p>
            <a:r>
              <a:rPr lang="en-US" dirty="0" err="1">
                <a:latin typeface="+mn-lt"/>
              </a:rPr>
              <a:t>Kõige</a:t>
            </a:r>
            <a:r>
              <a:rPr lang="en-US" dirty="0">
                <a:latin typeface="+mn-lt"/>
              </a:rPr>
              <a:t> </a:t>
            </a:r>
            <a:r>
              <a:rPr lang="en-US" dirty="0" err="1">
                <a:latin typeface="+mn-lt"/>
              </a:rPr>
              <a:t>kasutatavam</a:t>
            </a:r>
            <a:r>
              <a:rPr lang="en-US" dirty="0">
                <a:latin typeface="+mn-lt"/>
              </a:rPr>
              <a:t> </a:t>
            </a:r>
            <a:r>
              <a:rPr lang="en-US" dirty="0" err="1">
                <a:latin typeface="+mn-lt"/>
              </a:rPr>
              <a:t>selitamisviis</a:t>
            </a:r>
            <a:r>
              <a:rPr lang="en-US" dirty="0">
                <a:latin typeface="+mn-lt"/>
              </a:rPr>
              <a:t> on </a:t>
            </a:r>
            <a:r>
              <a:rPr lang="en-US" dirty="0" err="1">
                <a:latin typeface="+mn-lt"/>
              </a:rPr>
              <a:t>setitamine</a:t>
            </a:r>
            <a:r>
              <a:rPr lang="en-US" dirty="0">
                <a:latin typeface="+mn-lt"/>
              </a:rPr>
              <a:t>, </a:t>
            </a:r>
            <a:r>
              <a:rPr lang="en-US" dirty="0" err="1">
                <a:latin typeface="+mn-lt"/>
              </a:rPr>
              <a:t>milles</a:t>
            </a:r>
            <a:r>
              <a:rPr lang="en-US" dirty="0">
                <a:latin typeface="+mn-lt"/>
              </a:rPr>
              <a:t> </a:t>
            </a:r>
            <a:r>
              <a:rPr lang="en-US" dirty="0" err="1">
                <a:latin typeface="+mn-lt"/>
              </a:rPr>
              <a:t>veest</a:t>
            </a:r>
            <a:r>
              <a:rPr lang="en-US" dirty="0">
                <a:latin typeface="+mn-lt"/>
              </a:rPr>
              <a:t> </a:t>
            </a:r>
            <a:r>
              <a:rPr lang="en-US" dirty="0" err="1">
                <a:latin typeface="+mn-lt"/>
              </a:rPr>
              <a:t>raskemad</a:t>
            </a:r>
            <a:r>
              <a:rPr lang="en-US" dirty="0">
                <a:latin typeface="+mn-lt"/>
              </a:rPr>
              <a:t> </a:t>
            </a:r>
            <a:r>
              <a:rPr lang="en-US" dirty="0" err="1">
                <a:latin typeface="+mn-lt"/>
              </a:rPr>
              <a:t>osised</a:t>
            </a:r>
            <a:r>
              <a:rPr lang="en-US" dirty="0">
                <a:latin typeface="+mn-lt"/>
              </a:rPr>
              <a:t> </a:t>
            </a:r>
            <a:r>
              <a:rPr lang="en-US" dirty="0" err="1">
                <a:latin typeface="+mn-lt"/>
              </a:rPr>
              <a:t>vajuvad</a:t>
            </a:r>
            <a:r>
              <a:rPr lang="en-US" dirty="0">
                <a:latin typeface="+mn-lt"/>
              </a:rPr>
              <a:t> </a:t>
            </a:r>
            <a:r>
              <a:rPr lang="en-US" dirty="0" err="1">
                <a:latin typeface="+mn-lt"/>
              </a:rPr>
              <a:t>nii</a:t>
            </a:r>
            <a:r>
              <a:rPr lang="en-US" dirty="0">
                <a:latin typeface="+mn-lt"/>
              </a:rPr>
              <a:t> </a:t>
            </a:r>
            <a:r>
              <a:rPr lang="en-US" dirty="0" err="1">
                <a:latin typeface="+mn-lt"/>
              </a:rPr>
              <a:t>joogi</a:t>
            </a:r>
            <a:r>
              <a:rPr lang="en-US" dirty="0">
                <a:latin typeface="+mn-lt"/>
              </a:rPr>
              <a:t>- </a:t>
            </a:r>
            <a:r>
              <a:rPr lang="en-US" dirty="0" err="1">
                <a:latin typeface="+mn-lt"/>
              </a:rPr>
              <a:t>kui</a:t>
            </a:r>
            <a:r>
              <a:rPr lang="en-US" dirty="0">
                <a:latin typeface="+mn-lt"/>
              </a:rPr>
              <a:t> ka </a:t>
            </a:r>
            <a:r>
              <a:rPr lang="en-US" dirty="0" err="1">
                <a:latin typeface="+mn-lt"/>
              </a:rPr>
              <a:t>reovee</a:t>
            </a:r>
            <a:r>
              <a:rPr lang="en-US" dirty="0">
                <a:latin typeface="+mn-lt"/>
              </a:rPr>
              <a:t> </a:t>
            </a:r>
            <a:r>
              <a:rPr lang="en-US" dirty="0" err="1">
                <a:latin typeface="+mn-lt"/>
              </a:rPr>
              <a:t>käitlemisel</a:t>
            </a:r>
            <a:r>
              <a:rPr lang="en-US" dirty="0">
                <a:latin typeface="+mn-lt"/>
              </a:rPr>
              <a:t> </a:t>
            </a:r>
            <a:r>
              <a:rPr lang="en-US" dirty="0" err="1">
                <a:latin typeface="+mn-lt"/>
              </a:rPr>
              <a:t>raskusjõu</a:t>
            </a:r>
            <a:r>
              <a:rPr lang="en-US" dirty="0">
                <a:latin typeface="+mn-lt"/>
              </a:rPr>
              <a:t> </a:t>
            </a:r>
            <a:r>
              <a:rPr lang="en-US" dirty="0" err="1">
                <a:latin typeface="+mn-lt"/>
              </a:rPr>
              <a:t>toimel</a:t>
            </a:r>
            <a:r>
              <a:rPr lang="en-US" dirty="0">
                <a:latin typeface="+mn-lt"/>
              </a:rPr>
              <a:t> </a:t>
            </a:r>
            <a:r>
              <a:rPr lang="en-US" dirty="0" err="1">
                <a:latin typeface="+mn-lt"/>
              </a:rPr>
              <a:t>setiti</a:t>
            </a:r>
            <a:r>
              <a:rPr lang="en-US" dirty="0">
                <a:latin typeface="+mn-lt"/>
              </a:rPr>
              <a:t> </a:t>
            </a:r>
            <a:r>
              <a:rPr lang="en-US" dirty="0" err="1">
                <a:latin typeface="+mn-lt"/>
              </a:rPr>
              <a:t>põhja</a:t>
            </a:r>
            <a:r>
              <a:rPr lang="en-US" dirty="0">
                <a:latin typeface="+mn-lt"/>
              </a:rPr>
              <a:t>. </a:t>
            </a:r>
            <a:endParaRPr lang="et-EE" dirty="0">
              <a:latin typeface="+mn-lt"/>
            </a:endParaRPr>
          </a:p>
          <a:p>
            <a:r>
              <a:rPr lang="en-US" dirty="0" err="1">
                <a:latin typeface="+mn-lt"/>
              </a:rPr>
              <a:t>Reovee</a:t>
            </a:r>
            <a:r>
              <a:rPr lang="en-US" dirty="0">
                <a:latin typeface="+mn-lt"/>
              </a:rPr>
              <a:t> </a:t>
            </a:r>
            <a:r>
              <a:rPr lang="en-US" dirty="0" err="1">
                <a:latin typeface="+mn-lt"/>
              </a:rPr>
              <a:t>puhastamisel</a:t>
            </a:r>
            <a:r>
              <a:rPr lang="en-US" dirty="0">
                <a:latin typeface="+mn-lt"/>
              </a:rPr>
              <a:t> </a:t>
            </a:r>
            <a:r>
              <a:rPr lang="en-US" dirty="0" err="1">
                <a:latin typeface="+mn-lt"/>
              </a:rPr>
              <a:t>rakendatakse</a:t>
            </a:r>
            <a:r>
              <a:rPr lang="en-US" dirty="0">
                <a:latin typeface="+mn-lt"/>
              </a:rPr>
              <a:t> </a:t>
            </a:r>
            <a:r>
              <a:rPr lang="en-US" dirty="0" err="1">
                <a:latin typeface="+mn-lt"/>
              </a:rPr>
              <a:t>setitamist</a:t>
            </a:r>
            <a:r>
              <a:rPr lang="en-US" dirty="0">
                <a:latin typeface="+mn-lt"/>
              </a:rPr>
              <a:t> </a:t>
            </a:r>
            <a:r>
              <a:rPr lang="en-US" dirty="0" err="1">
                <a:latin typeface="+mn-lt"/>
              </a:rPr>
              <a:t>liivaärastuses</a:t>
            </a:r>
            <a:r>
              <a:rPr lang="en-US" dirty="0">
                <a:latin typeface="+mn-lt"/>
              </a:rPr>
              <a:t>, </a:t>
            </a:r>
            <a:r>
              <a:rPr lang="en-US" dirty="0" err="1">
                <a:latin typeface="+mn-lt"/>
              </a:rPr>
              <a:t>eelsetitites</a:t>
            </a:r>
            <a:r>
              <a:rPr lang="en-US" dirty="0">
                <a:latin typeface="+mn-lt"/>
              </a:rPr>
              <a:t> </a:t>
            </a:r>
            <a:r>
              <a:rPr lang="en-US" dirty="0" err="1">
                <a:latin typeface="+mn-lt"/>
              </a:rPr>
              <a:t>või</a:t>
            </a:r>
            <a:r>
              <a:rPr lang="en-US" dirty="0">
                <a:latin typeface="+mn-lt"/>
              </a:rPr>
              <a:t> </a:t>
            </a:r>
            <a:r>
              <a:rPr lang="en-US" dirty="0" err="1">
                <a:latin typeface="+mn-lt"/>
              </a:rPr>
              <a:t>reovee</a:t>
            </a:r>
            <a:r>
              <a:rPr lang="en-US" dirty="0">
                <a:latin typeface="+mn-lt"/>
              </a:rPr>
              <a:t> </a:t>
            </a:r>
            <a:r>
              <a:rPr lang="en-US" dirty="0" err="1">
                <a:latin typeface="+mn-lt"/>
              </a:rPr>
              <a:t>bioloogilisel</a:t>
            </a:r>
            <a:r>
              <a:rPr lang="en-US" dirty="0">
                <a:latin typeface="+mn-lt"/>
              </a:rPr>
              <a:t> ja </a:t>
            </a:r>
            <a:r>
              <a:rPr lang="en-US" dirty="0" err="1">
                <a:latin typeface="+mn-lt"/>
              </a:rPr>
              <a:t>keemilisel</a:t>
            </a:r>
            <a:r>
              <a:rPr lang="en-US" dirty="0">
                <a:latin typeface="+mn-lt"/>
              </a:rPr>
              <a:t> </a:t>
            </a:r>
            <a:r>
              <a:rPr lang="en-US" dirty="0" err="1">
                <a:latin typeface="+mn-lt"/>
              </a:rPr>
              <a:t>käitlemisel</a:t>
            </a:r>
            <a:r>
              <a:rPr lang="en-US" dirty="0">
                <a:latin typeface="+mn-lt"/>
              </a:rPr>
              <a:t> </a:t>
            </a:r>
            <a:r>
              <a:rPr lang="en-US" dirty="0" err="1">
                <a:latin typeface="+mn-lt"/>
              </a:rPr>
              <a:t>tekkinud</a:t>
            </a:r>
            <a:r>
              <a:rPr lang="en-US" dirty="0">
                <a:latin typeface="+mn-lt"/>
              </a:rPr>
              <a:t> biomassi </a:t>
            </a:r>
            <a:r>
              <a:rPr lang="en-US" dirty="0" err="1">
                <a:latin typeface="+mn-lt"/>
              </a:rPr>
              <a:t>kõrvaldamiseks</a:t>
            </a:r>
            <a:r>
              <a:rPr lang="en-US" dirty="0">
                <a:latin typeface="+mn-lt"/>
              </a:rPr>
              <a:t>. </a:t>
            </a:r>
            <a:r>
              <a:rPr lang="en-US" dirty="0" err="1">
                <a:latin typeface="+mn-lt"/>
              </a:rPr>
              <a:t>Setitamine</a:t>
            </a:r>
            <a:r>
              <a:rPr lang="en-US" dirty="0">
                <a:latin typeface="+mn-lt"/>
              </a:rPr>
              <a:t> on </a:t>
            </a:r>
            <a:r>
              <a:rPr lang="en-US" dirty="0" err="1">
                <a:latin typeface="+mn-lt"/>
              </a:rPr>
              <a:t>kasutusel</a:t>
            </a:r>
            <a:r>
              <a:rPr lang="en-US" dirty="0">
                <a:latin typeface="+mn-lt"/>
              </a:rPr>
              <a:t> ka </a:t>
            </a:r>
            <a:r>
              <a:rPr lang="en-US" dirty="0" err="1">
                <a:latin typeface="+mn-lt"/>
              </a:rPr>
              <a:t>reoveesette</a:t>
            </a:r>
            <a:r>
              <a:rPr lang="en-US" dirty="0">
                <a:latin typeface="+mn-lt"/>
              </a:rPr>
              <a:t> </a:t>
            </a:r>
            <a:r>
              <a:rPr lang="en-US" dirty="0" err="1">
                <a:latin typeface="+mn-lt"/>
              </a:rPr>
              <a:t>tihendamisel</a:t>
            </a:r>
            <a:endParaRPr lang="en-US" dirty="0">
              <a:latin typeface="+mn-lt"/>
            </a:endParaRPr>
          </a:p>
        </p:txBody>
      </p:sp>
      <p:sp>
        <p:nvSpPr>
          <p:cNvPr id="3" name="Pealkiri 2">
            <a:extLst>
              <a:ext uri="{FF2B5EF4-FFF2-40B4-BE49-F238E27FC236}">
                <a16:creationId xmlns:a16="http://schemas.microsoft.com/office/drawing/2014/main" id="{7A9BBB19-4B12-CCA2-AB6C-856538DEC290}"/>
              </a:ext>
            </a:extLst>
          </p:cNvPr>
          <p:cNvSpPr>
            <a:spLocks noGrp="1"/>
          </p:cNvSpPr>
          <p:nvPr>
            <p:ph type="title"/>
          </p:nvPr>
        </p:nvSpPr>
        <p:spPr/>
        <p:txBody>
          <a:bodyPr/>
          <a:lstStyle/>
          <a:p>
            <a:r>
              <a:rPr lang="et-EE" dirty="0"/>
              <a:t>Selitamine ja setitamine</a:t>
            </a:r>
            <a:endParaRPr lang="en-US" dirty="0"/>
          </a:p>
        </p:txBody>
      </p:sp>
    </p:spTree>
    <p:extLst>
      <p:ext uri="{BB962C8B-B14F-4D97-AF65-F5344CB8AC3E}">
        <p14:creationId xmlns:p14="http://schemas.microsoft.com/office/powerpoint/2010/main" val="343909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B66983C3-FEF2-09DF-EE1E-884DC00AAABA}"/>
              </a:ext>
            </a:extLst>
          </p:cNvPr>
          <p:cNvPicPr>
            <a:picLocks noChangeAspect="1"/>
          </p:cNvPicPr>
          <p:nvPr/>
        </p:nvPicPr>
        <p:blipFill>
          <a:blip r:embed="rId4"/>
          <a:stretch>
            <a:fillRect/>
          </a:stretch>
        </p:blipFill>
        <p:spPr>
          <a:xfrm>
            <a:off x="1596106" y="174637"/>
            <a:ext cx="7644146" cy="7202358"/>
          </a:xfrm>
          <a:prstGeom prst="rect">
            <a:avLst/>
          </a:prstGeom>
        </p:spPr>
      </p:pic>
    </p:spTree>
    <p:extLst>
      <p:ext uri="{BB962C8B-B14F-4D97-AF65-F5344CB8AC3E}">
        <p14:creationId xmlns:p14="http://schemas.microsoft.com/office/powerpoint/2010/main" val="165037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74BE8B0C-1C03-1BC6-3A2D-2E862655C539}"/>
              </a:ext>
            </a:extLst>
          </p:cNvPr>
          <p:cNvSpPr>
            <a:spLocks noGrp="1"/>
          </p:cNvSpPr>
          <p:nvPr>
            <p:ph idx="1"/>
          </p:nvPr>
        </p:nvSpPr>
        <p:spPr/>
        <p:txBody>
          <a:bodyPr/>
          <a:lstStyle/>
          <a:p>
            <a:r>
              <a:rPr lang="en-US" dirty="0" err="1"/>
              <a:t>Reovees</a:t>
            </a:r>
            <a:r>
              <a:rPr lang="en-US" dirty="0"/>
              <a:t> </a:t>
            </a:r>
            <a:r>
              <a:rPr lang="en-US" dirty="0" err="1"/>
              <a:t>leiduvate</a:t>
            </a:r>
            <a:r>
              <a:rPr lang="en-US" dirty="0"/>
              <a:t> </a:t>
            </a:r>
            <a:r>
              <a:rPr lang="en-US" dirty="0" err="1"/>
              <a:t>tahkete</a:t>
            </a:r>
            <a:r>
              <a:rPr lang="en-US" dirty="0"/>
              <a:t> </a:t>
            </a:r>
            <a:r>
              <a:rPr lang="en-US" dirty="0" err="1"/>
              <a:t>ainete</a:t>
            </a:r>
            <a:r>
              <a:rPr lang="en-US" dirty="0"/>
              <a:t> </a:t>
            </a:r>
            <a:r>
              <a:rPr lang="en-US" dirty="0" err="1"/>
              <a:t>settimine</a:t>
            </a:r>
            <a:r>
              <a:rPr lang="en-US" dirty="0"/>
              <a:t> </a:t>
            </a:r>
            <a:r>
              <a:rPr lang="en-US" dirty="0" err="1"/>
              <a:t>toimub</a:t>
            </a:r>
            <a:r>
              <a:rPr lang="en-US" dirty="0"/>
              <a:t> </a:t>
            </a:r>
            <a:r>
              <a:rPr lang="en-US" dirty="0" err="1"/>
              <a:t>üksikosakese</a:t>
            </a:r>
            <a:r>
              <a:rPr lang="en-US" dirty="0"/>
              <a:t> </a:t>
            </a:r>
            <a:r>
              <a:rPr lang="en-US" dirty="0" err="1"/>
              <a:t>või</a:t>
            </a:r>
            <a:r>
              <a:rPr lang="en-US" dirty="0"/>
              <a:t> </a:t>
            </a:r>
            <a:r>
              <a:rPr lang="en-US" dirty="0" err="1"/>
              <a:t>helvestuva</a:t>
            </a:r>
            <a:r>
              <a:rPr lang="en-US" dirty="0"/>
              <a:t> </a:t>
            </a:r>
            <a:r>
              <a:rPr lang="en-US" dirty="0" err="1"/>
              <a:t>settimise</a:t>
            </a:r>
            <a:r>
              <a:rPr lang="en-US" dirty="0"/>
              <a:t> </a:t>
            </a:r>
            <a:r>
              <a:rPr lang="en-US" dirty="0" err="1"/>
              <a:t>teooria</a:t>
            </a:r>
            <a:r>
              <a:rPr lang="en-US" dirty="0"/>
              <a:t> </a:t>
            </a:r>
            <a:r>
              <a:rPr lang="en-US" dirty="0" err="1"/>
              <a:t>kohaselt</a:t>
            </a:r>
            <a:r>
              <a:rPr lang="en-US" dirty="0"/>
              <a:t>. </a:t>
            </a:r>
            <a:endParaRPr lang="et-EE" dirty="0"/>
          </a:p>
          <a:p>
            <a:r>
              <a:rPr lang="en-US" dirty="0" err="1"/>
              <a:t>Samas</a:t>
            </a:r>
            <a:r>
              <a:rPr lang="en-US" dirty="0"/>
              <a:t> </a:t>
            </a:r>
            <a:r>
              <a:rPr lang="en-US" dirty="0" err="1"/>
              <a:t>ei</a:t>
            </a:r>
            <a:r>
              <a:rPr lang="en-US" dirty="0"/>
              <a:t> </a:t>
            </a:r>
            <a:r>
              <a:rPr lang="en-US" dirty="0" err="1"/>
              <a:t>rakendata</a:t>
            </a:r>
            <a:r>
              <a:rPr lang="en-US" dirty="0"/>
              <a:t> </a:t>
            </a:r>
            <a:r>
              <a:rPr lang="en-US" dirty="0" err="1"/>
              <a:t>eelsetiti</a:t>
            </a:r>
            <a:r>
              <a:rPr lang="en-US" dirty="0"/>
              <a:t> </a:t>
            </a:r>
            <a:r>
              <a:rPr lang="en-US" dirty="0" err="1"/>
              <a:t>tõhususe</a:t>
            </a:r>
            <a:r>
              <a:rPr lang="en-US" dirty="0"/>
              <a:t> </a:t>
            </a:r>
            <a:r>
              <a:rPr lang="en-US" dirty="0" err="1"/>
              <a:t>arvutamisel</a:t>
            </a:r>
            <a:r>
              <a:rPr lang="en-US" dirty="0"/>
              <a:t> </a:t>
            </a:r>
            <a:r>
              <a:rPr lang="en-US" dirty="0" err="1"/>
              <a:t>enamasti</a:t>
            </a:r>
            <a:r>
              <a:rPr lang="en-US" dirty="0"/>
              <a:t> </a:t>
            </a:r>
            <a:r>
              <a:rPr lang="en-US" dirty="0" err="1"/>
              <a:t>kompleksseid</a:t>
            </a:r>
            <a:r>
              <a:rPr lang="en-US" dirty="0"/>
              <a:t> </a:t>
            </a:r>
            <a:r>
              <a:rPr lang="en-US" dirty="0" err="1"/>
              <a:t>arvutusvalemeid</a:t>
            </a:r>
            <a:r>
              <a:rPr lang="en-US" dirty="0"/>
              <a:t>, </a:t>
            </a:r>
            <a:r>
              <a:rPr lang="en-US" dirty="0" err="1"/>
              <a:t>vaid</a:t>
            </a:r>
            <a:r>
              <a:rPr lang="en-US" dirty="0"/>
              <a:t> </a:t>
            </a:r>
            <a:r>
              <a:rPr lang="en-US" dirty="0" err="1"/>
              <a:t>pigem</a:t>
            </a:r>
            <a:r>
              <a:rPr lang="en-US" dirty="0"/>
              <a:t> </a:t>
            </a:r>
            <a:r>
              <a:rPr lang="en-US" dirty="0" err="1"/>
              <a:t>empiirilist</a:t>
            </a:r>
            <a:r>
              <a:rPr lang="en-US" dirty="0"/>
              <a:t> </a:t>
            </a:r>
            <a:r>
              <a:rPr lang="en-US" dirty="0" err="1"/>
              <a:t>lähenemist</a:t>
            </a:r>
            <a:r>
              <a:rPr lang="en-US" dirty="0"/>
              <a:t>. </a:t>
            </a:r>
          </a:p>
        </p:txBody>
      </p:sp>
      <p:sp>
        <p:nvSpPr>
          <p:cNvPr id="3" name="Pealkiri 2">
            <a:extLst>
              <a:ext uri="{FF2B5EF4-FFF2-40B4-BE49-F238E27FC236}">
                <a16:creationId xmlns:a16="http://schemas.microsoft.com/office/drawing/2014/main" id="{E80B38A3-053B-F38C-3FFA-9644B29AD0C5}"/>
              </a:ext>
            </a:extLst>
          </p:cNvPr>
          <p:cNvSpPr>
            <a:spLocks noGrp="1"/>
          </p:cNvSpPr>
          <p:nvPr>
            <p:ph type="title"/>
          </p:nvPr>
        </p:nvSpPr>
        <p:spPr/>
        <p:txBody>
          <a:bodyPr/>
          <a:lstStyle/>
          <a:p>
            <a:r>
              <a:rPr lang="et-EE" dirty="0" err="1"/>
              <a:t>Eelsetiti</a:t>
            </a:r>
            <a:r>
              <a:rPr lang="et-EE" dirty="0"/>
              <a:t> </a:t>
            </a:r>
            <a:endParaRPr lang="en-US" dirty="0"/>
          </a:p>
        </p:txBody>
      </p:sp>
    </p:spTree>
    <p:extLst>
      <p:ext uri="{BB962C8B-B14F-4D97-AF65-F5344CB8AC3E}">
        <p14:creationId xmlns:p14="http://schemas.microsoft.com/office/powerpoint/2010/main" val="424594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BAA5E97F-9F00-C7C5-B806-A5E7AFE8B3AE}"/>
              </a:ext>
            </a:extLst>
          </p:cNvPr>
          <p:cNvSpPr>
            <a:spLocks noGrp="1"/>
          </p:cNvSpPr>
          <p:nvPr>
            <p:ph idx="1"/>
          </p:nvPr>
        </p:nvSpPr>
        <p:spPr>
          <a:xfrm>
            <a:off x="838200" y="1825625"/>
            <a:ext cx="4556760" cy="4351338"/>
          </a:xfrm>
        </p:spPr>
        <p:txBody>
          <a:bodyPr>
            <a:normAutofit fontScale="92500" lnSpcReduction="10000"/>
          </a:bodyPr>
          <a:lstStyle/>
          <a:p>
            <a:r>
              <a:rPr lang="en-US" dirty="0"/>
              <a:t>Järelsetiti </a:t>
            </a:r>
            <a:r>
              <a:rPr lang="en-US" dirty="0" err="1"/>
              <a:t>erineb</a:t>
            </a:r>
            <a:r>
              <a:rPr lang="en-US" dirty="0"/>
              <a:t> </a:t>
            </a:r>
            <a:r>
              <a:rPr lang="en-US" dirty="0" err="1"/>
              <a:t>teistest</a:t>
            </a:r>
            <a:r>
              <a:rPr lang="en-US" dirty="0"/>
              <a:t> </a:t>
            </a:r>
            <a:r>
              <a:rPr lang="en-US" dirty="0" err="1"/>
              <a:t>setititest</a:t>
            </a:r>
            <a:r>
              <a:rPr lang="en-US" dirty="0"/>
              <a:t> </a:t>
            </a:r>
            <a:r>
              <a:rPr lang="en-US" dirty="0" err="1"/>
              <a:t>selle</a:t>
            </a:r>
            <a:r>
              <a:rPr lang="en-US" dirty="0"/>
              <a:t> </a:t>
            </a:r>
            <a:r>
              <a:rPr lang="en-US" dirty="0" err="1"/>
              <a:t>poolest</a:t>
            </a:r>
            <a:r>
              <a:rPr lang="en-US" dirty="0"/>
              <a:t>, et </a:t>
            </a:r>
            <a:r>
              <a:rPr lang="en-US" dirty="0" err="1"/>
              <a:t>heljuvate</a:t>
            </a:r>
            <a:r>
              <a:rPr lang="en-US" dirty="0"/>
              <a:t> </a:t>
            </a:r>
            <a:r>
              <a:rPr lang="en-US" dirty="0" err="1"/>
              <a:t>aktiivmudaosakeste</a:t>
            </a:r>
            <a:r>
              <a:rPr lang="en-US" dirty="0"/>
              <a:t> </a:t>
            </a:r>
            <a:r>
              <a:rPr lang="en-US" dirty="0" err="1"/>
              <a:t>vahel</a:t>
            </a:r>
            <a:r>
              <a:rPr lang="en-US" dirty="0"/>
              <a:t> </a:t>
            </a:r>
            <a:r>
              <a:rPr lang="en-US" dirty="0" err="1"/>
              <a:t>toimivad</a:t>
            </a:r>
            <a:r>
              <a:rPr lang="en-US" dirty="0"/>
              <a:t> </a:t>
            </a:r>
            <a:r>
              <a:rPr lang="en-US" dirty="0" err="1"/>
              <a:t>vastasmõjud</a:t>
            </a:r>
            <a:r>
              <a:rPr lang="en-US" dirty="0"/>
              <a:t> </a:t>
            </a:r>
            <a:r>
              <a:rPr lang="en-US" dirty="0" err="1"/>
              <a:t>ning</a:t>
            </a:r>
            <a:r>
              <a:rPr lang="en-US" dirty="0"/>
              <a:t> </a:t>
            </a:r>
            <a:r>
              <a:rPr lang="en-US" dirty="0" err="1"/>
              <a:t>setitil</a:t>
            </a:r>
            <a:r>
              <a:rPr lang="en-US" dirty="0"/>
              <a:t> on </a:t>
            </a:r>
            <a:r>
              <a:rPr lang="en-US" dirty="0" err="1"/>
              <a:t>kaks</a:t>
            </a:r>
            <a:r>
              <a:rPr lang="en-US" dirty="0"/>
              <a:t> </a:t>
            </a:r>
            <a:r>
              <a:rPr lang="en-US" dirty="0" err="1"/>
              <a:t>tehnoloogilist</a:t>
            </a:r>
            <a:r>
              <a:rPr lang="en-US" dirty="0"/>
              <a:t> </a:t>
            </a:r>
            <a:r>
              <a:rPr lang="en-US" dirty="0" err="1"/>
              <a:t>eesmärki</a:t>
            </a:r>
            <a:r>
              <a:rPr lang="en-US" dirty="0"/>
              <a:t>: </a:t>
            </a:r>
            <a:r>
              <a:rPr lang="en-US" dirty="0" err="1"/>
              <a:t>heljumivaba</a:t>
            </a:r>
            <a:r>
              <a:rPr lang="en-US" dirty="0"/>
              <a:t> </a:t>
            </a:r>
            <a:r>
              <a:rPr lang="en-US" dirty="0" err="1"/>
              <a:t>väljavooluvee</a:t>
            </a:r>
            <a:r>
              <a:rPr lang="en-US" dirty="0"/>
              <a:t> </a:t>
            </a:r>
            <a:r>
              <a:rPr lang="en-US" dirty="0" err="1"/>
              <a:t>tagamine</a:t>
            </a:r>
            <a:r>
              <a:rPr lang="en-US" dirty="0"/>
              <a:t> ja </a:t>
            </a:r>
            <a:r>
              <a:rPr lang="en-US" dirty="0" err="1"/>
              <a:t>sette</a:t>
            </a:r>
            <a:r>
              <a:rPr lang="en-US" dirty="0"/>
              <a:t> </a:t>
            </a:r>
            <a:r>
              <a:rPr lang="en-US" dirty="0" err="1"/>
              <a:t>tihendamine</a:t>
            </a:r>
            <a:r>
              <a:rPr lang="en-US" dirty="0"/>
              <a:t>. </a:t>
            </a:r>
            <a:endParaRPr lang="et-EE" dirty="0"/>
          </a:p>
          <a:p>
            <a:r>
              <a:rPr lang="en-US" dirty="0" err="1"/>
              <a:t>Aktiivmuda</a:t>
            </a:r>
            <a:r>
              <a:rPr lang="en-US" dirty="0"/>
              <a:t> </a:t>
            </a:r>
            <a:r>
              <a:rPr lang="en-US" dirty="0" err="1"/>
              <a:t>settimist</a:t>
            </a:r>
            <a:r>
              <a:rPr lang="en-US" dirty="0"/>
              <a:t> </a:t>
            </a:r>
            <a:r>
              <a:rPr lang="en-US" dirty="0" err="1"/>
              <a:t>käsitletakse</a:t>
            </a:r>
            <a:r>
              <a:rPr lang="en-US" dirty="0"/>
              <a:t> </a:t>
            </a:r>
            <a:r>
              <a:rPr lang="en-US" dirty="0" err="1"/>
              <a:t>tsoonsettimisteoorias</a:t>
            </a:r>
            <a:r>
              <a:rPr lang="en-US" dirty="0"/>
              <a:t>. </a:t>
            </a:r>
          </a:p>
        </p:txBody>
      </p:sp>
      <p:sp>
        <p:nvSpPr>
          <p:cNvPr id="3" name="Pealkiri 2">
            <a:extLst>
              <a:ext uri="{FF2B5EF4-FFF2-40B4-BE49-F238E27FC236}">
                <a16:creationId xmlns:a16="http://schemas.microsoft.com/office/drawing/2014/main" id="{15E32A01-E855-AA14-F510-D7B86419497D}"/>
              </a:ext>
            </a:extLst>
          </p:cNvPr>
          <p:cNvSpPr>
            <a:spLocks noGrp="1"/>
          </p:cNvSpPr>
          <p:nvPr>
            <p:ph type="title"/>
          </p:nvPr>
        </p:nvSpPr>
        <p:spPr/>
        <p:txBody>
          <a:bodyPr/>
          <a:lstStyle/>
          <a:p>
            <a:r>
              <a:rPr lang="et-EE" dirty="0"/>
              <a:t>Järelsetiti </a:t>
            </a:r>
            <a:endParaRPr lang="en-US" dirty="0"/>
          </a:p>
        </p:txBody>
      </p:sp>
      <p:pic>
        <p:nvPicPr>
          <p:cNvPr id="4" name="Picture 109" descr="Chart&#10;&#10;Description automatically generated">
            <a:extLst>
              <a:ext uri="{FF2B5EF4-FFF2-40B4-BE49-F238E27FC236}">
                <a16:creationId xmlns:a16="http://schemas.microsoft.com/office/drawing/2014/main" id="{000B72A7-3272-3A47-81C8-41296F8892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020" y="1594485"/>
            <a:ext cx="5346700" cy="3874770"/>
          </a:xfrm>
          <a:prstGeom prst="rect">
            <a:avLst/>
          </a:prstGeom>
          <a:noFill/>
        </p:spPr>
      </p:pic>
    </p:spTree>
    <p:extLst>
      <p:ext uri="{BB962C8B-B14F-4D97-AF65-F5344CB8AC3E}">
        <p14:creationId xmlns:p14="http://schemas.microsoft.com/office/powerpoint/2010/main" val="355398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isu kohatäide 1">
                <a:extLst>
                  <a:ext uri="{FF2B5EF4-FFF2-40B4-BE49-F238E27FC236}">
                    <a16:creationId xmlns:a16="http://schemas.microsoft.com/office/drawing/2014/main" id="{C86915C3-4199-0FDF-9E15-07C3E24AC9F1}"/>
                  </a:ext>
                </a:extLst>
              </p:cNvPr>
              <p:cNvSpPr>
                <a:spLocks noGrp="1"/>
              </p:cNvSpPr>
              <p:nvPr>
                <p:ph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 tõhusaks toimimiseks on oluline leida tasakaal selle põhja suunas liikuva (laskuva) settevoo ja väljavoolust tingitud kerkevoo vahel. Heljum vajub põhja poole nii raskusjõu kui ka tagastusmuda kõrvaldamisest tingitud laskevoolu toimel.</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Raskusjõu tõttu settinud heljumivoog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settimiskiiruse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ZSV</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heljumisisalduse (X</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korrutis:</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50000"/>
                  </a:lnSpc>
                  <a:spcAft>
                    <a:spcPts val="1200"/>
                  </a:spcAft>
                  <a:buNone/>
                </a:pPr>
                <a14:m>
                  <m:oMath xmlns:m="http://schemas.openxmlformats.org/officeDocument/2006/math">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𝑍𝑆𝑉</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(kg/m</a:t>
                </a:r>
                <a:r>
                  <a:rPr lang="et-EE" sz="1800" i="1"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i="1"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t-EE" sz="1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Kombineerides eelnevat valemit Vesilinnu valemiga, saame:</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sSup>
                      <m:sSupPr>
                        <m:ctrlPr>
                          <a:rPr lang="en-US" i="1">
                            <a:effectLst/>
                            <a:latin typeface="Cambria Math" panose="02040503050406030204" pitchFamily="18" charset="0"/>
                          </a:rPr>
                        </m:ctrlPr>
                      </m:sSup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sup>
                    </m:sSup>
                  </m:oMath>
                </a14:m>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(kg/m</a:t>
                </a:r>
                <a:r>
                  <a:rPr lang="et-EE" sz="1800" i="1"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i="1" dirty="0">
                    <a:solidFill>
                      <a:srgbClr val="323E4F"/>
                    </a:solidFill>
                    <a:effectLst/>
                    <a:latin typeface="Calibri" panose="020F0502020204030204" pitchFamily="34" charset="0"/>
                    <a:ea typeface="Times New Roman" panose="02020603050405020304" pitchFamily="18" charset="0"/>
                  </a:rPr>
                  <a:t>∙</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a:t>
                </a:r>
                <a:endParaRPr lang="en-US" dirty="0"/>
              </a:p>
            </p:txBody>
          </p:sp>
        </mc:Choice>
        <mc:Fallback>
          <p:sp>
            <p:nvSpPr>
              <p:cNvPr id="2" name="Sisu kohatäide 1">
                <a:extLst>
                  <a:ext uri="{FF2B5EF4-FFF2-40B4-BE49-F238E27FC236}">
                    <a16:creationId xmlns:a16="http://schemas.microsoft.com/office/drawing/2014/main" id="{C86915C3-4199-0FDF-9E15-07C3E24AC9F1}"/>
                  </a:ext>
                </a:extLst>
              </p:cNvPr>
              <p:cNvSpPr>
                <a:spLocks noGrp="1" noRot="1" noChangeAspect="1" noMove="1" noResize="1" noEditPoints="1" noAdjustHandles="1" noChangeArrowheads="1" noChangeShapeType="1" noTextEdit="1"/>
              </p:cNvSpPr>
              <p:nvPr>
                <p:ph idx="1"/>
              </p:nvPr>
            </p:nvSpPr>
            <p:spPr>
              <a:blipFill>
                <a:blip r:embed="rId3"/>
                <a:stretch>
                  <a:fillRect l="-406" r="-464"/>
                </a:stretch>
              </a:blipFill>
            </p:spPr>
            <p:txBody>
              <a:bodyPr/>
              <a:lstStyle/>
              <a:p>
                <a:r>
                  <a:rPr lang="en-US">
                    <a:noFill/>
                  </a:rPr>
                  <a:t> </a:t>
                </a:r>
              </a:p>
            </p:txBody>
          </p:sp>
        </mc:Fallback>
      </mc:AlternateContent>
      <p:sp>
        <p:nvSpPr>
          <p:cNvPr id="3" name="Pealkiri 2">
            <a:extLst>
              <a:ext uri="{FF2B5EF4-FFF2-40B4-BE49-F238E27FC236}">
                <a16:creationId xmlns:a16="http://schemas.microsoft.com/office/drawing/2014/main" id="{54A9BE5B-BA59-73E8-8DF4-1D635EA82164}"/>
              </a:ext>
            </a:extLst>
          </p:cNvPr>
          <p:cNvSpPr>
            <a:spLocks noGrp="1"/>
          </p:cNvSpPr>
          <p:nvPr>
            <p:ph type="title"/>
          </p:nvPr>
        </p:nvSpPr>
        <p:spPr/>
        <p:txBody>
          <a:bodyPr/>
          <a:lstStyle/>
          <a:p>
            <a:r>
              <a:rPr lang="et-EE" dirty="0"/>
              <a:t>Setiti koormuse arvutamine tsoonsettimise kaudu</a:t>
            </a:r>
            <a:endParaRPr lang="en-US" dirty="0"/>
          </a:p>
        </p:txBody>
      </p:sp>
    </p:spTree>
    <p:extLst>
      <p:ext uri="{BB962C8B-B14F-4D97-AF65-F5344CB8AC3E}">
        <p14:creationId xmlns:p14="http://schemas.microsoft.com/office/powerpoint/2010/main" val="50191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8" name="Ruumiline mudel 7" descr="Domes And Pinacoid Blue">
                <a:extLst>
                  <a:ext uri="{FF2B5EF4-FFF2-40B4-BE49-F238E27FC236}">
                    <a16:creationId xmlns:a16="http://schemas.microsoft.com/office/drawing/2014/main" id="{4A3BC592-DF8D-6E54-FDA1-260F2D24E00C}"/>
                  </a:ext>
                </a:extLst>
              </p:cNvPr>
              <p:cNvGraphicFramePr>
                <a:graphicFrameLocks noChangeAspect="1"/>
              </p:cNvGraphicFramePr>
              <p:nvPr/>
            </p:nvGraphicFramePr>
            <p:xfrm>
              <a:off x="798767" y="4495058"/>
              <a:ext cx="4772949" cy="1513114"/>
            </p:xfrm>
            <a:graphic>
              <a:graphicData uri="http://schemas.microsoft.com/office/drawing/2017/model3d">
                <am3d:model3d r:embed="rId2">
                  <am3d:spPr>
                    <a:xfrm>
                      <a:off x="0" y="0"/>
                      <a:ext cx="4772949" cy="1513114"/>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1109012" ay="-226389" az="-75609"/>
                    <am3d:postTrans dx="0" dy="0" dz="0"/>
                  </am3d:trans>
                  <am3d:raster rName="Office3DRenderer" rVer="16.0.8326">
                    <am3d:blip r:embed="rId3"/>
                  </am3d:raster>
                  <am3d:objViewport viewportSz="28912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Ruumiline mudel 7" descr="Domes And Pinacoid Blue">
                <a:extLst>
                  <a:ext uri="{FF2B5EF4-FFF2-40B4-BE49-F238E27FC236}">
                    <a16:creationId xmlns:a16="http://schemas.microsoft.com/office/drawing/2014/main" id="{4A3BC592-DF8D-6E54-FDA1-260F2D24E00C}"/>
                  </a:ext>
                </a:extLst>
              </p:cNvPr>
              <p:cNvPicPr>
                <a:picLocks noGrp="1" noRot="1" noChangeAspect="1" noMove="1" noResize="1" noEditPoints="1" noAdjustHandles="1" noChangeArrowheads="1" noChangeShapeType="1" noCrop="1"/>
              </p:cNvPicPr>
              <p:nvPr/>
            </p:nvPicPr>
            <p:blipFill>
              <a:blip r:embed="rId3"/>
              <a:stretch>
                <a:fillRect/>
              </a:stretch>
            </p:blipFill>
            <p:spPr>
              <a:xfrm>
                <a:off x="798767" y="4495058"/>
                <a:ext cx="4772949" cy="1513114"/>
              </a:xfrm>
              <a:prstGeom prst="rect">
                <a:avLst/>
              </a:prstGeom>
            </p:spPr>
          </p:pic>
        </mc:Fallback>
      </mc:AlternateContent>
      <p:sp>
        <p:nvSpPr>
          <p:cNvPr id="2" name="Sisu kohatäide 1">
            <a:extLst>
              <a:ext uri="{FF2B5EF4-FFF2-40B4-BE49-F238E27FC236}">
                <a16:creationId xmlns:a16="http://schemas.microsoft.com/office/drawing/2014/main" id="{1DFA592F-1248-5717-375E-8BC20B5D0BC1}"/>
              </a:ext>
            </a:extLst>
          </p:cNvPr>
          <p:cNvSpPr>
            <a:spLocks noGrp="1"/>
          </p:cNvSpPr>
          <p:nvPr>
            <p:ph idx="1"/>
          </p:nvPr>
        </p:nvSpPr>
        <p:spPr>
          <a:xfrm>
            <a:off x="838200" y="1825625"/>
            <a:ext cx="10515600" cy="1670088"/>
          </a:xfrm>
        </p:spPr>
        <p:txBody>
          <a:bodyPr>
            <a:normAutofit fontScale="85000" lnSpcReduction="20000"/>
          </a:bodyPr>
          <a:lstStyle/>
          <a:p>
            <a:r>
              <a:rPr lang="et-EE" dirty="0"/>
              <a:t>Massi pinnakoormus (</a:t>
            </a:r>
            <a:r>
              <a:rPr lang="et-EE" dirty="0" err="1"/>
              <a:t>i.k</a:t>
            </a:r>
            <a:r>
              <a:rPr lang="et-EE" dirty="0"/>
              <a:t>. mass </a:t>
            </a:r>
            <a:r>
              <a:rPr lang="et-EE" dirty="0" err="1"/>
              <a:t>surface</a:t>
            </a:r>
            <a:r>
              <a:rPr lang="et-EE" dirty="0"/>
              <a:t> </a:t>
            </a:r>
            <a:r>
              <a:rPr lang="et-EE" dirty="0" err="1"/>
              <a:t>laoding</a:t>
            </a:r>
            <a:r>
              <a:rPr lang="et-EE" dirty="0"/>
              <a:t> </a:t>
            </a:r>
            <a:r>
              <a:rPr lang="et-EE" dirty="0" err="1"/>
              <a:t>rate</a:t>
            </a:r>
            <a:r>
              <a:rPr lang="et-EE" dirty="0"/>
              <a:t>) on koormus pinnaühiku kohta</a:t>
            </a:r>
          </a:p>
          <a:p>
            <a:r>
              <a:rPr lang="et-EE" dirty="0"/>
              <a:t>Kasutatakse nt filtrite, </a:t>
            </a:r>
            <a:r>
              <a:rPr lang="et-EE" dirty="0" err="1"/>
              <a:t>biokilel</a:t>
            </a:r>
            <a:r>
              <a:rPr lang="et-EE" dirty="0"/>
              <a:t> põhinevate süsteemide ja setitite arvutustes</a:t>
            </a:r>
          </a:p>
          <a:p>
            <a:pPr lvl="1"/>
            <a:r>
              <a:rPr lang="et-EE" dirty="0"/>
              <a:t>Ühik: (kg/d)/m</a:t>
            </a:r>
            <a:r>
              <a:rPr lang="et-EE" baseline="30000" dirty="0"/>
              <a:t>2</a:t>
            </a:r>
            <a:r>
              <a:rPr lang="et-EE" dirty="0"/>
              <a:t>, (kg/h)/m</a:t>
            </a:r>
            <a:r>
              <a:rPr lang="et-EE" baseline="30000" dirty="0"/>
              <a:t>2</a:t>
            </a:r>
            <a:r>
              <a:rPr lang="et-EE" dirty="0"/>
              <a:t>, (kg/d)/ha</a:t>
            </a:r>
            <a:endParaRPr lang="en-US" dirty="0"/>
          </a:p>
          <a:p>
            <a:endParaRPr lang="en-US" dirty="0"/>
          </a:p>
          <a:p>
            <a:endParaRPr lang="et-EE" dirty="0"/>
          </a:p>
          <a:p>
            <a:endParaRPr lang="en-US" dirty="0"/>
          </a:p>
        </p:txBody>
      </p:sp>
      <p:sp>
        <p:nvSpPr>
          <p:cNvPr id="3" name="Pealkiri 2">
            <a:extLst>
              <a:ext uri="{FF2B5EF4-FFF2-40B4-BE49-F238E27FC236}">
                <a16:creationId xmlns:a16="http://schemas.microsoft.com/office/drawing/2014/main" id="{C89389D8-86E7-6D18-6040-5BA3EB6F719C}"/>
              </a:ext>
            </a:extLst>
          </p:cNvPr>
          <p:cNvSpPr>
            <a:spLocks noGrp="1"/>
          </p:cNvSpPr>
          <p:nvPr>
            <p:ph type="title"/>
          </p:nvPr>
        </p:nvSpPr>
        <p:spPr/>
        <p:txBody>
          <a:bodyPr/>
          <a:lstStyle/>
          <a:p>
            <a:r>
              <a:rPr lang="et-EE" dirty="0"/>
              <a:t>Meeldetuletuseks - massi pinnakoormus, </a:t>
            </a:r>
            <a:r>
              <a:rPr lang="et-EE" dirty="0" err="1"/>
              <a:t>q</a:t>
            </a:r>
            <a:r>
              <a:rPr lang="et-EE" baseline="-25000" dirty="0" err="1"/>
              <a:t>KA</a:t>
            </a:r>
            <a:endParaRPr lang="en-US" baseline="-25000" dirty="0"/>
          </a:p>
        </p:txBody>
      </p:sp>
      <p:sp>
        <p:nvSpPr>
          <p:cNvPr id="4" name="Nool: paremnool 3">
            <a:extLst>
              <a:ext uri="{FF2B5EF4-FFF2-40B4-BE49-F238E27FC236}">
                <a16:creationId xmlns:a16="http://schemas.microsoft.com/office/drawing/2014/main" id="{AF5A3414-FF47-E4EF-39D2-CB1B792AEB05}"/>
              </a:ext>
            </a:extLst>
          </p:cNvPr>
          <p:cNvSpPr/>
          <p:nvPr/>
        </p:nvSpPr>
        <p:spPr>
          <a:xfrm rot="5400000">
            <a:off x="2657364" y="4262946"/>
            <a:ext cx="1007141" cy="2371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D38E9D-32A3-6071-7940-01E913CB4B22}"/>
              </a:ext>
            </a:extLst>
          </p:cNvPr>
          <p:cNvSpPr txBox="1"/>
          <p:nvPr/>
        </p:nvSpPr>
        <p:spPr>
          <a:xfrm>
            <a:off x="2171872" y="4626657"/>
            <a:ext cx="522515" cy="523220"/>
          </a:xfrm>
          <a:prstGeom prst="rect">
            <a:avLst/>
          </a:prstGeom>
          <a:noFill/>
        </p:spPr>
        <p:txBody>
          <a:bodyPr wrap="square" rtlCol="0">
            <a:spAutoFit/>
          </a:bodyPr>
          <a:lstStyle/>
          <a:p>
            <a:r>
              <a:rPr lang="et-EE" sz="2800" dirty="0"/>
              <a:t>A</a:t>
            </a:r>
            <a:endParaRPr lang="en-US" sz="2800" dirty="0"/>
          </a:p>
        </p:txBody>
      </p:sp>
      <p:sp>
        <p:nvSpPr>
          <p:cNvPr id="6" name="TextBox 5">
            <a:extLst>
              <a:ext uri="{FF2B5EF4-FFF2-40B4-BE49-F238E27FC236}">
                <a16:creationId xmlns:a16="http://schemas.microsoft.com/office/drawing/2014/main" id="{F11FDE41-B6EA-4107-B821-2563264F0129}"/>
              </a:ext>
            </a:extLst>
          </p:cNvPr>
          <p:cNvSpPr txBox="1"/>
          <p:nvPr/>
        </p:nvSpPr>
        <p:spPr>
          <a:xfrm>
            <a:off x="2069216" y="3819268"/>
            <a:ext cx="973158" cy="523220"/>
          </a:xfrm>
          <a:prstGeom prst="rect">
            <a:avLst/>
          </a:prstGeom>
          <a:noFill/>
        </p:spPr>
        <p:txBody>
          <a:bodyPr wrap="square" rtlCol="0">
            <a:spAutoFit/>
          </a:bodyPr>
          <a:lstStyle/>
          <a:p>
            <a:r>
              <a:rPr lang="et-EE" sz="2800" dirty="0"/>
              <a:t>Q, C</a:t>
            </a:r>
            <a:endParaRPr lang="en-US"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4E646A-C4DB-D5E3-F517-7AC74E833EDC}"/>
                  </a:ext>
                </a:extLst>
              </p:cNvPr>
              <p:cNvSpPr txBox="1"/>
              <p:nvPr/>
            </p:nvSpPr>
            <p:spPr>
              <a:xfrm>
                <a:off x="3390361" y="3596094"/>
                <a:ext cx="2340429"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t-EE" sz="2800" b="0" i="1" smtClean="0">
                              <a:latin typeface="Cambria Math" panose="02040503050406030204" pitchFamily="18" charset="0"/>
                            </a:rPr>
                          </m:ctrlPr>
                        </m:sSubPr>
                        <m:e>
                          <m:r>
                            <a:rPr lang="et-EE" sz="2800" b="0" i="1" smtClean="0">
                              <a:latin typeface="Cambria Math" panose="02040503050406030204" pitchFamily="18" charset="0"/>
                            </a:rPr>
                            <m:t>𝑞</m:t>
                          </m:r>
                        </m:e>
                        <m:sub>
                          <m:r>
                            <a:rPr lang="et-EE" sz="2800" b="0" i="1" smtClean="0">
                              <a:latin typeface="Cambria Math" panose="02040503050406030204" pitchFamily="18" charset="0"/>
                            </a:rPr>
                            <m:t>𝐾𝐴</m:t>
                          </m:r>
                        </m:sub>
                      </m:sSub>
                      <m:r>
                        <a:rPr lang="et-EE" sz="2800" b="0" i="1" smtClean="0">
                          <a:latin typeface="Cambria Math" panose="02040503050406030204" pitchFamily="18" charset="0"/>
                        </a:rPr>
                        <m:t>= </m:t>
                      </m:r>
                      <m:f>
                        <m:fPr>
                          <m:ctrlPr>
                            <a:rPr lang="et-EE" sz="2800" b="0" i="1" smtClean="0">
                              <a:latin typeface="Cambria Math" panose="02040503050406030204" pitchFamily="18" charset="0"/>
                            </a:rPr>
                          </m:ctrlPr>
                        </m:fPr>
                        <m:num>
                          <m:r>
                            <a:rPr lang="et-EE" sz="2800" b="0" i="1" smtClean="0">
                              <a:latin typeface="Cambria Math" panose="02040503050406030204" pitchFamily="18" charset="0"/>
                            </a:rPr>
                            <m:t>𝑄</m:t>
                          </m:r>
                          <m:r>
                            <a:rPr lang="et-EE" sz="2800" b="0" i="1" smtClean="0">
                              <a:latin typeface="Cambria Math" panose="02040503050406030204" pitchFamily="18" charset="0"/>
                              <a:ea typeface="Cambria Math" panose="02040503050406030204" pitchFamily="18" charset="0"/>
                            </a:rPr>
                            <m:t>∙</m:t>
                          </m:r>
                          <m:r>
                            <a:rPr lang="et-EE" sz="2800" b="0" i="1" smtClean="0">
                              <a:latin typeface="Cambria Math" panose="02040503050406030204" pitchFamily="18" charset="0"/>
                              <a:ea typeface="Cambria Math" panose="02040503050406030204" pitchFamily="18" charset="0"/>
                            </a:rPr>
                            <m:t>𝐶</m:t>
                          </m:r>
                        </m:num>
                        <m:den>
                          <m:r>
                            <a:rPr lang="et-EE" sz="2800" b="0" i="1" smtClean="0">
                              <a:latin typeface="Cambria Math" panose="02040503050406030204" pitchFamily="18" charset="0"/>
                            </a:rPr>
                            <m:t>𝐴</m:t>
                          </m:r>
                        </m:den>
                      </m:f>
                    </m:oMath>
                  </m:oMathPara>
                </a14:m>
                <a:endParaRPr lang="en-US" sz="2800" dirty="0"/>
              </a:p>
            </p:txBody>
          </p:sp>
        </mc:Choice>
        <mc:Fallback xmlns="">
          <p:sp>
            <p:nvSpPr>
              <p:cNvPr id="7" name="TextBox 6">
                <a:extLst>
                  <a:ext uri="{FF2B5EF4-FFF2-40B4-BE49-F238E27FC236}">
                    <a16:creationId xmlns:a16="http://schemas.microsoft.com/office/drawing/2014/main" id="{A24E646A-C4DB-D5E3-F517-7AC74E833EDC}"/>
                  </a:ext>
                </a:extLst>
              </p:cNvPr>
              <p:cNvSpPr txBox="1">
                <a:spLocks noRot="1" noChangeAspect="1" noMove="1" noResize="1" noEditPoints="1" noAdjustHandles="1" noChangeArrowheads="1" noChangeShapeType="1" noTextEdit="1"/>
              </p:cNvSpPr>
              <p:nvPr/>
            </p:nvSpPr>
            <p:spPr>
              <a:xfrm>
                <a:off x="3390361" y="3596094"/>
                <a:ext cx="2340429" cy="898964"/>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0351826-1DBF-F4C8-E2C8-D9B5415C622A}"/>
              </a:ext>
            </a:extLst>
          </p:cNvPr>
          <p:cNvSpPr txBox="1"/>
          <p:nvPr/>
        </p:nvSpPr>
        <p:spPr>
          <a:xfrm>
            <a:off x="5478280" y="5112181"/>
            <a:ext cx="2284011" cy="923330"/>
          </a:xfrm>
          <a:prstGeom prst="rect">
            <a:avLst/>
          </a:prstGeom>
          <a:noFill/>
        </p:spPr>
        <p:txBody>
          <a:bodyPr wrap="square" rtlCol="0">
            <a:spAutoFit/>
          </a:bodyPr>
          <a:lstStyle/>
          <a:p>
            <a:r>
              <a:rPr lang="et-EE" dirty="0"/>
              <a:t>A – reaktori pindala,</a:t>
            </a:r>
          </a:p>
          <a:p>
            <a:r>
              <a:rPr lang="et-EE" dirty="0"/>
              <a:t>Q – vooluhulk, </a:t>
            </a:r>
          </a:p>
          <a:p>
            <a:r>
              <a:rPr lang="et-EE" dirty="0"/>
              <a:t>C - ainesisaldus</a:t>
            </a:r>
            <a:endParaRPr lang="en-US" dirty="0"/>
          </a:p>
        </p:txBody>
      </p:sp>
      <p:sp>
        <p:nvSpPr>
          <p:cNvPr id="10" name="Ovaal 9">
            <a:extLst>
              <a:ext uri="{FF2B5EF4-FFF2-40B4-BE49-F238E27FC236}">
                <a16:creationId xmlns:a16="http://schemas.microsoft.com/office/drawing/2014/main" id="{D1EA4D1C-C669-06CB-DAA5-80D48880987D}"/>
              </a:ext>
            </a:extLst>
          </p:cNvPr>
          <p:cNvSpPr/>
          <p:nvPr/>
        </p:nvSpPr>
        <p:spPr>
          <a:xfrm>
            <a:off x="4631516" y="3495713"/>
            <a:ext cx="1099274" cy="5754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irge noolkonnektor 11">
            <a:extLst>
              <a:ext uri="{FF2B5EF4-FFF2-40B4-BE49-F238E27FC236}">
                <a16:creationId xmlns:a16="http://schemas.microsoft.com/office/drawing/2014/main" id="{845E1EC8-AB09-F06E-AB4B-71FD19DAF8EE}"/>
              </a:ext>
            </a:extLst>
          </p:cNvPr>
          <p:cNvCxnSpPr>
            <a:cxnSpLocks/>
          </p:cNvCxnSpPr>
          <p:nvPr/>
        </p:nvCxnSpPr>
        <p:spPr>
          <a:xfrm flipH="1" flipV="1">
            <a:off x="5841656" y="3783417"/>
            <a:ext cx="1277901" cy="6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23B2DF-BA7B-29D6-80FD-AAD518623F29}"/>
              </a:ext>
            </a:extLst>
          </p:cNvPr>
          <p:cNvSpPr txBox="1"/>
          <p:nvPr/>
        </p:nvSpPr>
        <p:spPr>
          <a:xfrm>
            <a:off x="7230423" y="3458176"/>
            <a:ext cx="2135929" cy="923330"/>
          </a:xfrm>
          <a:prstGeom prst="rect">
            <a:avLst/>
          </a:prstGeom>
          <a:noFill/>
        </p:spPr>
        <p:txBody>
          <a:bodyPr wrap="square" rtlCol="0">
            <a:spAutoFit/>
          </a:bodyPr>
          <a:lstStyle/>
          <a:p>
            <a:r>
              <a:rPr lang="et-EE" dirty="0"/>
              <a:t>Meenuta, kuidas arvutati reostuskoormust!</a:t>
            </a:r>
            <a:endParaRPr lang="en-US" dirty="0"/>
          </a:p>
        </p:txBody>
      </p:sp>
    </p:spTree>
    <p:extLst>
      <p:ext uri="{BB962C8B-B14F-4D97-AF65-F5344CB8AC3E}">
        <p14:creationId xmlns:p14="http://schemas.microsoft.com/office/powerpoint/2010/main" val="146708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10B8EBC9-C99E-D6B3-0E1E-E7314FA92E52}"/>
              </a:ext>
            </a:extLst>
          </p:cNvPr>
          <p:cNvSpPr>
            <a:spLocks noGrp="1"/>
          </p:cNvSpPr>
          <p:nvPr>
            <p:ph idx="1"/>
          </p:nvPr>
        </p:nvSpPr>
        <p:spPr>
          <a:xfrm>
            <a:off x="838200" y="1825625"/>
            <a:ext cx="10515600" cy="2437765"/>
          </a:xfrm>
        </p:spPr>
        <p:txBody>
          <a:bodyPr/>
          <a:lstStyle/>
          <a:p>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Sooritades eri heljumisisaldusega vee settimiskatseid saab luua mitu X</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-väärtuste kombinatsiooni, mille abil koostatakse heljumi settimisvoo graafik, kandes y-teljele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x-teljele vastava heljumisisalduse väärtuse. </a:t>
            </a:r>
          </a:p>
          <a:p>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See graafik kirjeldab raskusjõu põhjustatud heljumivoogu setitisse. </a:t>
            </a:r>
            <a:endParaRPr lang="en-US" dirty="0"/>
          </a:p>
        </p:txBody>
      </p:sp>
      <p:sp>
        <p:nvSpPr>
          <p:cNvPr id="3" name="Pealkiri 2">
            <a:extLst>
              <a:ext uri="{FF2B5EF4-FFF2-40B4-BE49-F238E27FC236}">
                <a16:creationId xmlns:a16="http://schemas.microsoft.com/office/drawing/2014/main" id="{360C09FD-A2D6-B27A-16F3-C5A01236E4B2}"/>
              </a:ext>
            </a:extLst>
          </p:cNvPr>
          <p:cNvSpPr>
            <a:spLocks noGrp="1"/>
          </p:cNvSpPr>
          <p:nvPr>
            <p:ph type="title"/>
          </p:nvPr>
        </p:nvSpPr>
        <p:spPr/>
        <p:txBody>
          <a:bodyPr/>
          <a:lstStyle/>
          <a:p>
            <a:r>
              <a:rPr lang="et-EE" dirty="0"/>
              <a:t>Heljumi settimisvoog</a:t>
            </a:r>
            <a:endParaRPr lang="en-US" dirty="0"/>
          </a:p>
        </p:txBody>
      </p:sp>
      <p:graphicFrame>
        <p:nvGraphicFramePr>
          <p:cNvPr id="4" name="Chart 110">
            <a:extLst>
              <a:ext uri="{FF2B5EF4-FFF2-40B4-BE49-F238E27FC236}">
                <a16:creationId xmlns:a16="http://schemas.microsoft.com/office/drawing/2014/main" id="{F233B80A-7B60-1984-B43E-D80A57B104F2}"/>
              </a:ext>
            </a:extLst>
          </p:cNvPr>
          <p:cNvGraphicFramePr/>
          <p:nvPr>
            <p:extLst>
              <p:ext uri="{D42A27DB-BD31-4B8C-83A1-F6EECF244321}">
                <p14:modId xmlns:p14="http://schemas.microsoft.com/office/powerpoint/2010/main" val="1547730552"/>
              </p:ext>
            </p:extLst>
          </p:nvPr>
        </p:nvGraphicFramePr>
        <p:xfrm>
          <a:off x="3627522" y="4151412"/>
          <a:ext cx="5562600" cy="2597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43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B5BFC3F-9482-A165-B6BA-35FA0811CCB2}"/>
              </a:ext>
            </a:extLst>
          </p:cNvPr>
          <p:cNvSpPr>
            <a:spLocks noGrp="1"/>
          </p:cNvSpPr>
          <p:nvPr>
            <p:ph idx="1"/>
          </p:nvPr>
        </p:nvSpPr>
        <p:spPr>
          <a:xfrm>
            <a:off x="838200" y="1825625"/>
            <a:ext cx="10515600" cy="2403475"/>
          </a:xfrm>
        </p:spPr>
        <p:txBody>
          <a:bodyPr/>
          <a:lstStyle/>
          <a:p>
            <a:r>
              <a:rPr lang="en-US" dirty="0" err="1"/>
              <a:t>Heljumi</a:t>
            </a:r>
            <a:r>
              <a:rPr lang="en-US" dirty="0"/>
              <a:t> </a:t>
            </a:r>
            <a:r>
              <a:rPr lang="en-US" dirty="0" err="1"/>
              <a:t>liikumist</a:t>
            </a:r>
            <a:r>
              <a:rPr lang="en-US" dirty="0"/>
              <a:t> </a:t>
            </a:r>
            <a:r>
              <a:rPr lang="en-US" dirty="0" err="1"/>
              <a:t>põhja</a:t>
            </a:r>
            <a:r>
              <a:rPr lang="en-US" dirty="0"/>
              <a:t> </a:t>
            </a:r>
            <a:r>
              <a:rPr lang="en-US" dirty="0" err="1"/>
              <a:t>suunas</a:t>
            </a:r>
            <a:r>
              <a:rPr lang="en-US" dirty="0"/>
              <a:t> </a:t>
            </a:r>
            <a:r>
              <a:rPr lang="en-US" dirty="0" err="1"/>
              <a:t>põhjustab</a:t>
            </a:r>
            <a:r>
              <a:rPr lang="en-US" dirty="0"/>
              <a:t> </a:t>
            </a:r>
            <a:r>
              <a:rPr lang="en-US" dirty="0" err="1"/>
              <a:t>peale</a:t>
            </a:r>
            <a:r>
              <a:rPr lang="en-US" dirty="0"/>
              <a:t> </a:t>
            </a:r>
            <a:r>
              <a:rPr lang="en-US" dirty="0" err="1"/>
              <a:t>raskusjõu</a:t>
            </a:r>
            <a:r>
              <a:rPr lang="en-US" dirty="0"/>
              <a:t> ka </a:t>
            </a:r>
            <a:r>
              <a:rPr lang="en-US" dirty="0" err="1"/>
              <a:t>tagastusmuda</a:t>
            </a:r>
            <a:r>
              <a:rPr lang="en-US" dirty="0"/>
              <a:t> </a:t>
            </a:r>
            <a:r>
              <a:rPr lang="en-US" dirty="0" err="1"/>
              <a:t>kõrvaldamine</a:t>
            </a:r>
            <a:r>
              <a:rPr lang="en-US" dirty="0"/>
              <a:t> </a:t>
            </a:r>
            <a:r>
              <a:rPr lang="en-US" dirty="0" err="1"/>
              <a:t>setiti</a:t>
            </a:r>
            <a:r>
              <a:rPr lang="en-US" dirty="0"/>
              <a:t> </a:t>
            </a:r>
            <a:r>
              <a:rPr lang="en-US" dirty="0" err="1"/>
              <a:t>põhjast</a:t>
            </a:r>
            <a:r>
              <a:rPr lang="en-US" dirty="0"/>
              <a:t> (</a:t>
            </a:r>
            <a:r>
              <a:rPr lang="en-US" dirty="0" err="1"/>
              <a:t>laskevool</a:t>
            </a:r>
            <a:r>
              <a:rPr lang="en-US" dirty="0"/>
              <a:t>). </a:t>
            </a:r>
            <a:endParaRPr lang="et-EE" dirty="0"/>
          </a:p>
          <a:p>
            <a:r>
              <a:rPr lang="en-US" dirty="0" err="1"/>
              <a:t>Kindla</a:t>
            </a:r>
            <a:r>
              <a:rPr lang="en-US" dirty="0"/>
              <a:t> </a:t>
            </a:r>
            <a:r>
              <a:rPr lang="en-US" dirty="0" err="1"/>
              <a:t>tagastusmuda</a:t>
            </a:r>
            <a:r>
              <a:rPr lang="en-US" dirty="0"/>
              <a:t> </a:t>
            </a:r>
            <a:r>
              <a:rPr lang="en-US" dirty="0" err="1"/>
              <a:t>vooluhulga</a:t>
            </a:r>
            <a:r>
              <a:rPr lang="en-US" dirty="0"/>
              <a:t> </a:t>
            </a:r>
            <a:r>
              <a:rPr lang="en-US" dirty="0" err="1"/>
              <a:t>puhul</a:t>
            </a:r>
            <a:r>
              <a:rPr lang="en-US" dirty="0"/>
              <a:t> </a:t>
            </a:r>
            <a:r>
              <a:rPr lang="en-US" dirty="0" err="1"/>
              <a:t>kujutab</a:t>
            </a:r>
            <a:r>
              <a:rPr lang="en-US" dirty="0"/>
              <a:t> </a:t>
            </a:r>
            <a:r>
              <a:rPr lang="en-US" dirty="0" err="1"/>
              <a:t>setitimuda</a:t>
            </a:r>
            <a:r>
              <a:rPr lang="en-US" dirty="0"/>
              <a:t> </a:t>
            </a:r>
            <a:r>
              <a:rPr lang="en-US" dirty="0" err="1"/>
              <a:t>laskevoolu</a:t>
            </a:r>
            <a:r>
              <a:rPr lang="en-US" dirty="0"/>
              <a:t> </a:t>
            </a:r>
            <a:r>
              <a:rPr lang="en-US" dirty="0" err="1"/>
              <a:t>voogu</a:t>
            </a:r>
            <a:r>
              <a:rPr lang="en-US" dirty="0"/>
              <a:t> </a:t>
            </a:r>
            <a:r>
              <a:rPr lang="en-US" dirty="0" err="1"/>
              <a:t>q</a:t>
            </a:r>
            <a:r>
              <a:rPr lang="en-US" baseline="-25000" dirty="0" err="1"/>
              <a:t>KA,TM</a:t>
            </a:r>
            <a:r>
              <a:rPr lang="en-US" baseline="-25000" dirty="0"/>
              <a:t> </a:t>
            </a:r>
            <a:r>
              <a:rPr lang="en-US" dirty="0" err="1"/>
              <a:t>tõusev</a:t>
            </a:r>
            <a:r>
              <a:rPr lang="en-US" dirty="0"/>
              <a:t> </a:t>
            </a:r>
            <a:r>
              <a:rPr lang="en-US" dirty="0" err="1"/>
              <a:t>sirgjoon</a:t>
            </a:r>
            <a:r>
              <a:rPr lang="en-US" dirty="0"/>
              <a:t> , </a:t>
            </a:r>
            <a:r>
              <a:rPr lang="en-US" dirty="0" err="1"/>
              <a:t>mille</a:t>
            </a:r>
            <a:r>
              <a:rPr lang="en-US" dirty="0"/>
              <a:t> </a:t>
            </a:r>
            <a:r>
              <a:rPr lang="en-US" dirty="0" err="1"/>
              <a:t>väärtus</a:t>
            </a:r>
            <a:r>
              <a:rPr lang="en-US" dirty="0"/>
              <a:t> </a:t>
            </a:r>
            <a:r>
              <a:rPr lang="en-US" dirty="0" err="1"/>
              <a:t>sõltub</a:t>
            </a:r>
            <a:r>
              <a:rPr lang="en-US" dirty="0"/>
              <a:t> </a:t>
            </a:r>
            <a:r>
              <a:rPr lang="en-US" dirty="0" err="1"/>
              <a:t>muda</a:t>
            </a:r>
            <a:r>
              <a:rPr lang="en-US" dirty="0"/>
              <a:t> </a:t>
            </a:r>
            <a:r>
              <a:rPr lang="en-US" dirty="0" err="1"/>
              <a:t>heljumisisaldusest</a:t>
            </a:r>
            <a:r>
              <a:rPr lang="en-US" dirty="0"/>
              <a:t>. </a:t>
            </a:r>
          </a:p>
        </p:txBody>
      </p:sp>
      <p:sp>
        <p:nvSpPr>
          <p:cNvPr id="3" name="Pealkiri 2">
            <a:extLst>
              <a:ext uri="{FF2B5EF4-FFF2-40B4-BE49-F238E27FC236}">
                <a16:creationId xmlns:a16="http://schemas.microsoft.com/office/drawing/2014/main" id="{81DB42E6-396D-7ADA-137D-DA6AB069D694}"/>
              </a:ext>
            </a:extLst>
          </p:cNvPr>
          <p:cNvSpPr>
            <a:spLocks noGrp="1"/>
          </p:cNvSpPr>
          <p:nvPr>
            <p:ph type="title"/>
          </p:nvPr>
        </p:nvSpPr>
        <p:spPr/>
        <p:txBody>
          <a:bodyPr/>
          <a:lstStyle/>
          <a:p>
            <a:r>
              <a:rPr lang="et-EE" dirty="0"/>
              <a:t>Tagastusmuda kõrvaldamine</a:t>
            </a:r>
            <a:endParaRPr lang="en-US" dirty="0"/>
          </a:p>
        </p:txBody>
      </p:sp>
      <p:graphicFrame>
        <p:nvGraphicFramePr>
          <p:cNvPr id="4" name="Chart 111">
            <a:extLst>
              <a:ext uri="{FF2B5EF4-FFF2-40B4-BE49-F238E27FC236}">
                <a16:creationId xmlns:a16="http://schemas.microsoft.com/office/drawing/2014/main" id="{04E0E579-912E-4B72-9B72-074F2A3FDBF5}"/>
              </a:ext>
            </a:extLst>
          </p:cNvPr>
          <p:cNvGraphicFramePr/>
          <p:nvPr>
            <p:extLst>
              <p:ext uri="{D42A27DB-BD31-4B8C-83A1-F6EECF244321}">
                <p14:modId xmlns:p14="http://schemas.microsoft.com/office/powerpoint/2010/main" val="1668808389"/>
              </p:ext>
            </p:extLst>
          </p:nvPr>
        </p:nvGraphicFramePr>
        <p:xfrm>
          <a:off x="2830629" y="4156710"/>
          <a:ext cx="5760720" cy="2336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91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isu kohatäide 1">
                <a:extLst>
                  <a:ext uri="{FF2B5EF4-FFF2-40B4-BE49-F238E27FC236}">
                    <a16:creationId xmlns:a16="http://schemas.microsoft.com/office/drawing/2014/main" id="{1AC95506-8700-A324-A640-2A81422E4FC6}"/>
                  </a:ext>
                </a:extLst>
              </p:cNvPr>
              <p:cNvSpPr>
                <a:spLocks noGrp="1"/>
              </p:cNvSpPr>
              <p:nvPr>
                <p:ph idx="1"/>
              </p:nvPr>
            </p:nvSpPr>
            <p:spPr>
              <a:xfrm>
                <a:off x="838200" y="1543051"/>
                <a:ext cx="10515600" cy="5132070"/>
              </a:xfrm>
            </p:spPr>
            <p:txBody>
              <a:bodyPr>
                <a:normAutofit/>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Mõlema heljumivoo liitmisel leitakse kogu vajuv heljumivoog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mida nimetatakse ka </a:t>
                </a: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pinnakoormuseks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t-EE" i="1" dirty="0">
                  <a:effectLst/>
                  <a:latin typeface="Cambria Math" panose="02040503050406030204" pitchFamily="18" charset="0"/>
                </a:endParaRPr>
              </a:p>
              <a:p>
                <a:pPr marL="0" indent="0" algn="ctr">
                  <a:lnSpc>
                    <a:spcPct val="150000"/>
                  </a:lnSpc>
                  <a:spcAft>
                    <a:spcPts val="1200"/>
                  </a:spcAft>
                  <a:buNone/>
                </a:pPr>
                <a14:m>
                  <m:oMath xmlns:m="http://schemas.openxmlformats.org/officeDocument/2006/math">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𝑔</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𝑇𝑀</m:t>
                        </m:r>
                      </m:sub>
                    </m:s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ctr">
                  <a:lnSpc>
                    <a:spcPct val="150000"/>
                  </a:lnSpc>
                  <a:spcAft>
                    <a:spcPts val="1200"/>
                  </a:spcAft>
                  <a:buNone/>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 name="Sisu kohatäide 1">
                <a:extLst>
                  <a:ext uri="{FF2B5EF4-FFF2-40B4-BE49-F238E27FC236}">
                    <a16:creationId xmlns:a16="http://schemas.microsoft.com/office/drawing/2014/main" id="{1AC95506-8700-A324-A640-2A81422E4FC6}"/>
                  </a:ext>
                </a:extLst>
              </p:cNvPr>
              <p:cNvSpPr>
                <a:spLocks noGrp="1" noRot="1" noChangeAspect="1" noMove="1" noResize="1" noEditPoints="1" noAdjustHandles="1" noChangeArrowheads="1" noChangeShapeType="1" noTextEdit="1"/>
              </p:cNvSpPr>
              <p:nvPr>
                <p:ph idx="1"/>
              </p:nvPr>
            </p:nvSpPr>
            <p:spPr>
              <a:xfrm>
                <a:off x="838200" y="1543051"/>
                <a:ext cx="10515600" cy="5132070"/>
              </a:xfrm>
              <a:blipFill>
                <a:blip r:embed="rId3"/>
                <a:stretch>
                  <a:fillRect l="-406" r="-464"/>
                </a:stretch>
              </a:blipFill>
            </p:spPr>
            <p:txBody>
              <a:bodyPr/>
              <a:lstStyle/>
              <a:p>
                <a:r>
                  <a:rPr lang="en-US">
                    <a:noFill/>
                  </a:rPr>
                  <a:t> </a:t>
                </a:r>
              </a:p>
            </p:txBody>
          </p:sp>
        </mc:Fallback>
      </mc:AlternateContent>
      <p:sp>
        <p:nvSpPr>
          <p:cNvPr id="3" name="Pealkiri 2">
            <a:extLst>
              <a:ext uri="{FF2B5EF4-FFF2-40B4-BE49-F238E27FC236}">
                <a16:creationId xmlns:a16="http://schemas.microsoft.com/office/drawing/2014/main" id="{53D37706-BF43-9AA1-88FD-B1E6B46BA454}"/>
              </a:ext>
            </a:extLst>
          </p:cNvPr>
          <p:cNvSpPr>
            <a:spLocks noGrp="1"/>
          </p:cNvSpPr>
          <p:nvPr>
            <p:ph type="title"/>
          </p:nvPr>
        </p:nvSpPr>
        <p:spPr/>
        <p:txBody>
          <a:bodyPr/>
          <a:lstStyle/>
          <a:p>
            <a:r>
              <a:rPr lang="et-EE" dirty="0" err="1"/>
              <a:t>Setitimuda</a:t>
            </a:r>
            <a:r>
              <a:rPr lang="et-EE" dirty="0"/>
              <a:t> pinnakoormus</a:t>
            </a:r>
            <a:endParaRPr lang="en-US" dirty="0"/>
          </a:p>
        </p:txBody>
      </p:sp>
      <p:sp>
        <p:nvSpPr>
          <p:cNvPr id="4" name="TextBox 3">
            <a:extLst>
              <a:ext uri="{FF2B5EF4-FFF2-40B4-BE49-F238E27FC236}">
                <a16:creationId xmlns:a16="http://schemas.microsoft.com/office/drawing/2014/main" id="{7BC1AE94-2E6B-9808-CF09-ACB0477AA2EA}"/>
              </a:ext>
            </a:extLst>
          </p:cNvPr>
          <p:cNvSpPr txBox="1"/>
          <p:nvPr/>
        </p:nvSpPr>
        <p:spPr>
          <a:xfrm>
            <a:off x="7018020" y="3274695"/>
            <a:ext cx="1863090" cy="646331"/>
          </a:xfrm>
          <a:prstGeom prst="rect">
            <a:avLst/>
          </a:prstGeom>
          <a:noFill/>
        </p:spPr>
        <p:txBody>
          <a:bodyPr wrap="square" rtlCol="0">
            <a:spAutoFit/>
          </a:bodyPr>
          <a:lstStyle/>
          <a:p>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laskevoolu voog</a:t>
            </a:r>
            <a:endParaRPr lang="en-US" dirty="0"/>
          </a:p>
        </p:txBody>
      </p:sp>
      <p:cxnSp>
        <p:nvCxnSpPr>
          <p:cNvPr id="6" name="Sirge noolkonnektor 5">
            <a:extLst>
              <a:ext uri="{FF2B5EF4-FFF2-40B4-BE49-F238E27FC236}">
                <a16:creationId xmlns:a16="http://schemas.microsoft.com/office/drawing/2014/main" id="{59EA8E63-A9D3-B584-3C6E-2B752B8005FD}"/>
              </a:ext>
            </a:extLst>
          </p:cNvPr>
          <p:cNvCxnSpPr>
            <a:cxnSpLocks/>
            <a:stCxn id="4" idx="1"/>
          </p:cNvCxnSpPr>
          <p:nvPr/>
        </p:nvCxnSpPr>
        <p:spPr>
          <a:xfrm flipH="1" flipV="1">
            <a:off x="6400800" y="3274695"/>
            <a:ext cx="617220"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6EB8E5-3C48-2176-CE05-2C45875AF23E}"/>
              </a:ext>
            </a:extLst>
          </p:cNvPr>
          <p:cNvSpPr txBox="1"/>
          <p:nvPr/>
        </p:nvSpPr>
        <p:spPr>
          <a:xfrm>
            <a:off x="3297555" y="3462755"/>
            <a:ext cx="2274570" cy="646331"/>
          </a:xfrm>
          <a:prstGeom prst="rect">
            <a:avLst/>
          </a:prstGeom>
          <a:noFill/>
        </p:spPr>
        <p:txBody>
          <a:bodyPr wrap="square" rtlCol="0">
            <a:spAutoFit/>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Raskusjõu tõttu settinud heljumivoog </a:t>
            </a:r>
            <a:endParaRPr lang="en-US" dirty="0"/>
          </a:p>
        </p:txBody>
      </p:sp>
      <p:cxnSp>
        <p:nvCxnSpPr>
          <p:cNvPr id="11" name="Sirge noolkonnektor 10">
            <a:extLst>
              <a:ext uri="{FF2B5EF4-FFF2-40B4-BE49-F238E27FC236}">
                <a16:creationId xmlns:a16="http://schemas.microsoft.com/office/drawing/2014/main" id="{E73E5AD8-6C30-0C14-EC05-6D06147A2752}"/>
              </a:ext>
            </a:extLst>
          </p:cNvPr>
          <p:cNvCxnSpPr/>
          <p:nvPr/>
        </p:nvCxnSpPr>
        <p:spPr>
          <a:xfrm flipV="1">
            <a:off x="5572125" y="3274695"/>
            <a:ext cx="131445" cy="47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2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6B00F091-4BDE-2455-7499-C28B878366DA}"/>
              </a:ext>
            </a:extLst>
          </p:cNvPr>
          <p:cNvSpPr>
            <a:spLocks noGrp="1"/>
          </p:cNvSpPr>
          <p:nvPr>
            <p:ph type="title"/>
          </p:nvPr>
        </p:nvSpPr>
        <p:spPr/>
        <p:txBody>
          <a:bodyPr/>
          <a:lstStyle/>
          <a:p>
            <a:r>
              <a:rPr lang="et-EE" dirty="0" err="1"/>
              <a:t>Setitimuda</a:t>
            </a:r>
            <a:r>
              <a:rPr lang="et-EE" dirty="0"/>
              <a:t> pinnakoormus</a:t>
            </a:r>
            <a:endParaRPr lang="en-US" dirty="0"/>
          </a:p>
        </p:txBody>
      </p:sp>
      <p:pic>
        <p:nvPicPr>
          <p:cNvPr id="4" name="Picture 1167735014" descr="A graph with a line and a line&#10;&#10;Description automatically generated">
            <a:extLst>
              <a:ext uri="{FF2B5EF4-FFF2-40B4-BE49-F238E27FC236}">
                <a16:creationId xmlns:a16="http://schemas.microsoft.com/office/drawing/2014/main" id="{A8DF607C-8C68-CF9E-73A1-D18A94EC22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8108" y="1928474"/>
            <a:ext cx="6175783" cy="4145639"/>
          </a:xfrm>
          <a:prstGeom prst="rect">
            <a:avLst/>
          </a:prstGeom>
          <a:noFill/>
        </p:spPr>
      </p:pic>
    </p:spTree>
    <p:extLst>
      <p:ext uri="{BB962C8B-B14F-4D97-AF65-F5344CB8AC3E}">
        <p14:creationId xmlns:p14="http://schemas.microsoft.com/office/powerpoint/2010/main" val="144192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A3C75F21-0FAE-66F3-E14B-C88B1D0ADFB1}"/>
              </a:ext>
            </a:extLst>
          </p:cNvPr>
          <p:cNvSpPr>
            <a:spLocks noGrp="1"/>
          </p:cNvSpPr>
          <p:nvPr>
            <p:ph idx="1"/>
          </p:nvPr>
        </p:nvSpPr>
        <p:spPr>
          <a:xfrm>
            <a:off x="838200" y="1825625"/>
            <a:ext cx="8157210" cy="3032125"/>
          </a:xfrm>
        </p:spPr>
        <p:txBody>
          <a:bodyPr>
            <a:normAutofit fontScale="92500" lnSpcReduction="20000"/>
          </a:bodyPr>
          <a:lstStyle/>
          <a:p>
            <a:r>
              <a:rPr lang="en-US" dirty="0" err="1"/>
              <a:t>Praktikas</a:t>
            </a:r>
            <a:r>
              <a:rPr lang="en-US" dirty="0"/>
              <a:t> on </a:t>
            </a:r>
            <a:r>
              <a:rPr lang="en-US" dirty="0" err="1"/>
              <a:t>aktiivmuda</a:t>
            </a:r>
            <a:r>
              <a:rPr lang="en-US" dirty="0"/>
              <a:t> </a:t>
            </a:r>
            <a:r>
              <a:rPr lang="en-US" dirty="0" err="1"/>
              <a:t>omaduste</a:t>
            </a:r>
            <a:r>
              <a:rPr lang="en-US" dirty="0"/>
              <a:t> </a:t>
            </a:r>
            <a:r>
              <a:rPr lang="en-US" dirty="0" err="1"/>
              <a:t>hindamiseks</a:t>
            </a:r>
            <a:r>
              <a:rPr lang="en-US" dirty="0"/>
              <a:t> </a:t>
            </a:r>
            <a:r>
              <a:rPr lang="en-US" dirty="0" err="1"/>
              <a:t>kasutusel</a:t>
            </a:r>
            <a:r>
              <a:rPr lang="en-US" dirty="0"/>
              <a:t> 30-minuti </a:t>
            </a:r>
            <a:r>
              <a:rPr lang="en-US" dirty="0" err="1"/>
              <a:t>settimistest</a:t>
            </a:r>
            <a:r>
              <a:rPr lang="en-US" dirty="0"/>
              <a:t> </a:t>
            </a:r>
            <a:r>
              <a:rPr lang="en-US" dirty="0" err="1"/>
              <a:t>üheliitrises</a:t>
            </a:r>
            <a:r>
              <a:rPr lang="en-US" dirty="0"/>
              <a:t> </a:t>
            </a:r>
            <a:r>
              <a:rPr lang="en-US" dirty="0" err="1"/>
              <a:t>mensuuris</a:t>
            </a:r>
            <a:r>
              <a:rPr lang="en-US" dirty="0"/>
              <a:t>, </a:t>
            </a:r>
            <a:r>
              <a:rPr lang="en-US" dirty="0" err="1"/>
              <a:t>mille</a:t>
            </a:r>
            <a:r>
              <a:rPr lang="en-US" dirty="0"/>
              <a:t> </a:t>
            </a:r>
            <a:r>
              <a:rPr lang="en-US" dirty="0" err="1"/>
              <a:t>taandatud</a:t>
            </a:r>
            <a:r>
              <a:rPr lang="en-US" dirty="0"/>
              <a:t> </a:t>
            </a:r>
            <a:r>
              <a:rPr lang="en-US" dirty="0" err="1"/>
              <a:t>tulemust</a:t>
            </a:r>
            <a:r>
              <a:rPr lang="en-US" dirty="0"/>
              <a:t> </a:t>
            </a:r>
            <a:r>
              <a:rPr lang="en-US" dirty="0" err="1"/>
              <a:t>kutsutakse</a:t>
            </a:r>
            <a:r>
              <a:rPr lang="en-US" dirty="0"/>
              <a:t> </a:t>
            </a:r>
            <a:r>
              <a:rPr lang="en-US" dirty="0" err="1"/>
              <a:t>Mohlmanni</a:t>
            </a:r>
            <a:r>
              <a:rPr lang="en-US" dirty="0"/>
              <a:t> </a:t>
            </a:r>
            <a:r>
              <a:rPr lang="en-US" dirty="0" err="1"/>
              <a:t>indeksiks</a:t>
            </a:r>
            <a:r>
              <a:rPr lang="en-US" dirty="0"/>
              <a:t> </a:t>
            </a:r>
            <a:r>
              <a:rPr lang="en-US" dirty="0" err="1"/>
              <a:t>või</a:t>
            </a:r>
            <a:r>
              <a:rPr lang="en-US" dirty="0"/>
              <a:t> </a:t>
            </a:r>
            <a:r>
              <a:rPr lang="en-US" dirty="0" err="1"/>
              <a:t>mudaindeksiks</a:t>
            </a:r>
            <a:r>
              <a:rPr lang="en-US" dirty="0"/>
              <a:t> (</a:t>
            </a:r>
            <a:r>
              <a:rPr lang="en-US" dirty="0" err="1"/>
              <a:t>ingl</a:t>
            </a:r>
            <a:r>
              <a:rPr lang="en-US" dirty="0"/>
              <a:t> </a:t>
            </a:r>
            <a:r>
              <a:rPr lang="en-US" i="1" dirty="0"/>
              <a:t>sludge volume index</a:t>
            </a:r>
            <a:r>
              <a:rPr lang="en-US" dirty="0"/>
              <a:t>, SVI) (ml/g </a:t>
            </a:r>
            <a:r>
              <a:rPr lang="en-US" dirty="0" err="1"/>
              <a:t>või</a:t>
            </a:r>
            <a:r>
              <a:rPr lang="en-US" dirty="0"/>
              <a:t> l/kg).</a:t>
            </a:r>
            <a:endParaRPr lang="et-EE" dirty="0"/>
          </a:p>
          <a:p>
            <a:r>
              <a:rPr lang="en-US" dirty="0" err="1"/>
              <a:t>Mida</a:t>
            </a:r>
            <a:r>
              <a:rPr lang="en-US" dirty="0"/>
              <a:t> </a:t>
            </a:r>
            <a:r>
              <a:rPr lang="en-US" dirty="0" err="1"/>
              <a:t>väiksem</a:t>
            </a:r>
            <a:r>
              <a:rPr lang="en-US" dirty="0"/>
              <a:t> on SVI, </a:t>
            </a:r>
            <a:r>
              <a:rPr lang="en-US" dirty="0" err="1"/>
              <a:t>seda</a:t>
            </a:r>
            <a:r>
              <a:rPr lang="en-US" dirty="0"/>
              <a:t> </a:t>
            </a:r>
            <a:r>
              <a:rPr lang="en-US" dirty="0" err="1"/>
              <a:t>paremini</a:t>
            </a:r>
            <a:r>
              <a:rPr lang="en-US" dirty="0"/>
              <a:t> </a:t>
            </a:r>
            <a:r>
              <a:rPr lang="en-US" dirty="0" err="1"/>
              <a:t>muda</a:t>
            </a:r>
            <a:r>
              <a:rPr lang="en-US" dirty="0"/>
              <a:t> </a:t>
            </a:r>
            <a:r>
              <a:rPr lang="en-US" dirty="0" err="1"/>
              <a:t>setib</a:t>
            </a:r>
            <a:r>
              <a:rPr lang="en-US" dirty="0"/>
              <a:t>. </a:t>
            </a:r>
            <a:endParaRPr lang="et-EE" dirty="0"/>
          </a:p>
          <a:p>
            <a:r>
              <a:rPr lang="en-US" dirty="0" err="1"/>
              <a:t>Saksa</a:t>
            </a:r>
            <a:r>
              <a:rPr lang="en-US" dirty="0"/>
              <a:t> </a:t>
            </a:r>
            <a:r>
              <a:rPr lang="en-US" dirty="0" err="1"/>
              <a:t>standardite</a:t>
            </a:r>
            <a:r>
              <a:rPr lang="en-US" dirty="0"/>
              <a:t> </a:t>
            </a:r>
            <a:r>
              <a:rPr lang="en-US" dirty="0" err="1"/>
              <a:t>kohaselt</a:t>
            </a:r>
            <a:r>
              <a:rPr lang="en-US" dirty="0"/>
              <a:t> on järelsetiti </a:t>
            </a:r>
            <a:r>
              <a:rPr lang="en-US" dirty="0" err="1"/>
              <a:t>dimensioneerimisel</a:t>
            </a:r>
            <a:r>
              <a:rPr lang="en-US" dirty="0"/>
              <a:t> </a:t>
            </a:r>
            <a:r>
              <a:rPr lang="en-US" dirty="0" err="1"/>
              <a:t>mudaindeksi</a:t>
            </a:r>
            <a:r>
              <a:rPr lang="en-US" dirty="0"/>
              <a:t> </a:t>
            </a:r>
            <a:r>
              <a:rPr lang="en-US" dirty="0" err="1"/>
              <a:t>soovitusvahemik</a:t>
            </a:r>
            <a:r>
              <a:rPr lang="en-US" dirty="0"/>
              <a:t> 50 l/kg ≥ SVI ≤ 200 l/kg </a:t>
            </a:r>
          </a:p>
        </p:txBody>
      </p:sp>
      <p:sp>
        <p:nvSpPr>
          <p:cNvPr id="3" name="Pealkiri 2">
            <a:extLst>
              <a:ext uri="{FF2B5EF4-FFF2-40B4-BE49-F238E27FC236}">
                <a16:creationId xmlns:a16="http://schemas.microsoft.com/office/drawing/2014/main" id="{7DC47698-477B-4FD0-961D-D1F5923F231D}"/>
              </a:ext>
            </a:extLst>
          </p:cNvPr>
          <p:cNvSpPr>
            <a:spLocks noGrp="1"/>
          </p:cNvSpPr>
          <p:nvPr>
            <p:ph type="title"/>
          </p:nvPr>
        </p:nvSpPr>
        <p:spPr/>
        <p:txBody>
          <a:bodyPr/>
          <a:lstStyle/>
          <a:p>
            <a:r>
              <a:rPr lang="fi-FI" dirty="0"/>
              <a:t>Setiti </a:t>
            </a:r>
            <a:r>
              <a:rPr lang="fi-FI" dirty="0" err="1"/>
              <a:t>koormuse</a:t>
            </a:r>
            <a:r>
              <a:rPr lang="fi-FI" dirty="0"/>
              <a:t> </a:t>
            </a:r>
            <a:r>
              <a:rPr lang="fi-FI" dirty="0" err="1"/>
              <a:t>arvutamine</a:t>
            </a:r>
            <a:r>
              <a:rPr lang="fi-FI" dirty="0"/>
              <a:t> </a:t>
            </a:r>
            <a:r>
              <a:rPr lang="fi-FI" dirty="0" err="1"/>
              <a:t>sõltuvalt</a:t>
            </a:r>
            <a:r>
              <a:rPr lang="fi-FI" dirty="0"/>
              <a:t> </a:t>
            </a:r>
            <a:r>
              <a:rPr lang="fi-FI" dirty="0" err="1"/>
              <a:t>muda</a:t>
            </a:r>
            <a:r>
              <a:rPr lang="fi-FI" dirty="0"/>
              <a:t> </a:t>
            </a:r>
            <a:r>
              <a:rPr lang="fi-FI" dirty="0" err="1"/>
              <a:t>settimisomadustest</a:t>
            </a:r>
            <a:r>
              <a:rPr lang="et-EE" dirty="0"/>
              <a:t> </a:t>
            </a:r>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82D0C42-0DBC-DADD-CAAE-7C97F13E4E4B}"/>
                  </a:ext>
                </a:extLst>
              </p:cNvPr>
              <p:cNvSpPr txBox="1"/>
              <p:nvPr/>
            </p:nvSpPr>
            <p:spPr>
              <a:xfrm>
                <a:off x="759144" y="4857750"/>
                <a:ext cx="8578214" cy="538737"/>
              </a:xfrm>
              <a:prstGeom prst="rect">
                <a:avLst/>
              </a:prstGeom>
              <a:noFill/>
            </p:spPr>
            <p:txBody>
              <a:bodyPr wrap="square">
                <a:spAutoFit/>
              </a:bodyPr>
              <a:lstStyle/>
              <a:p>
                <a14:m>
                  <m:oMath xmlns:m="http://schemas.openxmlformats.org/officeDocument/2006/math">
                    <m:r>
                      <a:rPr lang="et-EE" sz="1800" i="1" smtClean="0">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𝑆𝑉𝐼</m:t>
                    </m:r>
                    <m:r>
                      <a:rPr lang="et-EE" sz="1800" i="1" smtClean="0">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m:t>
                        </m:r>
                      </m:num>
                      <m:den>
                        <m:sSub>
                          <m:sSubPr>
                            <m:ctrlPr>
                              <a:rPr lang="en-US" i="1">
                                <a:effectLst/>
                                <a:latin typeface="Cambria Math" panose="02040503050406030204" pitchFamily="18" charset="0"/>
                              </a:rPr>
                            </m:ctrlPr>
                          </m:sSubPr>
                          <m:e>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𝐵𝑀</m:t>
                            </m:r>
                          </m:sub>
                        </m:sSub>
                      </m:den>
                    </m:f>
                    <m:r>
                      <a:rPr lang="et-EE" sz="1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(ml/g või l/kg), 	</a:t>
                </a:r>
                <a:endParaRPr lang="en-US" dirty="0"/>
              </a:p>
            </p:txBody>
          </p:sp>
        </mc:Choice>
        <mc:Fallback>
          <p:sp>
            <p:nvSpPr>
              <p:cNvPr id="5" name="TextBox 4">
                <a:extLst>
                  <a:ext uri="{FF2B5EF4-FFF2-40B4-BE49-F238E27FC236}">
                    <a16:creationId xmlns:a16="http://schemas.microsoft.com/office/drawing/2014/main" id="{682D0C42-0DBC-DADD-CAAE-7C97F13E4E4B}"/>
                  </a:ext>
                </a:extLst>
              </p:cNvPr>
              <p:cNvSpPr txBox="1">
                <a:spLocks noRot="1" noChangeAspect="1" noMove="1" noResize="1" noEditPoints="1" noAdjustHandles="1" noChangeArrowheads="1" noChangeShapeType="1" noTextEdit="1"/>
              </p:cNvSpPr>
              <p:nvPr/>
            </p:nvSpPr>
            <p:spPr>
              <a:xfrm>
                <a:off x="759144" y="4857750"/>
                <a:ext cx="8578214" cy="538737"/>
              </a:xfrm>
              <a:prstGeom prst="rect">
                <a:avLst/>
              </a:prstGeom>
              <a:blipFill>
                <a:blip r:embed="rId2"/>
                <a:stretch>
                  <a:fillRect/>
                </a:stretch>
              </a:blipFill>
            </p:spPr>
            <p:txBody>
              <a:bodyPr/>
              <a:lstStyle/>
              <a:p>
                <a:r>
                  <a:rPr lang="en-US">
                    <a:noFill/>
                  </a:rPr>
                  <a:t> </a:t>
                </a:r>
              </a:p>
            </p:txBody>
          </p:sp>
        </mc:Fallback>
      </mc:AlternateContent>
      <p:pic>
        <p:nvPicPr>
          <p:cNvPr id="6" name="Picture 7">
            <a:extLst>
              <a:ext uri="{FF2B5EF4-FFF2-40B4-BE49-F238E27FC236}">
                <a16:creationId xmlns:a16="http://schemas.microsoft.com/office/drawing/2014/main" id="{23398E25-DCF7-772A-B0A2-507D4E12A0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052" y="3898393"/>
            <a:ext cx="3260725" cy="2457450"/>
          </a:xfrm>
          <a:prstGeom prst="rect">
            <a:avLst/>
          </a:prstGeom>
          <a:noFill/>
        </p:spPr>
      </p:pic>
    </p:spTree>
    <p:extLst>
      <p:ext uri="{BB962C8B-B14F-4D97-AF65-F5344CB8AC3E}">
        <p14:creationId xmlns:p14="http://schemas.microsoft.com/office/powerpoint/2010/main" val="299160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E323A381-6125-FEED-B3DC-60D868B8C81C}"/>
              </a:ext>
            </a:extLst>
          </p:cNvPr>
          <p:cNvSpPr>
            <a:spLocks noGrp="1"/>
          </p:cNvSpPr>
          <p:nvPr>
            <p:ph idx="1"/>
          </p:nvPr>
        </p:nvSpPr>
        <p:spPr/>
        <p:txBody>
          <a:bodyPr>
            <a:normAutofit fontScale="77500" lnSpcReduction="20000"/>
          </a:bodyPr>
          <a:lstStyle/>
          <a:p>
            <a:pPr marL="342900" lvl="0" indent="-342900" algn="just">
              <a:lnSpc>
                <a:spcPct val="120000"/>
              </a:lnSpc>
              <a:buFont typeface="Symbol" panose="05050102010706020507" pitchFamily="18" charset="2"/>
              <a:buChar char=""/>
            </a:pPr>
            <a:r>
              <a:rPr lang="et-EE" sz="2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üksikosakesesettiminene</a:t>
            </a:r>
            <a:r>
              <a:rPr lang="et-EE" sz="2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osakesed</a:t>
            </a:r>
            <a:r>
              <a:rPr lang="et-EE" sz="2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setivad vabalt ühtlase kiirusega, teistest osakestest sõltumatult (ingl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discrete</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particles</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settling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t-EE" sz="2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helvessettimine</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flocculant</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particles</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settling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kui heljumit on vees vähe, kuid osakestel on võimalik liituda, kasvab settimiskiirus osakeste suurenemise tõttu;</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pPr>
            <a:r>
              <a:rPr lang="et-EE" sz="2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tsoonsettimine</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zone</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settling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toimub siis, kui vedeliku heljumisisaldus on suur ning vedelik pigem liigub läbi osakeste vahelise ruumi, mistõttu vertikaalne settimiskiirus väheneb seda enam, mida suuremaks muutub heljumisisaldus. Settimise lõpuks tekib kaks silmaga eristatavat tsooni – vee- ja settetsoon;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1200"/>
              </a:spcAft>
              <a:buFont typeface="Symbol" panose="05050102010706020507" pitchFamily="18" charset="2"/>
              <a:buChar char=""/>
            </a:pPr>
            <a:r>
              <a:rPr lang="et-EE" sz="2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survesettimine</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compression</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settling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toimub siis, kui heljumisisaldus on väga suur ning settimine toimub osakeste tekitatud rõhu all, nt paksu mudakihi alumises osas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Pealkiri 2">
            <a:extLst>
              <a:ext uri="{FF2B5EF4-FFF2-40B4-BE49-F238E27FC236}">
                <a16:creationId xmlns:a16="http://schemas.microsoft.com/office/drawing/2014/main" id="{075C9A3C-3AB8-8E0B-8611-9397EED5E7CD}"/>
              </a:ext>
            </a:extLst>
          </p:cNvPr>
          <p:cNvSpPr>
            <a:spLocks noGrp="1"/>
          </p:cNvSpPr>
          <p:nvPr>
            <p:ph type="title"/>
          </p:nvPr>
        </p:nvSpPr>
        <p:spPr/>
        <p:txBody>
          <a:bodyPr/>
          <a:lstStyle/>
          <a:p>
            <a:r>
              <a:rPr lang="fi-FI" dirty="0" err="1"/>
              <a:t>Reoveepuhastuses</a:t>
            </a:r>
            <a:r>
              <a:rPr lang="fi-FI" dirty="0"/>
              <a:t> </a:t>
            </a:r>
            <a:r>
              <a:rPr lang="fi-FI" dirty="0" err="1"/>
              <a:t>toimub</a:t>
            </a:r>
            <a:r>
              <a:rPr lang="fi-FI" dirty="0"/>
              <a:t> </a:t>
            </a:r>
            <a:r>
              <a:rPr lang="fi-FI" dirty="0" err="1"/>
              <a:t>settimine</a:t>
            </a:r>
            <a:r>
              <a:rPr lang="fi-FI" dirty="0"/>
              <a:t> </a:t>
            </a:r>
            <a:r>
              <a:rPr lang="fi-FI" dirty="0" err="1"/>
              <a:t>mitut</a:t>
            </a:r>
            <a:r>
              <a:rPr lang="fi-FI" dirty="0"/>
              <a:t> moodi: </a:t>
            </a:r>
            <a:endParaRPr lang="en-US" dirty="0"/>
          </a:p>
        </p:txBody>
      </p:sp>
    </p:spTree>
    <p:extLst>
      <p:ext uri="{BB962C8B-B14F-4D97-AF65-F5344CB8AC3E}">
        <p14:creationId xmlns:p14="http://schemas.microsoft.com/office/powerpoint/2010/main" val="333150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isu kohatäide 1">
                <a:extLst>
                  <a:ext uri="{FF2B5EF4-FFF2-40B4-BE49-F238E27FC236}">
                    <a16:creationId xmlns:a16="http://schemas.microsoft.com/office/drawing/2014/main" id="{DB82C7C0-BC9C-C176-976B-E660A6CA5763}"/>
                  </a:ext>
                </a:extLst>
              </p:cNvPr>
              <p:cNvSpPr>
                <a:spLocks noGrp="1"/>
              </p:cNvSpPr>
              <p:nvPr>
                <p:ph idx="1"/>
              </p:nvPr>
            </p:nvSpPr>
            <p:spPr>
              <a:xfrm>
                <a:off x="529590" y="385444"/>
                <a:ext cx="10786110" cy="5992495"/>
              </a:xfrm>
            </p:spPr>
            <p:txBody>
              <a:bodyPr>
                <a:noAutofit/>
              </a:bodyPr>
              <a:lstStyle/>
              <a:p>
                <a:pPr algn="just">
                  <a:lnSpc>
                    <a:spcPct val="100000"/>
                  </a:lnSpc>
                  <a:spcAft>
                    <a:spcPts val="1200"/>
                  </a:spcAft>
                </a:pP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Tavaliselt hinnatakse setitite koormuse arvutamisel pinnakoormust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0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 mis näitab väljavooluvee voolamiskiirust (meetrit tunnis) läbi setiti ristlõikepindala. See suurus iseloomustab ainult hüdraulilist pinnakoormust ning ei võta arvesse aktiivmuda settimisomadusi ega kinni peetud muda hulka. </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Järelsetitite</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puhul tuleb arvestada, kui palju setet juhitakse eraldamiseks setitisse. Selleks hinnatakse, kui suur sette maht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järelsetitisse</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eraldamiseks ja tihendamiseks juhitakse. Sette mahtu määratakse 30 minutit settinud aktiivmuda ruumalana  (SV) või eelistatult lahjendatud muda ruumalana (DSV).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pinnakoormus: </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r">
                  <a:lnSpc>
                    <a:spcPct val="150000"/>
                  </a:lnSpc>
                  <a:spcAft>
                    <a:spcPts val="1200"/>
                  </a:spcAft>
                  <a:buNone/>
                </a:pPr>
                <a14:m>
                  <m:oMath xmlns:m="http://schemas.openxmlformats.org/officeDocument/2006/math">
                    <m:sSub>
                      <m:sSubPr>
                        <m:ctrlPr>
                          <a:rPr lang="en-US"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m:t>
                        </m:r>
                      </m:sub>
                    </m:s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𝐷𝑆𝑉</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𝑆𝑉𝐼</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𝐾𝐴</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0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𝐵𝑀</m:t>
                        </m:r>
                      </m:sub>
                    </m:sSub>
                  </m:oMath>
                </a14:m>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a:t>
                </a:r>
                <a:r>
                  <a:rPr lang="et-EE" sz="2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2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2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või l/(m</a:t>
                </a:r>
                <a:r>
                  <a:rPr lang="et-EE" sz="2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20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a:t>
                </a:r>
                <a:r>
                  <a:rPr lang="et-EE" sz="20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lnSpc>
                    <a:spcPct val="150000"/>
                  </a:lnSpc>
                  <a:spcAft>
                    <a:spcPts val="1200"/>
                  </a:spcAft>
                  <a:buNone/>
                </a:pP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 DSV on lahjendatud muda ruumala (l/m</a:t>
                </a:r>
                <a:r>
                  <a:rPr lang="et-EE" sz="20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 muda pinnakoormus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0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A,m</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näitab, mitu liitrit setet juhitakse eraldamiseks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järelsetitisse</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ühe pinnaruutmeetri kohta. Nagu valemist näha, sõltub see muda mahust, mitte mudaindeksist. Seega saab halvemini settivat muda (suurem SVI) sama hästi eraldada kui madalama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SVI-ga</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setet, kui selle sisaldus on reaktoris proportsionaalselt väiksem. Mida parem on muda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settivus</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seda suuremat aktiivmudasisaldust saab reaktoris hoida. </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mc:Choice>
        <mc:Fallback>
          <p:sp>
            <p:nvSpPr>
              <p:cNvPr id="2" name="Sisu kohatäide 1">
                <a:extLst>
                  <a:ext uri="{FF2B5EF4-FFF2-40B4-BE49-F238E27FC236}">
                    <a16:creationId xmlns:a16="http://schemas.microsoft.com/office/drawing/2014/main" id="{DB82C7C0-BC9C-C176-976B-E660A6CA5763}"/>
                  </a:ext>
                </a:extLst>
              </p:cNvPr>
              <p:cNvSpPr>
                <a:spLocks noGrp="1" noRot="1" noChangeAspect="1" noMove="1" noResize="1" noEditPoints="1" noAdjustHandles="1" noChangeArrowheads="1" noChangeShapeType="1" noTextEdit="1"/>
              </p:cNvSpPr>
              <p:nvPr>
                <p:ph idx="1"/>
              </p:nvPr>
            </p:nvSpPr>
            <p:spPr>
              <a:xfrm>
                <a:off x="529590" y="385444"/>
                <a:ext cx="10786110" cy="5992495"/>
              </a:xfrm>
              <a:blipFill>
                <a:blip r:embed="rId3"/>
                <a:stretch>
                  <a:fillRect l="-509" t="-509" r="-565" b="-2645"/>
                </a:stretch>
              </a:blipFill>
            </p:spPr>
            <p:txBody>
              <a:bodyPr/>
              <a:lstStyle/>
              <a:p>
                <a:r>
                  <a:rPr lang="en-US">
                    <a:noFill/>
                  </a:rPr>
                  <a:t> </a:t>
                </a:r>
              </a:p>
            </p:txBody>
          </p:sp>
        </mc:Fallback>
      </mc:AlternateContent>
    </p:spTree>
    <p:extLst>
      <p:ext uri="{BB962C8B-B14F-4D97-AF65-F5344CB8AC3E}">
        <p14:creationId xmlns:p14="http://schemas.microsoft.com/office/powerpoint/2010/main" val="78285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267D3F11-3575-E618-FDEA-1A3D1040C9B2}"/>
              </a:ext>
            </a:extLst>
          </p:cNvPr>
          <p:cNvSpPr>
            <a:spLocks noGrp="1"/>
          </p:cNvSpPr>
          <p:nvPr>
            <p:ph idx="1"/>
          </p:nvPr>
        </p:nvSpPr>
        <p:spPr/>
        <p:txBody>
          <a:bodyPr/>
          <a:lstStyle/>
          <a:p>
            <a:r>
              <a:rPr lang="et-EE" dirty="0"/>
              <a:t>Settivuse määramine</a:t>
            </a:r>
          </a:p>
          <a:p>
            <a:r>
              <a:rPr lang="en-US" dirty="0">
                <a:hlinkClick r:id="rId2"/>
              </a:rPr>
              <a:t>https://www.youtube.com/watch?v=kbo0OwIkc18</a:t>
            </a:r>
            <a:endParaRPr lang="et-EE" dirty="0"/>
          </a:p>
          <a:p>
            <a:endParaRPr lang="en-US" dirty="0"/>
          </a:p>
        </p:txBody>
      </p:sp>
      <p:sp>
        <p:nvSpPr>
          <p:cNvPr id="3" name="Pealkiri 2">
            <a:extLst>
              <a:ext uri="{FF2B5EF4-FFF2-40B4-BE49-F238E27FC236}">
                <a16:creationId xmlns:a16="http://schemas.microsoft.com/office/drawing/2014/main" id="{B9A77D16-7AC9-8A69-C9D9-92484594CFBF}"/>
              </a:ext>
            </a:extLst>
          </p:cNvPr>
          <p:cNvSpPr>
            <a:spLocks noGrp="1"/>
          </p:cNvSpPr>
          <p:nvPr>
            <p:ph type="title"/>
          </p:nvPr>
        </p:nvSpPr>
        <p:spPr/>
        <p:txBody>
          <a:bodyPr/>
          <a:lstStyle/>
          <a:p>
            <a:r>
              <a:rPr lang="et-EE" dirty="0"/>
              <a:t>Settivuse katsed</a:t>
            </a:r>
            <a:endParaRPr lang="en-US" dirty="0"/>
          </a:p>
        </p:txBody>
      </p:sp>
    </p:spTree>
    <p:extLst>
      <p:ext uri="{BB962C8B-B14F-4D97-AF65-F5344CB8AC3E}">
        <p14:creationId xmlns:p14="http://schemas.microsoft.com/office/powerpoint/2010/main" val="288688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0B62A11-21C2-2CB6-A36C-EABA6D23AD07}"/>
              </a:ext>
            </a:extLst>
          </p:cNvPr>
          <p:cNvSpPr>
            <a:spLocks noGrp="1"/>
          </p:cNvSpPr>
          <p:nvPr>
            <p:ph idx="1"/>
          </p:nvPr>
        </p:nvSpPr>
        <p:spPr/>
        <p:txBody>
          <a:bodyPr>
            <a:normAutofit fontScale="77500" lnSpcReduction="20000"/>
          </a:bodyPr>
          <a:lstStyle/>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 tööpunkti analüüs (ingl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state</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point</a:t>
            </a:r>
            <a:r>
              <a:rPr lang="et-EE" sz="2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analysis</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SPA) on lihtsustatud matemaatiline moodus järelsetiti jõudluse ennustamiseks, kasutades järgmisi andmeid: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sissevooluvee vooluhulk (Q);</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tagastusmuda vooluhulk (Q</a:t>
            </a:r>
            <a:r>
              <a:rPr lang="et-EE"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TM</a:t>
            </a: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sissevooluvee heljumisisaldus (X</a:t>
            </a:r>
            <a:r>
              <a:rPr lang="et-EE"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 aktiivmudasisaldus (X</a:t>
            </a:r>
            <a:r>
              <a:rPr lang="et-EE"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KA,BM</a:t>
            </a: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 pindala </a:t>
            </a:r>
            <a:r>
              <a:rPr lang="et-EE"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a:t>
            </a: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kasutusel olevate setitite arv; </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spcAft>
                <a:spcPts val="1200"/>
              </a:spcAft>
              <a:buFont typeface="Symbol" panose="05050102010706020507" pitchFamily="18" charset="2"/>
              <a:buChar char=""/>
            </a:pPr>
            <a:r>
              <a:rPr lang="et-E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muda mahuindeks (SVI).</a:t>
            </a:r>
            <a:endParaRPr lang="en-US"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Pealkiri 2">
            <a:extLst>
              <a:ext uri="{FF2B5EF4-FFF2-40B4-BE49-F238E27FC236}">
                <a16:creationId xmlns:a16="http://schemas.microsoft.com/office/drawing/2014/main" id="{682B3D91-CAA8-02FF-B0CA-33955F7909A6}"/>
              </a:ext>
            </a:extLst>
          </p:cNvPr>
          <p:cNvSpPr>
            <a:spLocks noGrp="1"/>
          </p:cNvSpPr>
          <p:nvPr>
            <p:ph type="title"/>
          </p:nvPr>
        </p:nvSpPr>
        <p:spPr/>
        <p:txBody>
          <a:bodyPr/>
          <a:lstStyle/>
          <a:p>
            <a:r>
              <a:rPr lang="et-EE" dirty="0"/>
              <a:t>Setiti voogude juhtimine</a:t>
            </a:r>
            <a:endParaRPr lang="en-US" dirty="0"/>
          </a:p>
        </p:txBody>
      </p:sp>
    </p:spTree>
    <p:extLst>
      <p:ext uri="{BB962C8B-B14F-4D97-AF65-F5344CB8AC3E}">
        <p14:creationId xmlns:p14="http://schemas.microsoft.com/office/powerpoint/2010/main" val="406837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02BFC4D7-FC2A-6830-8800-0E66B9B416D2}"/>
              </a:ext>
            </a:extLst>
          </p:cNvPr>
          <p:cNvSpPr>
            <a:spLocks noGrp="1"/>
          </p:cNvSpPr>
          <p:nvPr>
            <p:ph idx="1"/>
          </p:nvPr>
        </p:nvSpPr>
        <p:spPr>
          <a:xfrm>
            <a:off x="838200" y="1485900"/>
            <a:ext cx="10515600" cy="4691063"/>
          </a:xfrm>
        </p:spPr>
        <p:txBody>
          <a:bodyPr>
            <a:normAutofit fontScale="70000" lnSpcReduction="20000"/>
          </a:bodyPr>
          <a:lstStyle/>
          <a:p>
            <a:pPr>
              <a:lnSpc>
                <a:spcPct val="120000"/>
              </a:lnSpc>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määrata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järelsetitisse</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siseneva vee heljumisisaldus (aktiivmudasisaldus) X</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korrutada see hüdraulilise pinnakoormusega </a:t>
            </a:r>
          </a:p>
          <a:p>
            <a:pPr>
              <a:lnSpc>
                <a:spcPct val="120000"/>
              </a:lnSpc>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tõmmata ülevoolujoon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koordinaatitelt</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XY=0 läbi tööpunkti. Ülevoolujoon kujutab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pinnakoormust sõltuvalt heljumisisaldusest, kuid ei võta arvesse kõrvaldatava sette voogu</a:t>
            </a:r>
          </a:p>
          <a:p>
            <a:pPr marL="342900" lvl="0" indent="-342900" algn="just">
              <a:lnSpc>
                <a:spcPct val="120000"/>
              </a:lnSpc>
              <a:buFont typeface="Symbol" panose="05050102010706020507" pitchFamily="18" charset="2"/>
              <a:buChar char=""/>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kuna setitisse sisenev vesi liigub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setitis</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samaaegselt kahes suunas (tõusvalt ja vajuvalt), kuvatakse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vajuvoolu</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voog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KA,TM</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negatiivse kaldega. Selleks tuleb esmalt leida kogu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setitimuda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pinnakoormus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olemasoleva heljumisisalduse X</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 </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juures. Arvutatud tulemus märgitakse punktina graafikule nii, et Y =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X = 0. Saadud punktist tõmmatakse läbi tööpunkti negatiivse kaldega sirge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vajuvoolujoon</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kuni X-teljeni. Punkt, kus sirge X-teljega lõikub, näitab põhjamuda eeldatavat heljumisisaldust (X</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KA,TM</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1200"/>
              </a:spcAft>
              <a:buFont typeface="Symbol" panose="05050102010706020507" pitchFamily="18" charset="2"/>
              <a:buChar char=""/>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määrata tsoonsettimise kiirus eri heljumisisalduste juures ning kuvada raskusjõu tõttu settinud heljumi voo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KA,g</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kõver.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Pealkiri 2">
            <a:extLst>
              <a:ext uri="{FF2B5EF4-FFF2-40B4-BE49-F238E27FC236}">
                <a16:creationId xmlns:a16="http://schemas.microsoft.com/office/drawing/2014/main" id="{92254245-ED30-53D8-90F9-1096F771A547}"/>
              </a:ext>
            </a:extLst>
          </p:cNvPr>
          <p:cNvSpPr>
            <a:spLocks noGrp="1"/>
          </p:cNvSpPr>
          <p:nvPr>
            <p:ph type="title"/>
          </p:nvPr>
        </p:nvSpPr>
        <p:spPr/>
        <p:txBody>
          <a:bodyPr/>
          <a:lstStyle/>
          <a:p>
            <a:r>
              <a:rPr lang="et-EE" dirty="0"/>
              <a:t>SPA määramine</a:t>
            </a:r>
            <a:endParaRPr lang="en-US" dirty="0"/>
          </a:p>
        </p:txBody>
      </p:sp>
    </p:spTree>
    <p:extLst>
      <p:ext uri="{BB962C8B-B14F-4D97-AF65-F5344CB8AC3E}">
        <p14:creationId xmlns:p14="http://schemas.microsoft.com/office/powerpoint/2010/main" val="3689133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3D439111-41A6-0CBA-1790-B4ED90AB4F62}"/>
              </a:ext>
            </a:extLst>
          </p:cNvPr>
          <p:cNvSpPr>
            <a:spLocks noGrp="1"/>
          </p:cNvSpPr>
          <p:nvPr>
            <p:ph type="title"/>
          </p:nvPr>
        </p:nvSpPr>
        <p:spPr/>
        <p:txBody>
          <a:bodyPr/>
          <a:lstStyle/>
          <a:p>
            <a:r>
              <a:rPr lang="et-EE" dirty="0"/>
              <a:t>Järelsetiti tööpunkti analüüs</a:t>
            </a:r>
            <a:endParaRPr lang="en-US" dirty="0"/>
          </a:p>
        </p:txBody>
      </p:sp>
      <p:pic>
        <p:nvPicPr>
          <p:cNvPr id="4" name="Picture 9" descr="A graph with lines and dots&#10;&#10;Description automatically generated">
            <a:extLst>
              <a:ext uri="{FF2B5EF4-FFF2-40B4-BE49-F238E27FC236}">
                <a16:creationId xmlns:a16="http://schemas.microsoft.com/office/drawing/2014/main" id="{6D3638C0-F56C-89DA-9A98-31CB18CF49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745" y="1608455"/>
            <a:ext cx="6567189" cy="4351338"/>
          </a:xfrm>
          <a:prstGeom prst="rect">
            <a:avLst/>
          </a:prstGeom>
          <a:noFill/>
        </p:spPr>
      </p:pic>
    </p:spTree>
    <p:extLst>
      <p:ext uri="{BB962C8B-B14F-4D97-AF65-F5344CB8AC3E}">
        <p14:creationId xmlns:p14="http://schemas.microsoft.com/office/powerpoint/2010/main" val="793145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88CBE139-9D61-EE75-C5C8-E4F0554CEBF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558439"/>
            <a:ext cx="6963803" cy="5618524"/>
          </a:xfrm>
          <a:prstGeom prst="rect">
            <a:avLst/>
          </a:prstGeom>
          <a:noFill/>
        </p:spPr>
      </p:pic>
    </p:spTree>
    <p:extLst>
      <p:ext uri="{BB962C8B-B14F-4D97-AF65-F5344CB8AC3E}">
        <p14:creationId xmlns:p14="http://schemas.microsoft.com/office/powerpoint/2010/main" val="267390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497D9170-CFD9-38D4-BDE8-737EA922AE15}"/>
              </a:ext>
            </a:extLst>
          </p:cNvPr>
          <p:cNvSpPr>
            <a:spLocks noGrp="1"/>
          </p:cNvSpPr>
          <p:nvPr>
            <p:ph idx="1"/>
          </p:nvPr>
        </p:nvSpPr>
        <p:spPr/>
        <p:txBody>
          <a:bodyPr>
            <a:normAutofit fontScale="77500" lnSpcReduction="20000"/>
          </a:bodyPr>
          <a:lstStyle/>
          <a:p>
            <a:r>
              <a:rPr lang="en-US" dirty="0" err="1"/>
              <a:t>Surnud</a:t>
            </a:r>
            <a:r>
              <a:rPr lang="en-US" dirty="0"/>
              <a:t> </a:t>
            </a:r>
            <a:r>
              <a:rPr lang="en-US" dirty="0" err="1"/>
              <a:t>piirkonnad</a:t>
            </a:r>
            <a:r>
              <a:rPr lang="en-US" dirty="0"/>
              <a:t> ja </a:t>
            </a:r>
            <a:r>
              <a:rPr lang="en-US" dirty="0" err="1"/>
              <a:t>otseläbivoolud</a:t>
            </a:r>
            <a:endParaRPr lang="et-EE" dirty="0"/>
          </a:p>
          <a:p>
            <a:r>
              <a:rPr lang="en-US" dirty="0" err="1"/>
              <a:t>Järsk</a:t>
            </a:r>
            <a:r>
              <a:rPr lang="en-US" dirty="0"/>
              <a:t> </a:t>
            </a:r>
            <a:r>
              <a:rPr lang="en-US" dirty="0" err="1"/>
              <a:t>temperatuurimuutus</a:t>
            </a:r>
            <a:endParaRPr lang="et-EE" dirty="0"/>
          </a:p>
          <a:p>
            <a:r>
              <a:rPr lang="en-US" dirty="0" err="1"/>
              <a:t>Vahutamine</a:t>
            </a:r>
            <a:r>
              <a:rPr lang="en-US" dirty="0"/>
              <a:t> </a:t>
            </a:r>
            <a:r>
              <a:rPr lang="en-US" dirty="0" err="1"/>
              <a:t>bioloogilises</a:t>
            </a:r>
            <a:r>
              <a:rPr lang="en-US" dirty="0"/>
              <a:t> </a:t>
            </a:r>
            <a:r>
              <a:rPr lang="en-US" dirty="0" err="1"/>
              <a:t>puhastusetapis</a:t>
            </a:r>
            <a:r>
              <a:rPr lang="en-US" dirty="0"/>
              <a:t>, mis </a:t>
            </a:r>
            <a:r>
              <a:rPr lang="en-US" dirty="0" err="1"/>
              <a:t>kandub</a:t>
            </a:r>
            <a:r>
              <a:rPr lang="en-US" dirty="0"/>
              <a:t> </a:t>
            </a:r>
            <a:r>
              <a:rPr lang="en-US" dirty="0" err="1"/>
              <a:t>edasi</a:t>
            </a:r>
            <a:r>
              <a:rPr lang="en-US" dirty="0"/>
              <a:t> </a:t>
            </a:r>
            <a:r>
              <a:rPr lang="en-US" dirty="0" err="1"/>
              <a:t>järelsetitisse</a:t>
            </a:r>
            <a:endParaRPr lang="et-EE" dirty="0"/>
          </a:p>
          <a:p>
            <a:r>
              <a:rPr lang="en-US" dirty="0" err="1"/>
              <a:t>Aktiivmuda</a:t>
            </a:r>
            <a:r>
              <a:rPr lang="en-US" dirty="0"/>
              <a:t> </a:t>
            </a:r>
            <a:r>
              <a:rPr lang="en-US" dirty="0" err="1"/>
              <a:t>pundumine</a:t>
            </a:r>
            <a:r>
              <a:rPr lang="en-US" dirty="0"/>
              <a:t> ja </a:t>
            </a:r>
            <a:r>
              <a:rPr lang="en-US" dirty="0" err="1"/>
              <a:t>vahutamine</a:t>
            </a:r>
            <a:endParaRPr lang="et-EE" dirty="0"/>
          </a:p>
          <a:p>
            <a:r>
              <a:rPr lang="en-US" dirty="0"/>
              <a:t>Järelsetiti </a:t>
            </a:r>
            <a:r>
              <a:rPr lang="en-US" dirty="0" err="1"/>
              <a:t>pinnale</a:t>
            </a:r>
            <a:r>
              <a:rPr lang="en-US" dirty="0"/>
              <a:t> </a:t>
            </a:r>
            <a:r>
              <a:rPr lang="en-US" dirty="0" err="1"/>
              <a:t>kogunev</a:t>
            </a:r>
            <a:r>
              <a:rPr lang="en-US" dirty="0"/>
              <a:t> </a:t>
            </a:r>
            <a:r>
              <a:rPr lang="en-US" dirty="0" err="1"/>
              <a:t>muda</a:t>
            </a:r>
            <a:r>
              <a:rPr lang="en-US" dirty="0"/>
              <a:t> </a:t>
            </a:r>
            <a:endParaRPr lang="et-EE" dirty="0"/>
          </a:p>
          <a:p>
            <a:r>
              <a:rPr lang="en-US" dirty="0" err="1"/>
              <a:t>Heljumi</a:t>
            </a:r>
            <a:r>
              <a:rPr lang="en-US" dirty="0"/>
              <a:t> </a:t>
            </a:r>
            <a:r>
              <a:rPr lang="en-US" dirty="0" err="1"/>
              <a:t>väljakandumine</a:t>
            </a:r>
            <a:endParaRPr lang="et-EE" dirty="0"/>
          </a:p>
          <a:p>
            <a:r>
              <a:rPr lang="en-US" dirty="0" err="1"/>
              <a:t>Hüdraulilised</a:t>
            </a:r>
            <a:r>
              <a:rPr lang="en-US" dirty="0"/>
              <a:t> </a:t>
            </a:r>
            <a:r>
              <a:rPr lang="en-US" dirty="0" err="1"/>
              <a:t>probleemid</a:t>
            </a:r>
            <a:r>
              <a:rPr lang="en-US" dirty="0"/>
              <a:t> </a:t>
            </a:r>
            <a:r>
              <a:rPr lang="en-US" dirty="0" err="1"/>
              <a:t>järelsetitis</a:t>
            </a:r>
            <a:endParaRPr lang="et-EE" dirty="0"/>
          </a:p>
          <a:p>
            <a:r>
              <a:rPr lang="en-US" dirty="0" err="1"/>
              <a:t>Mudakerked</a:t>
            </a:r>
            <a:r>
              <a:rPr lang="en-US" dirty="0"/>
              <a:t> </a:t>
            </a:r>
            <a:r>
              <a:rPr lang="en-US" dirty="0" err="1"/>
              <a:t>järelsetitis</a:t>
            </a:r>
            <a:endParaRPr lang="et-EE" dirty="0"/>
          </a:p>
          <a:p>
            <a:r>
              <a:rPr lang="en-US" dirty="0" err="1"/>
              <a:t>Madalad</a:t>
            </a:r>
            <a:r>
              <a:rPr lang="en-US" dirty="0"/>
              <a:t> </a:t>
            </a:r>
            <a:r>
              <a:rPr lang="en-US" dirty="0" err="1"/>
              <a:t>setitid</a:t>
            </a:r>
            <a:endParaRPr lang="et-EE" dirty="0"/>
          </a:p>
          <a:p>
            <a:r>
              <a:rPr lang="en-US" dirty="0" err="1"/>
              <a:t>Linnud</a:t>
            </a:r>
            <a:r>
              <a:rPr lang="en-US" dirty="0"/>
              <a:t> </a:t>
            </a:r>
            <a:endParaRPr lang="et-EE" dirty="0"/>
          </a:p>
          <a:p>
            <a:r>
              <a:rPr lang="en-US" dirty="0" err="1"/>
              <a:t>Vetikad</a:t>
            </a:r>
            <a:endParaRPr lang="en-US" dirty="0"/>
          </a:p>
        </p:txBody>
      </p:sp>
      <p:sp>
        <p:nvSpPr>
          <p:cNvPr id="3" name="Pealkiri 2">
            <a:extLst>
              <a:ext uri="{FF2B5EF4-FFF2-40B4-BE49-F238E27FC236}">
                <a16:creationId xmlns:a16="http://schemas.microsoft.com/office/drawing/2014/main" id="{ABC8D962-A29C-E5BD-B13E-0E0B8B2BC930}"/>
              </a:ext>
            </a:extLst>
          </p:cNvPr>
          <p:cNvSpPr>
            <a:spLocks noGrp="1"/>
          </p:cNvSpPr>
          <p:nvPr>
            <p:ph type="title"/>
          </p:nvPr>
        </p:nvSpPr>
        <p:spPr/>
        <p:txBody>
          <a:bodyPr/>
          <a:lstStyle/>
          <a:p>
            <a:r>
              <a:rPr lang="en-US" dirty="0" err="1"/>
              <a:t>Muud</a:t>
            </a:r>
            <a:r>
              <a:rPr lang="en-US" dirty="0"/>
              <a:t> </a:t>
            </a:r>
            <a:r>
              <a:rPr lang="en-US" dirty="0" err="1"/>
              <a:t>setiti</a:t>
            </a:r>
            <a:r>
              <a:rPr lang="en-US" dirty="0"/>
              <a:t> </a:t>
            </a:r>
            <a:r>
              <a:rPr lang="en-US" dirty="0" err="1"/>
              <a:t>tööd</a:t>
            </a:r>
            <a:r>
              <a:rPr lang="en-US" dirty="0"/>
              <a:t> </a:t>
            </a:r>
            <a:r>
              <a:rPr lang="en-US" dirty="0" err="1"/>
              <a:t>mõjutavad</a:t>
            </a:r>
            <a:r>
              <a:rPr lang="en-US" dirty="0"/>
              <a:t> </a:t>
            </a:r>
            <a:r>
              <a:rPr lang="en-US" dirty="0" err="1"/>
              <a:t>tegurid</a:t>
            </a:r>
            <a:endParaRPr lang="en-US" dirty="0"/>
          </a:p>
        </p:txBody>
      </p:sp>
      <p:pic>
        <p:nvPicPr>
          <p:cNvPr id="4" name="Picture 12">
            <a:extLst>
              <a:ext uri="{FF2B5EF4-FFF2-40B4-BE49-F238E27FC236}">
                <a16:creationId xmlns:a16="http://schemas.microsoft.com/office/drawing/2014/main" id="{6B41DC30-C014-293D-F1BB-E8484BFF2F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049" y="3720783"/>
            <a:ext cx="3800475" cy="2456180"/>
          </a:xfrm>
          <a:prstGeom prst="rect">
            <a:avLst/>
          </a:prstGeom>
          <a:noFill/>
        </p:spPr>
      </p:pic>
    </p:spTree>
    <p:extLst>
      <p:ext uri="{BB962C8B-B14F-4D97-AF65-F5344CB8AC3E}">
        <p14:creationId xmlns:p14="http://schemas.microsoft.com/office/powerpoint/2010/main" val="425592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BEB5A520-DC9A-52EF-C814-3249E9151978}"/>
              </a:ext>
            </a:extLst>
          </p:cNvPr>
          <p:cNvSpPr>
            <a:spLocks noGrp="1"/>
          </p:cNvSpPr>
          <p:nvPr>
            <p:ph type="title"/>
          </p:nvPr>
        </p:nvSpPr>
        <p:spPr/>
        <p:txBody>
          <a:bodyPr/>
          <a:lstStyle/>
          <a:p>
            <a:r>
              <a:rPr lang="et-EE" dirty="0"/>
              <a:t>Tänan!</a:t>
            </a:r>
            <a:endParaRPr lang="en-US" dirty="0"/>
          </a:p>
        </p:txBody>
      </p:sp>
      <p:pic>
        <p:nvPicPr>
          <p:cNvPr id="5" name="Picture 2" descr="Shit Negro - Pulp Fiction meme">
            <a:extLst>
              <a:ext uri="{FF2B5EF4-FFF2-40B4-BE49-F238E27FC236}">
                <a16:creationId xmlns:a16="http://schemas.microsoft.com/office/drawing/2014/main" id="{1B7C8EF4-2790-B15A-F976-0D6E2C5D36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7694" y="1549475"/>
            <a:ext cx="6310723" cy="49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2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1EE17787-E1B2-BC56-44FA-6A8F5EE2E50B}"/>
              </a:ext>
            </a:extLst>
          </p:cNvPr>
          <p:cNvSpPr>
            <a:spLocks noGrp="1"/>
          </p:cNvSpPr>
          <p:nvPr>
            <p:ph idx="1"/>
          </p:nvPr>
        </p:nvSpPr>
        <p:spPr/>
        <p:txBody>
          <a:bodyPr/>
          <a:lstStyle/>
          <a:p>
            <a:pPr algn="just">
              <a:lnSpc>
                <a:spcPct val="10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Vedelikus vabalt heljuvale osakesele mõjuvad vastassuunalised vertikaaljõud, s.o raskus- ja ülestõstejõud, mille vahe määrab osakese liikumise suuna ja kiiruse.</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Üksikosakese settimiskiirust mõjutab selle kuju ja kaugus teisest osakesest. Mida rohkem erineb osakese kuju kerast, seda aeglasem on osakese liikumine võrreldes keraga. </a:t>
            </a:r>
          </a:p>
          <a:p>
            <a:endParaRPr lang="en-US" dirty="0"/>
          </a:p>
        </p:txBody>
      </p:sp>
      <p:sp>
        <p:nvSpPr>
          <p:cNvPr id="3" name="Pealkiri 2">
            <a:extLst>
              <a:ext uri="{FF2B5EF4-FFF2-40B4-BE49-F238E27FC236}">
                <a16:creationId xmlns:a16="http://schemas.microsoft.com/office/drawing/2014/main" id="{EABBA6A8-957B-34EF-71FD-5F24A9B26891}"/>
              </a:ext>
            </a:extLst>
          </p:cNvPr>
          <p:cNvSpPr>
            <a:spLocks noGrp="1"/>
          </p:cNvSpPr>
          <p:nvPr>
            <p:ph type="title"/>
          </p:nvPr>
        </p:nvSpPr>
        <p:spPr/>
        <p:txBody>
          <a:bodyPr/>
          <a:lstStyle/>
          <a:p>
            <a:r>
              <a:rPr lang="et-EE" dirty="0"/>
              <a:t>Üksikosakesesettimine</a:t>
            </a:r>
            <a:endParaRPr lang="en-US" dirty="0"/>
          </a:p>
        </p:txBody>
      </p:sp>
    </p:spTree>
    <p:extLst>
      <p:ext uri="{BB962C8B-B14F-4D97-AF65-F5344CB8AC3E}">
        <p14:creationId xmlns:p14="http://schemas.microsoft.com/office/powerpoint/2010/main" val="80178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isu kohatäide 1">
                <a:extLst>
                  <a:ext uri="{FF2B5EF4-FFF2-40B4-BE49-F238E27FC236}">
                    <a16:creationId xmlns:a16="http://schemas.microsoft.com/office/drawing/2014/main" id="{F41622DE-EF10-F877-60EA-0FABF7006538}"/>
                  </a:ext>
                </a:extLst>
              </p:cNvPr>
              <p:cNvSpPr>
                <a:spLocks noGrp="1"/>
              </p:cNvSpPr>
              <p:nvPr>
                <p:ph idx="1"/>
              </p:nvPr>
            </p:nvSpPr>
            <p:spPr>
              <a:xfrm>
                <a:off x="838199" y="1825625"/>
                <a:ext cx="9942095" cy="3095291"/>
              </a:xfrm>
            </p:spPr>
            <p:txBody>
              <a:bodyPr>
                <a:normAutofit fontScale="85000" lnSpcReduction="10000"/>
              </a:bodyPr>
              <a:lstStyle/>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Reoveepuhastis toimub üksikosakesesettimine liivapüünistes ja eelsetitites, mida on nii püstiseid kui ka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rõhtseid</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50000"/>
                  </a:lnSpc>
                  <a:spcAft>
                    <a:spcPts val="1200"/>
                  </a:spcAft>
                </a:pP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Püstsetitis</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eralduvad veest kõik osakesed, mille settimiskiirus ületab vee tõusukiirust,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rõhtses</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settival osakesel kaks liikumissuunda </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horisontaalne </a:t>
                </a:r>
                <a14:m>
                  <m:oMath xmlns:m="http://schemas.openxmlformats.org/officeDocument/2006/math">
                    <m:sSub>
                      <m:sSubPr>
                        <m:ctrlPr>
                          <a:rPr lang="en-US"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ja vertikaalne </a:t>
                </a:r>
                <a14:m>
                  <m:oMath xmlns:m="http://schemas.openxmlformats.org/officeDocument/2006/math">
                    <m:sSub>
                      <m:sSubPr>
                        <m:ctrlPr>
                          <a:rPr lang="en-US"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p:sp>
            <p:nvSpPr>
              <p:cNvPr id="2" name="Sisu kohatäide 1">
                <a:extLst>
                  <a:ext uri="{FF2B5EF4-FFF2-40B4-BE49-F238E27FC236}">
                    <a16:creationId xmlns:a16="http://schemas.microsoft.com/office/drawing/2014/main" id="{F41622DE-EF10-F877-60EA-0FABF7006538}"/>
                  </a:ext>
                </a:extLst>
              </p:cNvPr>
              <p:cNvSpPr>
                <a:spLocks noGrp="1" noRot="1" noChangeAspect="1" noMove="1" noResize="1" noEditPoints="1" noAdjustHandles="1" noChangeArrowheads="1" noChangeShapeType="1" noTextEdit="1"/>
              </p:cNvSpPr>
              <p:nvPr>
                <p:ph idx="1"/>
              </p:nvPr>
            </p:nvSpPr>
            <p:spPr>
              <a:xfrm>
                <a:off x="838199" y="1825625"/>
                <a:ext cx="9942095" cy="3095291"/>
              </a:xfrm>
              <a:blipFill>
                <a:blip r:embed="rId2"/>
                <a:stretch>
                  <a:fillRect l="-797" r="-981"/>
                </a:stretch>
              </a:blipFill>
            </p:spPr>
            <p:txBody>
              <a:bodyPr/>
              <a:lstStyle/>
              <a:p>
                <a:r>
                  <a:rPr lang="en-US">
                    <a:noFill/>
                  </a:rPr>
                  <a:t> </a:t>
                </a:r>
              </a:p>
            </p:txBody>
          </p:sp>
        </mc:Fallback>
      </mc:AlternateContent>
      <p:sp>
        <p:nvSpPr>
          <p:cNvPr id="3" name="Pealkiri 2">
            <a:extLst>
              <a:ext uri="{FF2B5EF4-FFF2-40B4-BE49-F238E27FC236}">
                <a16:creationId xmlns:a16="http://schemas.microsoft.com/office/drawing/2014/main" id="{5EDABB77-25BB-442E-4307-02EAC8E351B4}"/>
              </a:ext>
            </a:extLst>
          </p:cNvPr>
          <p:cNvSpPr>
            <a:spLocks noGrp="1"/>
          </p:cNvSpPr>
          <p:nvPr>
            <p:ph type="title"/>
          </p:nvPr>
        </p:nvSpPr>
        <p:spPr/>
        <p:txBody>
          <a:bodyPr/>
          <a:lstStyle/>
          <a:p>
            <a:r>
              <a:rPr lang="et-EE" dirty="0"/>
              <a:t>Üksikosakesesettimine</a:t>
            </a:r>
            <a:endParaRPr lang="en-US" dirty="0"/>
          </a:p>
        </p:txBody>
      </p:sp>
      <p:pic>
        <p:nvPicPr>
          <p:cNvPr id="4" name="Picture 2">
            <a:extLst>
              <a:ext uri="{FF2B5EF4-FFF2-40B4-BE49-F238E27FC236}">
                <a16:creationId xmlns:a16="http://schemas.microsoft.com/office/drawing/2014/main" id="{B4289DD4-1477-927F-581E-B07BA2DCB7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370" y="4441984"/>
            <a:ext cx="4818548" cy="2262012"/>
          </a:xfrm>
          <a:prstGeom prst="rect">
            <a:avLst/>
          </a:prstGeom>
          <a:noFill/>
        </p:spPr>
      </p:pic>
    </p:spTree>
    <p:extLst>
      <p:ext uri="{BB962C8B-B14F-4D97-AF65-F5344CB8AC3E}">
        <p14:creationId xmlns:p14="http://schemas.microsoft.com/office/powerpoint/2010/main" val="385377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917CDB3E-032F-60B8-E762-17783AC099E0}"/>
              </a:ext>
            </a:extLst>
          </p:cNvPr>
          <p:cNvSpPr>
            <a:spLocks noGrp="1"/>
          </p:cNvSpPr>
          <p:nvPr>
            <p:ph idx="1"/>
          </p:nvPr>
        </p:nvSpPr>
        <p:spPr/>
        <p:txBody>
          <a:bodyPr>
            <a:normAutofit fontScale="92500" lnSpcReduction="10000"/>
          </a:bodyPr>
          <a:lstStyle/>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Kuna reoveepuhastuses on valdavalt kasutusel läbivoolsed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setitid</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oluline, et osakesel oleks piisavalt aega settimiseks.</a:t>
            </a:r>
          </a:p>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Läbivoolsetes setitites avaldub ideaaltingimustes (kui puuduvad otsevoolud, turbulents ja sette kõrvaldamisega kaasnevad kiirusgradiendid) settimiskiirus setiti sügavuse ja hüdraulilise viibeaja suhtena. </a:t>
            </a:r>
          </a:p>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 osakesel pole aega settida, kandub ta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setitist</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Pealkiri 2">
            <a:extLst>
              <a:ext uri="{FF2B5EF4-FFF2-40B4-BE49-F238E27FC236}">
                <a16:creationId xmlns:a16="http://schemas.microsoft.com/office/drawing/2014/main" id="{E3A0A3D0-7120-A104-DAF4-F6F09627FA47}"/>
              </a:ext>
            </a:extLst>
          </p:cNvPr>
          <p:cNvSpPr>
            <a:spLocks noGrp="1"/>
          </p:cNvSpPr>
          <p:nvPr>
            <p:ph type="title"/>
          </p:nvPr>
        </p:nvSpPr>
        <p:spPr/>
        <p:txBody>
          <a:bodyPr/>
          <a:lstStyle/>
          <a:p>
            <a:r>
              <a:rPr lang="et-EE" dirty="0"/>
              <a:t>Üksikosakesesettimine</a:t>
            </a:r>
            <a:endParaRPr lang="en-US" dirty="0"/>
          </a:p>
        </p:txBody>
      </p:sp>
    </p:spTree>
    <p:extLst>
      <p:ext uri="{BB962C8B-B14F-4D97-AF65-F5344CB8AC3E}">
        <p14:creationId xmlns:p14="http://schemas.microsoft.com/office/powerpoint/2010/main" val="37209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701297B-ACB3-BACF-0475-F9D6C4FC16C4}"/>
              </a:ext>
            </a:extLst>
          </p:cNvPr>
          <p:cNvSpPr>
            <a:spLocks noGrp="1"/>
          </p:cNvSpPr>
          <p:nvPr>
            <p:ph idx="1"/>
          </p:nvPr>
        </p:nvSpPr>
        <p:spPr/>
        <p:txBody>
          <a:bodyPr>
            <a:normAutofit fontScale="77500" lnSpcReduction="20000"/>
          </a:bodyPr>
          <a:lstStyle/>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Põhimõtteliselt kirjeldab hüdrauliline pinnakoormus </a:t>
            </a:r>
            <a:r>
              <a:rPr lang="et-EE" sz="2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2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seda, et kõik osakesed, mille settimiskiirus on suurem kui v</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vajuvad setiti põhja.</a:t>
            </a:r>
          </a:p>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Praktikas on öeldu aga pigem teoreetilist laadi, sest osakese settimist võib väga tugevasti mõjutada sisse- ja väljavoolu ebaühtlane jaotus või põhja settinud mudakihi paksus ja selles toimuvad protsessid. </a:t>
            </a:r>
          </a:p>
          <a:p>
            <a:pPr algn="just">
              <a:lnSpc>
                <a:spcPct val="15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Seetõttu on hüdraulilisel pinnakoormusel põhinev setiti suuruse valik siiski ligikaudne ning arvestama peab ka viibeaega, keskmist horisontaalset liikumiskiirust, sügavust, turbulentsi, otseläbivoole ja muda mahukoormust.</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Pealkiri 2">
            <a:extLst>
              <a:ext uri="{FF2B5EF4-FFF2-40B4-BE49-F238E27FC236}">
                <a16:creationId xmlns:a16="http://schemas.microsoft.com/office/drawing/2014/main" id="{3973071D-8D54-7516-6328-E903FAE75EAC}"/>
              </a:ext>
            </a:extLst>
          </p:cNvPr>
          <p:cNvSpPr>
            <a:spLocks noGrp="1"/>
          </p:cNvSpPr>
          <p:nvPr>
            <p:ph type="title"/>
          </p:nvPr>
        </p:nvSpPr>
        <p:spPr/>
        <p:txBody>
          <a:bodyPr/>
          <a:lstStyle/>
          <a:p>
            <a:r>
              <a:rPr lang="et-EE" dirty="0"/>
              <a:t>Hüdrauliline pinnakoormus</a:t>
            </a:r>
            <a:endParaRPr lang="en-US" dirty="0"/>
          </a:p>
        </p:txBody>
      </p:sp>
    </p:spTree>
    <p:extLst>
      <p:ext uri="{BB962C8B-B14F-4D97-AF65-F5344CB8AC3E}">
        <p14:creationId xmlns:p14="http://schemas.microsoft.com/office/powerpoint/2010/main" val="309445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8" name="Ruumiline mudel 7" descr="Domes And Pinacoid Blue">
                <a:extLst>
                  <a:ext uri="{FF2B5EF4-FFF2-40B4-BE49-F238E27FC236}">
                    <a16:creationId xmlns:a16="http://schemas.microsoft.com/office/drawing/2014/main" id="{A90635C3-1671-0C27-1937-5F5BA3EC9D88}"/>
                  </a:ext>
                </a:extLst>
              </p:cNvPr>
              <p:cNvGraphicFramePr>
                <a:graphicFrameLocks noChangeAspect="1"/>
              </p:cNvGraphicFramePr>
              <p:nvPr/>
            </p:nvGraphicFramePr>
            <p:xfrm>
              <a:off x="838200" y="4671881"/>
              <a:ext cx="4772949" cy="1513114"/>
            </p:xfrm>
            <a:graphic>
              <a:graphicData uri="http://schemas.microsoft.com/office/drawing/2017/model3d">
                <am3d:model3d r:embed="rId2">
                  <am3d:spPr>
                    <a:xfrm>
                      <a:off x="0" y="0"/>
                      <a:ext cx="4772949" cy="1513114"/>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1109012" ay="-226389" az="-75609"/>
                    <am3d:postTrans dx="0" dy="0" dz="0"/>
                  </am3d:trans>
                  <am3d:raster rName="Office3DRenderer" rVer="16.0.8326">
                    <am3d:blip r:embed="rId3"/>
                  </am3d:raster>
                  <am3d:objViewport viewportSz="28912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Ruumiline mudel 7" descr="Domes And Pinacoid Blue">
                <a:extLst>
                  <a:ext uri="{FF2B5EF4-FFF2-40B4-BE49-F238E27FC236}">
                    <a16:creationId xmlns:a16="http://schemas.microsoft.com/office/drawing/2014/main" id="{A90635C3-1671-0C27-1937-5F5BA3EC9D88}"/>
                  </a:ext>
                </a:extLst>
              </p:cNvPr>
              <p:cNvPicPr>
                <a:picLocks noGrp="1" noRot="1" noChangeAspect="1" noMove="1" noResize="1" noEditPoints="1" noAdjustHandles="1" noChangeArrowheads="1" noChangeShapeType="1" noCrop="1"/>
              </p:cNvPicPr>
              <p:nvPr/>
            </p:nvPicPr>
            <p:blipFill>
              <a:blip r:embed="rId3"/>
              <a:stretch>
                <a:fillRect/>
              </a:stretch>
            </p:blipFill>
            <p:spPr>
              <a:xfrm>
                <a:off x="838200" y="4671881"/>
                <a:ext cx="4772949" cy="1513114"/>
              </a:xfrm>
              <a:prstGeom prst="rect">
                <a:avLst/>
              </a:prstGeom>
            </p:spPr>
          </p:pic>
        </mc:Fallback>
      </mc:AlternateContent>
      <p:sp>
        <p:nvSpPr>
          <p:cNvPr id="2" name="Sisu kohatäide 1">
            <a:extLst>
              <a:ext uri="{FF2B5EF4-FFF2-40B4-BE49-F238E27FC236}">
                <a16:creationId xmlns:a16="http://schemas.microsoft.com/office/drawing/2014/main" id="{D5650CA7-E2A8-8B55-DADB-91F6D3C625E9}"/>
              </a:ext>
            </a:extLst>
          </p:cNvPr>
          <p:cNvSpPr>
            <a:spLocks noGrp="1"/>
          </p:cNvSpPr>
          <p:nvPr>
            <p:ph idx="1"/>
          </p:nvPr>
        </p:nvSpPr>
        <p:spPr>
          <a:xfrm>
            <a:off x="838200" y="1825625"/>
            <a:ext cx="10515600" cy="2221667"/>
          </a:xfrm>
        </p:spPr>
        <p:txBody>
          <a:bodyPr>
            <a:normAutofit fontScale="92500"/>
          </a:bodyPr>
          <a:lstStyle/>
          <a:p>
            <a:r>
              <a:rPr lang="et-EE" dirty="0"/>
              <a:t>Hüdrauliline pinnakoormus (</a:t>
            </a:r>
            <a:r>
              <a:rPr lang="et-EE" dirty="0" err="1"/>
              <a:t>i.k</a:t>
            </a:r>
            <a:r>
              <a:rPr lang="et-EE" dirty="0"/>
              <a:t>. </a:t>
            </a:r>
            <a:r>
              <a:rPr lang="et-EE" dirty="0" err="1"/>
              <a:t>surface</a:t>
            </a:r>
            <a:r>
              <a:rPr lang="et-EE" dirty="0"/>
              <a:t> </a:t>
            </a:r>
            <a:r>
              <a:rPr lang="et-EE" dirty="0" err="1"/>
              <a:t>laoding</a:t>
            </a:r>
            <a:r>
              <a:rPr lang="et-EE" dirty="0"/>
              <a:t> </a:t>
            </a:r>
            <a:r>
              <a:rPr lang="et-EE" dirty="0" err="1"/>
              <a:t>rate</a:t>
            </a:r>
            <a:r>
              <a:rPr lang="et-EE" dirty="0"/>
              <a:t>) on (reovee) vooluhulk puhastusseadme </a:t>
            </a:r>
            <a:r>
              <a:rPr lang="et-EE" dirty="0" err="1"/>
              <a:t>rõhtristlõike</a:t>
            </a:r>
            <a:r>
              <a:rPr lang="et-EE" dirty="0"/>
              <a:t> pinnaühiku kohta</a:t>
            </a:r>
          </a:p>
          <a:p>
            <a:r>
              <a:rPr lang="et-EE" dirty="0"/>
              <a:t>Kasutatakse nt eelpuhastuse, filtrite, </a:t>
            </a:r>
            <a:r>
              <a:rPr lang="et-EE" dirty="0" err="1"/>
              <a:t>biokilel</a:t>
            </a:r>
            <a:r>
              <a:rPr lang="et-EE" dirty="0"/>
              <a:t> põhinevate süsteemide ja setitite arvutustes</a:t>
            </a:r>
          </a:p>
          <a:p>
            <a:pPr lvl="1"/>
            <a:r>
              <a:rPr lang="et-EE" dirty="0"/>
              <a:t>Ühik: m/h, (m</a:t>
            </a:r>
            <a:r>
              <a:rPr lang="et-EE" baseline="30000" dirty="0"/>
              <a:t>3</a:t>
            </a:r>
            <a:r>
              <a:rPr lang="et-EE" dirty="0"/>
              <a:t>/d)/m</a:t>
            </a:r>
            <a:r>
              <a:rPr lang="et-EE" baseline="30000" dirty="0"/>
              <a:t>2</a:t>
            </a:r>
            <a:r>
              <a:rPr lang="et-EE" dirty="0"/>
              <a:t>, (m</a:t>
            </a:r>
            <a:r>
              <a:rPr lang="et-EE" baseline="30000" dirty="0"/>
              <a:t>3</a:t>
            </a:r>
            <a:r>
              <a:rPr lang="et-EE" dirty="0"/>
              <a:t>/h)/m</a:t>
            </a:r>
            <a:r>
              <a:rPr lang="et-EE" baseline="30000" dirty="0"/>
              <a:t>2</a:t>
            </a:r>
            <a:endParaRPr lang="en-US" dirty="0"/>
          </a:p>
        </p:txBody>
      </p:sp>
      <p:sp>
        <p:nvSpPr>
          <p:cNvPr id="3" name="Pealkiri 2">
            <a:extLst>
              <a:ext uri="{FF2B5EF4-FFF2-40B4-BE49-F238E27FC236}">
                <a16:creationId xmlns:a16="http://schemas.microsoft.com/office/drawing/2014/main" id="{ADA77BF8-17B3-AFEA-A4F4-8852ADE883C6}"/>
              </a:ext>
            </a:extLst>
          </p:cNvPr>
          <p:cNvSpPr>
            <a:spLocks noGrp="1"/>
          </p:cNvSpPr>
          <p:nvPr>
            <p:ph type="title"/>
          </p:nvPr>
        </p:nvSpPr>
        <p:spPr/>
        <p:txBody>
          <a:bodyPr/>
          <a:lstStyle/>
          <a:p>
            <a:r>
              <a:rPr lang="et-EE" dirty="0"/>
              <a:t>Hüdrauliline pinnakoormus, </a:t>
            </a:r>
            <a:r>
              <a:rPr lang="et-EE" dirty="0" err="1"/>
              <a:t>q</a:t>
            </a:r>
            <a:r>
              <a:rPr lang="et-EE" baseline="-25000" dirty="0" err="1"/>
              <a:t>A</a:t>
            </a:r>
            <a:endParaRPr lang="en-US" baseline="-25000" dirty="0"/>
          </a:p>
        </p:txBody>
      </p:sp>
      <p:sp>
        <p:nvSpPr>
          <p:cNvPr id="4" name="Nool: paremnool 3">
            <a:extLst>
              <a:ext uri="{FF2B5EF4-FFF2-40B4-BE49-F238E27FC236}">
                <a16:creationId xmlns:a16="http://schemas.microsoft.com/office/drawing/2014/main" id="{BEFD4BA8-8A81-369F-1B11-FF031D505C2D}"/>
              </a:ext>
            </a:extLst>
          </p:cNvPr>
          <p:cNvSpPr/>
          <p:nvPr/>
        </p:nvSpPr>
        <p:spPr>
          <a:xfrm rot="5400000">
            <a:off x="2602543" y="4432303"/>
            <a:ext cx="1007141" cy="2371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DBE585-D669-B306-388E-E4A1D309C896}"/>
              </a:ext>
            </a:extLst>
          </p:cNvPr>
          <p:cNvSpPr txBox="1"/>
          <p:nvPr/>
        </p:nvSpPr>
        <p:spPr>
          <a:xfrm>
            <a:off x="2306007" y="4700097"/>
            <a:ext cx="522515" cy="523220"/>
          </a:xfrm>
          <a:prstGeom prst="rect">
            <a:avLst/>
          </a:prstGeom>
          <a:noFill/>
        </p:spPr>
        <p:txBody>
          <a:bodyPr wrap="square" rtlCol="0">
            <a:spAutoFit/>
          </a:bodyPr>
          <a:lstStyle/>
          <a:p>
            <a:r>
              <a:rPr lang="et-EE" sz="2800" dirty="0"/>
              <a:t>A</a:t>
            </a:r>
            <a:endParaRPr lang="en-US" sz="2800" dirty="0"/>
          </a:p>
        </p:txBody>
      </p:sp>
      <p:sp>
        <p:nvSpPr>
          <p:cNvPr id="6" name="TextBox 5">
            <a:extLst>
              <a:ext uri="{FF2B5EF4-FFF2-40B4-BE49-F238E27FC236}">
                <a16:creationId xmlns:a16="http://schemas.microsoft.com/office/drawing/2014/main" id="{6E0743B3-AFD4-B047-4CD6-3A817DDBF798}"/>
              </a:ext>
            </a:extLst>
          </p:cNvPr>
          <p:cNvSpPr txBox="1"/>
          <p:nvPr/>
        </p:nvSpPr>
        <p:spPr>
          <a:xfrm>
            <a:off x="2567264" y="3906625"/>
            <a:ext cx="457200" cy="523220"/>
          </a:xfrm>
          <a:prstGeom prst="rect">
            <a:avLst/>
          </a:prstGeom>
          <a:noFill/>
        </p:spPr>
        <p:txBody>
          <a:bodyPr wrap="square" rtlCol="0">
            <a:spAutoFit/>
          </a:bodyPr>
          <a:lstStyle/>
          <a:p>
            <a:r>
              <a:rPr lang="et-EE" sz="2800" dirty="0"/>
              <a:t>Q</a:t>
            </a:r>
            <a:endParaRPr lang="en-US"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6313FF-647A-6599-8DE7-7B92930F7EFA}"/>
                  </a:ext>
                </a:extLst>
              </p:cNvPr>
              <p:cNvSpPr txBox="1"/>
              <p:nvPr/>
            </p:nvSpPr>
            <p:spPr>
              <a:xfrm>
                <a:off x="3578383" y="4062743"/>
                <a:ext cx="2340429"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t-EE" sz="2800" b="0" i="1" smtClean="0">
                              <a:latin typeface="Cambria Math" panose="02040503050406030204" pitchFamily="18" charset="0"/>
                            </a:rPr>
                          </m:ctrlPr>
                        </m:sSubPr>
                        <m:e>
                          <m:r>
                            <a:rPr lang="et-EE" sz="2800" b="0" i="1" smtClean="0">
                              <a:latin typeface="Cambria Math" panose="02040503050406030204" pitchFamily="18" charset="0"/>
                            </a:rPr>
                            <m:t>𝑞</m:t>
                          </m:r>
                        </m:e>
                        <m:sub>
                          <m:r>
                            <a:rPr lang="et-EE" sz="2800" b="0" i="1" smtClean="0">
                              <a:latin typeface="Cambria Math" panose="02040503050406030204" pitchFamily="18" charset="0"/>
                            </a:rPr>
                            <m:t>𝐴</m:t>
                          </m:r>
                        </m:sub>
                      </m:sSub>
                      <m:r>
                        <a:rPr lang="et-EE" sz="2800" b="0" i="1" smtClean="0">
                          <a:latin typeface="Cambria Math" panose="02040503050406030204" pitchFamily="18" charset="0"/>
                        </a:rPr>
                        <m:t>= </m:t>
                      </m:r>
                      <m:f>
                        <m:fPr>
                          <m:ctrlPr>
                            <a:rPr lang="et-EE" sz="2800" b="0" i="1" smtClean="0">
                              <a:latin typeface="Cambria Math" panose="02040503050406030204" pitchFamily="18" charset="0"/>
                            </a:rPr>
                          </m:ctrlPr>
                        </m:fPr>
                        <m:num>
                          <m:r>
                            <a:rPr lang="et-EE" sz="2800" b="0" i="1" smtClean="0">
                              <a:latin typeface="Cambria Math" panose="02040503050406030204" pitchFamily="18" charset="0"/>
                            </a:rPr>
                            <m:t>𝑄</m:t>
                          </m:r>
                        </m:num>
                        <m:den>
                          <m:r>
                            <a:rPr lang="et-EE" sz="2800" b="0" i="1" smtClean="0">
                              <a:latin typeface="Cambria Math" panose="02040503050406030204" pitchFamily="18" charset="0"/>
                            </a:rPr>
                            <m:t>𝐴</m:t>
                          </m:r>
                        </m:den>
                      </m:f>
                    </m:oMath>
                  </m:oMathPara>
                </a14:m>
                <a:endParaRPr lang="en-US" sz="2800" dirty="0"/>
              </a:p>
            </p:txBody>
          </p:sp>
        </mc:Choice>
        <mc:Fallback xmlns="">
          <p:sp>
            <p:nvSpPr>
              <p:cNvPr id="7" name="TextBox 6">
                <a:extLst>
                  <a:ext uri="{FF2B5EF4-FFF2-40B4-BE49-F238E27FC236}">
                    <a16:creationId xmlns:a16="http://schemas.microsoft.com/office/drawing/2014/main" id="{C16313FF-647A-6599-8DE7-7B92930F7EFA}"/>
                  </a:ext>
                </a:extLst>
              </p:cNvPr>
              <p:cNvSpPr txBox="1">
                <a:spLocks noRot="1" noChangeAspect="1" noMove="1" noResize="1" noEditPoints="1" noAdjustHandles="1" noChangeArrowheads="1" noChangeShapeType="1" noTextEdit="1"/>
              </p:cNvSpPr>
              <p:nvPr/>
            </p:nvSpPr>
            <p:spPr>
              <a:xfrm>
                <a:off x="3578383" y="4062743"/>
                <a:ext cx="2340429" cy="898964"/>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7F178E8A-C86B-ED92-EA62-27EFB687B6BC}"/>
              </a:ext>
            </a:extLst>
          </p:cNvPr>
          <p:cNvSpPr txBox="1"/>
          <p:nvPr/>
        </p:nvSpPr>
        <p:spPr>
          <a:xfrm>
            <a:off x="6031438" y="5054434"/>
            <a:ext cx="1839686" cy="646331"/>
          </a:xfrm>
          <a:prstGeom prst="rect">
            <a:avLst/>
          </a:prstGeom>
          <a:noFill/>
        </p:spPr>
        <p:txBody>
          <a:bodyPr wrap="square" rtlCol="0">
            <a:spAutoFit/>
          </a:bodyPr>
          <a:lstStyle/>
          <a:p>
            <a:r>
              <a:rPr lang="et-EE" dirty="0"/>
              <a:t>A – pindala,</a:t>
            </a:r>
          </a:p>
          <a:p>
            <a:r>
              <a:rPr lang="et-EE" dirty="0"/>
              <a:t>Q – vooluhulk </a:t>
            </a:r>
          </a:p>
        </p:txBody>
      </p:sp>
    </p:spTree>
    <p:extLst>
      <p:ext uri="{BB962C8B-B14F-4D97-AF65-F5344CB8AC3E}">
        <p14:creationId xmlns:p14="http://schemas.microsoft.com/office/powerpoint/2010/main" val="347336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4DFAC8F0-E493-EF15-EB83-DA76BBB9FF6B}"/>
              </a:ext>
            </a:extLst>
          </p:cNvPr>
          <p:cNvSpPr>
            <a:spLocks noGrp="1"/>
          </p:cNvSpPr>
          <p:nvPr>
            <p:ph idx="1"/>
          </p:nvPr>
        </p:nvSpPr>
        <p:spPr>
          <a:xfrm>
            <a:off x="838200" y="1825625"/>
            <a:ext cx="10515600" cy="2780665"/>
          </a:xfrm>
        </p:spPr>
        <p:txBody>
          <a:bodyPr>
            <a:normAutofit fontScale="77500" lnSpcReduction="20000"/>
          </a:bodyPr>
          <a:lstStyle/>
          <a:p>
            <a:pPr algn="just">
              <a:lnSpc>
                <a:spcPct val="12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Üldiselt ei ole reoveepuhastuses osakeste omaette settimist, vaid nad settimisel liituvad, mistõttu veest eralduvate osakeste suurus, tihedus ja settimiskiirus pidevalt muutuvad. </a:t>
            </a:r>
          </a:p>
          <a:p>
            <a:pPr algn="just">
              <a:lnSpc>
                <a:spcPct val="12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Seda nimetatakse helvessettimiseks, mis algab juba siis, heljumit on üle 50 mg/l. </a:t>
            </a:r>
          </a:p>
          <a:p>
            <a:pPr algn="just">
              <a:lnSpc>
                <a:spcPct val="120000"/>
              </a:lnSpc>
              <a:spcAft>
                <a:spcPts val="1200"/>
              </a:spcAft>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Kuna helvessettimisel on väga palju muutujaid, puuduvad selle kohta matemaatilised valemid, mistõttu soovitatakse teha laboratoorseid katseid. </a:t>
            </a:r>
            <a:endParaRPr lang="en-US"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endParaRPr lang="en-US" dirty="0"/>
          </a:p>
        </p:txBody>
      </p:sp>
      <p:sp>
        <p:nvSpPr>
          <p:cNvPr id="3" name="Pealkiri 2">
            <a:extLst>
              <a:ext uri="{FF2B5EF4-FFF2-40B4-BE49-F238E27FC236}">
                <a16:creationId xmlns:a16="http://schemas.microsoft.com/office/drawing/2014/main" id="{625EBC0F-981A-A490-911B-7643BE667AB7}"/>
              </a:ext>
            </a:extLst>
          </p:cNvPr>
          <p:cNvSpPr>
            <a:spLocks noGrp="1"/>
          </p:cNvSpPr>
          <p:nvPr>
            <p:ph type="title"/>
          </p:nvPr>
        </p:nvSpPr>
        <p:spPr/>
        <p:txBody>
          <a:bodyPr/>
          <a:lstStyle/>
          <a:p>
            <a:r>
              <a:rPr lang="et-EE" dirty="0"/>
              <a:t>Helvessettimine </a:t>
            </a:r>
            <a:endParaRPr lang="en-US" dirty="0"/>
          </a:p>
        </p:txBody>
      </p:sp>
      <p:pic>
        <p:nvPicPr>
          <p:cNvPr id="4" name="Picture 3">
            <a:extLst>
              <a:ext uri="{FF2B5EF4-FFF2-40B4-BE49-F238E27FC236}">
                <a16:creationId xmlns:a16="http://schemas.microsoft.com/office/drawing/2014/main" id="{82552BC0-E08F-19D4-FF31-AFEB3A8372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692" y="4335145"/>
            <a:ext cx="5170488" cy="2427226"/>
          </a:xfrm>
          <a:prstGeom prst="rect">
            <a:avLst/>
          </a:prstGeom>
          <a:noFill/>
        </p:spPr>
      </p:pic>
    </p:spTree>
    <p:extLst>
      <p:ext uri="{BB962C8B-B14F-4D97-AF65-F5344CB8AC3E}">
        <p14:creationId xmlns:p14="http://schemas.microsoft.com/office/powerpoint/2010/main" val="3595997501"/>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handatud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3237</Words>
  <Application>Microsoft Office PowerPoint</Application>
  <PresentationFormat>Laiekraan</PresentationFormat>
  <Paragraphs>207</Paragraphs>
  <Slides>37</Slides>
  <Notes>11</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37</vt:i4>
      </vt:variant>
    </vt:vector>
  </HeadingPairs>
  <TitlesOfParts>
    <vt:vector size="44" baseType="lpstr">
      <vt:lpstr>Arial</vt:lpstr>
      <vt:lpstr>Calibri</vt:lpstr>
      <vt:lpstr>Cambria Math</vt:lpstr>
      <vt:lpstr>Open Sans</vt:lpstr>
      <vt:lpstr>Open Sans SemiBold</vt:lpstr>
      <vt:lpstr>Symbol</vt:lpstr>
      <vt:lpstr>Office'i kujundus</vt:lpstr>
      <vt:lpstr>Aktiivmudapuhasti käitamine</vt:lpstr>
      <vt:lpstr>Selitamine ja setitamine</vt:lpstr>
      <vt:lpstr>Reoveepuhastuses toimub settimine mitut moodi: </vt:lpstr>
      <vt:lpstr>Üksikosakesesettimine</vt:lpstr>
      <vt:lpstr>Üksikosakesesettimine</vt:lpstr>
      <vt:lpstr>Üksikosakesesettimine</vt:lpstr>
      <vt:lpstr>Hüdrauliline pinnakoormus</vt:lpstr>
      <vt:lpstr>Hüdrauliline pinnakoormus, qA</vt:lpstr>
      <vt:lpstr>Helvessettimine </vt:lpstr>
      <vt:lpstr>Tsoonsettimine </vt:lpstr>
      <vt:lpstr>Vesilinnu valem</vt:lpstr>
      <vt:lpstr>Peep Aarne Vesilind</vt:lpstr>
      <vt:lpstr>Tsoonsettimine</vt:lpstr>
      <vt:lpstr>Setitid</vt:lpstr>
      <vt:lpstr>Püstsetiti</vt:lpstr>
      <vt:lpstr>Püstsetiti </vt:lpstr>
      <vt:lpstr>Rõhtsetiti  </vt:lpstr>
      <vt:lpstr>Rõhtsetiti </vt:lpstr>
      <vt:lpstr>Lamellid </vt:lpstr>
      <vt:lpstr>PowerPointi esitlus</vt:lpstr>
      <vt:lpstr>Eelsetiti </vt:lpstr>
      <vt:lpstr>Järelsetiti </vt:lpstr>
      <vt:lpstr>Setiti koormuse arvutamine tsoonsettimise kaudu</vt:lpstr>
      <vt:lpstr>Meeldetuletuseks - massi pinnakoormus, qKA</vt:lpstr>
      <vt:lpstr>Heljumi settimisvoog</vt:lpstr>
      <vt:lpstr>Tagastusmuda kõrvaldamine</vt:lpstr>
      <vt:lpstr>Setitimuda pinnakoormus</vt:lpstr>
      <vt:lpstr>Setitimuda pinnakoormus</vt:lpstr>
      <vt:lpstr>Setiti koormuse arvutamine sõltuvalt muda settimisomadustest </vt:lpstr>
      <vt:lpstr>PowerPointi esitlus</vt:lpstr>
      <vt:lpstr>Settivuse katsed</vt:lpstr>
      <vt:lpstr>Setiti voogude juhtimine</vt:lpstr>
      <vt:lpstr>SPA määramine</vt:lpstr>
      <vt:lpstr>Järelsetiti tööpunkti analüüs</vt:lpstr>
      <vt:lpstr>PowerPointi esitlus</vt:lpstr>
      <vt:lpstr>Muud setiti tööd mõjutavad tegurid</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Vallo Kõrgmaa</dc:creator>
  <cp:lastModifiedBy>Vallo Kõrgmaa</cp:lastModifiedBy>
  <cp:revision>14</cp:revision>
  <dcterms:created xsi:type="dcterms:W3CDTF">2023-11-13T11:57:45Z</dcterms:created>
  <dcterms:modified xsi:type="dcterms:W3CDTF">2024-07-19T12:29:42Z</dcterms:modified>
</cp:coreProperties>
</file>