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juhtslaidi alamtiitli laadi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/>
              <a:t>Klõpsake tiitlilaadi muutmiseks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Klõpsake tiitlilaadi muutmiseks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juhtslaidi teksti laadide redigeerimiseks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Klõpsake tiitlilaadi muutmiseks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Klõpsake tiitlilaadi muutmiseks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tiitlilaadi muutmiseks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juhtslaidi teksti 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A248-337D-4456-A4BD-4613E9A9CF98}" type="datetimeFigureOut">
              <a:rPr lang="et-EE" smtClean="0"/>
              <a:t>18.03.2022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2B6ED-D3D7-4BDA-88C6-B8DA8D5EC747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078820"/>
            <a:ext cx="7772400" cy="1470025"/>
          </a:xfrm>
        </p:spPr>
        <p:txBody>
          <a:bodyPr>
            <a:normAutofit/>
          </a:bodyPr>
          <a:lstStyle/>
          <a:p>
            <a:r>
              <a:rPr lang="et-EE" sz="2800" b="1" dirty="0">
                <a:latin typeface="Bookman Old Style" pitchFamily="18" charset="0"/>
              </a:rPr>
              <a:t>VASTUTUSPÕHINE ARVESTUS</a:t>
            </a:r>
            <a:br>
              <a:rPr lang="et-EE" sz="2800" b="1" dirty="0">
                <a:latin typeface="Bookman Old Style" pitchFamily="18" charset="0"/>
              </a:rPr>
            </a:br>
            <a:r>
              <a:rPr lang="et-EE" sz="2800" b="1" dirty="0">
                <a:latin typeface="Bookman Old Style" pitchFamily="18" charset="0"/>
              </a:rPr>
              <a:t>VASTUTUSKESKUSED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92980"/>
          </a:xfrm>
        </p:spPr>
        <p:txBody>
          <a:bodyPr/>
          <a:lstStyle/>
          <a:p>
            <a:r>
              <a:rPr lang="en-US" i="1" dirty="0"/>
              <a:t>Responsibility center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96430" y="763493"/>
            <a:ext cx="8521885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majanduslik lisandväärtus = ärikasum </a:t>
            </a:r>
            <a:r>
              <a:rPr kumimoji="0" lang="et-E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et-E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(kapitali hind x kasutatud kapital)</a:t>
            </a:r>
            <a:endParaRPr kumimoji="0" lang="et-EE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istkülik 7"/>
          <p:cNvSpPr/>
          <p:nvPr/>
        </p:nvSpPr>
        <p:spPr>
          <a:xfrm>
            <a:off x="791496" y="2168832"/>
            <a:ext cx="612081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000" dirty="0">
                <a:solidFill>
                  <a:prstClr val="black"/>
                </a:solidFill>
                <a:latin typeface="Bookman Old Style" pitchFamily="18" charset="0"/>
              </a:rPr>
              <a:t>Vararentaablus (ROA)= kasum/koguvarad </a:t>
            </a:r>
          </a:p>
        </p:txBody>
      </p:sp>
      <p:sp>
        <p:nvSpPr>
          <p:cNvPr id="9" name="Ristkülik 11"/>
          <p:cNvSpPr/>
          <p:nvPr/>
        </p:nvSpPr>
        <p:spPr>
          <a:xfrm>
            <a:off x="161412" y="4239108"/>
            <a:ext cx="901654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dirty="0">
                <a:solidFill>
                  <a:prstClr val="black"/>
                </a:solidFill>
                <a:latin typeface="Bookman Old Style" pitchFamily="18" charset="0"/>
              </a:rPr>
              <a:t>Investeeringu rentaablus = puhaskasum/omakapital või investeeritud kapital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1496" y="3248976"/>
            <a:ext cx="721864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dirty="0">
                <a:latin typeface="Bookman Old Style" pitchFamily="18" charset="0"/>
              </a:rPr>
              <a:t>Jääkkasum = puhaskasum – (nõutav tulumäär x investeering)</a:t>
            </a:r>
          </a:p>
        </p:txBody>
      </p:sp>
      <p:sp>
        <p:nvSpPr>
          <p:cNvPr id="6" name="Ristkülik 8"/>
          <p:cNvSpPr/>
          <p:nvPr/>
        </p:nvSpPr>
        <p:spPr>
          <a:xfrm>
            <a:off x="296430" y="1568959"/>
            <a:ext cx="855114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000" dirty="0">
                <a:solidFill>
                  <a:prstClr val="black"/>
                </a:solidFill>
                <a:latin typeface="Bookman Old Style" pitchFamily="18" charset="0"/>
              </a:rPr>
              <a:t>Müügikäibe brutorentaablus = kasum/müügikäive</a:t>
            </a:r>
          </a:p>
        </p:txBody>
      </p:sp>
      <p:sp>
        <p:nvSpPr>
          <p:cNvPr id="7" name="Ristkülik 8"/>
          <p:cNvSpPr/>
          <p:nvPr/>
        </p:nvSpPr>
        <p:spPr>
          <a:xfrm>
            <a:off x="617971" y="5006938"/>
            <a:ext cx="729097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000" dirty="0">
                <a:solidFill>
                  <a:prstClr val="black"/>
                </a:solidFill>
                <a:latin typeface="Bookman Old Style" pitchFamily="18" charset="0"/>
              </a:rPr>
              <a:t>Müügikäibe puhasrentaablus = kasum/müügikäibe</a:t>
            </a:r>
          </a:p>
        </p:txBody>
      </p:sp>
    </p:spTree>
    <p:extLst>
      <p:ext uri="{BB962C8B-B14F-4D97-AF65-F5344CB8AC3E}">
        <p14:creationId xmlns:p14="http://schemas.microsoft.com/office/powerpoint/2010/main" val="20855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971520" y="458604"/>
            <a:ext cx="6400800" cy="990132"/>
          </a:xfrm>
        </p:spPr>
        <p:txBody>
          <a:bodyPr>
            <a:normAutofit/>
          </a:bodyPr>
          <a:lstStyle/>
          <a:p>
            <a:r>
              <a:rPr lang="et-EE" sz="2400" dirty="0">
                <a:latin typeface="Bookman Old Style" pitchFamily="18" charset="0"/>
              </a:rPr>
              <a:t>Vastutuspõhise arvestussüsteemi efektiivse toimimise eeldused: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1436" y="1538748"/>
            <a:ext cx="87311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t-EE" sz="2400" dirty="0">
                <a:latin typeface="Bookman Old Style" pitchFamily="18" charset="0"/>
              </a:rPr>
              <a:t>Organisatsiooni struktuur on hästi välja arendatud. Juhtide õigused ja vastutused selgelt määratletud.</a:t>
            </a:r>
          </a:p>
          <a:p>
            <a:pPr algn="just"/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>
                <a:latin typeface="Bookman Old Style" pitchFamily="18" charset="0"/>
              </a:rPr>
              <a:t>2. Tulude, kulude ja investeeringute hindamise normnäitajad peavad olema hästi defineeritud.</a:t>
            </a:r>
          </a:p>
          <a:p>
            <a:pPr algn="just"/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>
                <a:latin typeface="Bookman Old Style" pitchFamily="18" charset="0"/>
              </a:rPr>
              <a:t>3. Vastutuspõhise arvestuse aruanded peavad sisaldama ainult selliseid </a:t>
            </a:r>
            <a:r>
              <a:rPr lang="et-EE" sz="2400" dirty="0" err="1">
                <a:latin typeface="Bookman Old Style" pitchFamily="18" charset="0"/>
              </a:rPr>
              <a:t>näitajai</a:t>
            </a:r>
            <a:r>
              <a:rPr lang="en-US" sz="2400" dirty="0">
                <a:latin typeface="Bookman Old Style" pitchFamily="18" charset="0"/>
              </a:rPr>
              <a:t>d</a:t>
            </a:r>
            <a:r>
              <a:rPr lang="et-EE" sz="2400" dirty="0">
                <a:latin typeface="Bookman Old Style" pitchFamily="18" charset="0"/>
              </a:rPr>
              <a:t>, mis on vastutuskeskuse juhi poolt mõjutatavad.</a:t>
            </a:r>
          </a:p>
          <a:p>
            <a:pPr marL="342900" indent="-342900" algn="just">
              <a:buAutoNum type="arabicPeriod"/>
            </a:pPr>
            <a:endParaRPr lang="et-EE" sz="2400" dirty="0">
              <a:latin typeface="Bookman Old Style" pitchFamily="18" charset="0"/>
            </a:endParaRPr>
          </a:p>
          <a:p>
            <a:pPr marL="342900" indent="-342900" algn="just">
              <a:buAutoNum type="arabicPeriod"/>
            </a:pPr>
            <a:endParaRPr lang="et-EE" sz="24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736" y="278580"/>
            <a:ext cx="84968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et-EE" sz="2400" dirty="0">
                <a:latin typeface="Bookman Old Style" pitchFamily="18" charset="0"/>
              </a:rPr>
              <a:t>Vastutuskeskus on organisatsiooni allüksus, mille juht vastutab  selle üksuse tulemuste eest ja on kohustatud esitama juhtkonnale aruandeid üksuse tulemuste kohta</a:t>
            </a:r>
          </a:p>
          <a:p>
            <a:pPr marL="342900" indent="-342900" algn="just">
              <a:buAutoNum type="arabicPeriod"/>
            </a:pPr>
            <a:endParaRPr lang="et-EE" sz="2400" dirty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1580" y="2798916"/>
            <a:ext cx="261034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b="1" dirty="0">
                <a:latin typeface="Bookman Old Style" pitchFamily="18" charset="0"/>
              </a:rPr>
              <a:t>VASTUTUSKESKUS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2120" y="2798916"/>
            <a:ext cx="333044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b="1" dirty="0">
                <a:latin typeface="Bookman Old Style" pitchFamily="18" charset="0"/>
              </a:rPr>
              <a:t>DETSENTRALISEERIMINE</a:t>
            </a:r>
          </a:p>
        </p:txBody>
      </p:sp>
      <p:sp>
        <p:nvSpPr>
          <p:cNvPr id="10" name="Ovaal 9"/>
          <p:cNvSpPr/>
          <p:nvPr/>
        </p:nvSpPr>
        <p:spPr>
          <a:xfrm>
            <a:off x="4301964" y="2618892"/>
            <a:ext cx="914400" cy="914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=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5112072" cy="4500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t-E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Vastutuskeskuste tüübid</a:t>
            </a:r>
          </a:p>
        </p:txBody>
      </p:sp>
      <p:sp>
        <p:nvSpPr>
          <p:cNvPr id="4" name="Ovaal 3"/>
          <p:cNvSpPr/>
          <p:nvPr/>
        </p:nvSpPr>
        <p:spPr>
          <a:xfrm>
            <a:off x="2974125" y="1988808"/>
            <a:ext cx="2520336" cy="180024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Vastutus-keskuste tüübid</a:t>
            </a:r>
          </a:p>
        </p:txBody>
      </p:sp>
      <p:sp>
        <p:nvSpPr>
          <p:cNvPr id="6" name="Ristkülik 5"/>
          <p:cNvSpPr/>
          <p:nvPr/>
        </p:nvSpPr>
        <p:spPr>
          <a:xfrm>
            <a:off x="4211952" y="574782"/>
            <a:ext cx="1620216" cy="11701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KULU-KESKUS</a:t>
            </a:r>
          </a:p>
        </p:txBody>
      </p:sp>
      <p:sp>
        <p:nvSpPr>
          <p:cNvPr id="7" name="Ristkülik 6"/>
          <p:cNvSpPr/>
          <p:nvPr/>
        </p:nvSpPr>
        <p:spPr>
          <a:xfrm>
            <a:off x="5516446" y="2415543"/>
            <a:ext cx="1597875" cy="1260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TULU-KESKUS</a:t>
            </a:r>
          </a:p>
        </p:txBody>
      </p:sp>
      <p:sp>
        <p:nvSpPr>
          <p:cNvPr id="8" name="Ristkülik 7"/>
          <p:cNvSpPr/>
          <p:nvPr/>
        </p:nvSpPr>
        <p:spPr>
          <a:xfrm>
            <a:off x="3671880" y="4059084"/>
            <a:ext cx="1980264" cy="11701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KASUMI-KESKUS</a:t>
            </a:r>
          </a:p>
        </p:txBody>
      </p:sp>
      <p:sp>
        <p:nvSpPr>
          <p:cNvPr id="9" name="Ristkülik 8"/>
          <p:cNvSpPr/>
          <p:nvPr/>
        </p:nvSpPr>
        <p:spPr>
          <a:xfrm>
            <a:off x="161412" y="1358724"/>
            <a:ext cx="2700360" cy="1260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INVESTEERIMIS-</a:t>
            </a:r>
          </a:p>
          <a:p>
            <a:pPr algn="ctr"/>
            <a:r>
              <a:rPr lang="et-EE" sz="2400" dirty="0">
                <a:latin typeface="Bookman Old Style" pitchFamily="18" charset="0"/>
              </a:rPr>
              <a:t>KESKUS</a:t>
            </a:r>
          </a:p>
        </p:txBody>
      </p:sp>
      <p:sp>
        <p:nvSpPr>
          <p:cNvPr id="10" name="Ristkülik 9"/>
          <p:cNvSpPr/>
          <p:nvPr/>
        </p:nvSpPr>
        <p:spPr>
          <a:xfrm>
            <a:off x="6246528" y="468846"/>
            <a:ext cx="2591736" cy="14197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Juht vastutab väljaminekute eest</a:t>
            </a:r>
          </a:p>
        </p:txBody>
      </p:sp>
      <p:sp>
        <p:nvSpPr>
          <p:cNvPr id="12" name="Ristkülik 11"/>
          <p:cNvSpPr/>
          <p:nvPr/>
        </p:nvSpPr>
        <p:spPr>
          <a:xfrm>
            <a:off x="7250019" y="2483874"/>
            <a:ext cx="1800240" cy="1080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Juht vastutab tulu eest</a:t>
            </a:r>
          </a:p>
        </p:txBody>
      </p:sp>
      <p:sp>
        <p:nvSpPr>
          <p:cNvPr id="13" name="Ristkülik 12"/>
          <p:cNvSpPr/>
          <p:nvPr/>
        </p:nvSpPr>
        <p:spPr>
          <a:xfrm>
            <a:off x="3491856" y="5612613"/>
            <a:ext cx="2340312" cy="10803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Juht vastutab kasumi eest</a:t>
            </a:r>
          </a:p>
        </p:txBody>
      </p:sp>
      <p:sp>
        <p:nvSpPr>
          <p:cNvPr id="14" name="Ristkülik 13"/>
          <p:cNvSpPr/>
          <p:nvPr/>
        </p:nvSpPr>
        <p:spPr>
          <a:xfrm>
            <a:off x="341436" y="3402579"/>
            <a:ext cx="2700360" cy="23403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itchFamily="18" charset="0"/>
              </a:rPr>
              <a:t>Juht vastutab kasumi ja investeeringute</a:t>
            </a:r>
          </a:p>
          <a:p>
            <a:pPr algn="ctr"/>
            <a:r>
              <a:rPr lang="et-EE" sz="2400" dirty="0">
                <a:latin typeface="Bookman Old Style" pitchFamily="18" charset="0"/>
              </a:rPr>
              <a:t>eest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050"/>
          </a:xfrm>
        </p:spPr>
        <p:txBody>
          <a:bodyPr>
            <a:normAutofit/>
          </a:bodyPr>
          <a:lstStyle/>
          <a:p>
            <a:r>
              <a:rPr lang="et-EE" sz="2800" dirty="0">
                <a:latin typeface="Bookman Old Style" pitchFamily="18" charset="0"/>
              </a:rPr>
              <a:t>Üksuste tegevuse hindamine</a:t>
            </a:r>
          </a:p>
        </p:txBody>
      </p:sp>
      <p:sp>
        <p:nvSpPr>
          <p:cNvPr id="3" name="Pealkiri 1"/>
          <p:cNvSpPr txBox="1">
            <a:spLocks/>
          </p:cNvSpPr>
          <p:nvPr/>
        </p:nvSpPr>
        <p:spPr>
          <a:xfrm>
            <a:off x="881508" y="1358724"/>
            <a:ext cx="6210828" cy="540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HINDAMISE KRITEERIUMID </a:t>
            </a:r>
          </a:p>
        </p:txBody>
      </p:sp>
      <p:sp>
        <p:nvSpPr>
          <p:cNvPr id="4" name="Pealkiri 1"/>
          <p:cNvSpPr txBox="1">
            <a:spLocks/>
          </p:cNvSpPr>
          <p:nvPr/>
        </p:nvSpPr>
        <p:spPr>
          <a:xfrm>
            <a:off x="881508" y="2258844"/>
            <a:ext cx="2340312" cy="540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RAHALISED</a:t>
            </a:r>
          </a:p>
        </p:txBody>
      </p:sp>
      <p:sp>
        <p:nvSpPr>
          <p:cNvPr id="5" name="Pealkiri 1"/>
          <p:cNvSpPr txBox="1">
            <a:spLocks/>
          </p:cNvSpPr>
          <p:nvPr/>
        </p:nvSpPr>
        <p:spPr>
          <a:xfrm>
            <a:off x="4761090" y="2184415"/>
            <a:ext cx="3141354" cy="540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MITTERAHALISED</a:t>
            </a:r>
          </a:p>
        </p:txBody>
      </p:sp>
      <p:sp>
        <p:nvSpPr>
          <p:cNvPr id="6" name="Pealkiri 1"/>
          <p:cNvSpPr txBox="1">
            <a:spLocks/>
          </p:cNvSpPr>
          <p:nvPr/>
        </p:nvSpPr>
        <p:spPr>
          <a:xfrm>
            <a:off x="881508" y="3184108"/>
            <a:ext cx="2430324" cy="12350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KULUD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2400" dirty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TULUD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KASUM</a:t>
            </a:r>
          </a:p>
        </p:txBody>
      </p:sp>
      <p:sp>
        <p:nvSpPr>
          <p:cNvPr id="7" name="Pealkiri 1"/>
          <p:cNvSpPr txBox="1">
            <a:spLocks/>
          </p:cNvSpPr>
          <p:nvPr/>
        </p:nvSpPr>
        <p:spPr>
          <a:xfrm>
            <a:off x="4752024" y="3068952"/>
            <a:ext cx="3330444" cy="27003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TOODANGU MAHT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t-EE" sz="2400" dirty="0">
              <a:solidFill>
                <a:schemeClr val="tx1"/>
              </a:solidFill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2400" dirty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TOODANGU KVALITEET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t-EE" sz="2400" dirty="0">
              <a:solidFill>
                <a:schemeClr val="tx1"/>
              </a:solidFill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2400" dirty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KLIENTIDE RAHUOLU</a:t>
            </a:r>
            <a:endParaRPr kumimoji="0" lang="et-EE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8" name="Pealkiri 1"/>
          <p:cNvSpPr txBox="1">
            <a:spLocks/>
          </p:cNvSpPr>
          <p:nvPr/>
        </p:nvSpPr>
        <p:spPr>
          <a:xfrm>
            <a:off x="881508" y="4869192"/>
            <a:ext cx="3330444" cy="90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efektiivsusnäitajad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2400" dirty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rentaablusnäitajad</a:t>
            </a:r>
            <a:endParaRPr kumimoji="0" lang="et-EE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31448" y="0"/>
            <a:ext cx="8229600" cy="814050"/>
          </a:xfrm>
        </p:spPr>
        <p:txBody>
          <a:bodyPr>
            <a:normAutofit/>
          </a:bodyPr>
          <a:lstStyle/>
          <a:p>
            <a:r>
              <a:rPr lang="et-EE" sz="2800" dirty="0">
                <a:latin typeface="Bookman Old Style" pitchFamily="18" charset="0"/>
              </a:rPr>
              <a:t>Meetodid üksuste tegevuse hindamiseks</a:t>
            </a:r>
          </a:p>
        </p:txBody>
      </p:sp>
      <p:sp>
        <p:nvSpPr>
          <p:cNvPr id="9" name="Ristkülik 8"/>
          <p:cNvSpPr/>
          <p:nvPr/>
        </p:nvSpPr>
        <p:spPr>
          <a:xfrm>
            <a:off x="971520" y="1628760"/>
            <a:ext cx="63908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Müügikäibe rentaablus</a:t>
            </a:r>
          </a:p>
          <a:p>
            <a:pPr lvl="0">
              <a:buFont typeface="Wingdings" pitchFamily="2" charset="2"/>
              <a:buChar char="Ø"/>
            </a:pPr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Vararentaablus</a:t>
            </a:r>
          </a:p>
          <a:p>
            <a:pPr lvl="0">
              <a:buFont typeface="Wingdings" pitchFamily="2" charset="2"/>
              <a:buChar char="Ø"/>
            </a:pPr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Omakapitali rentaablus</a:t>
            </a:r>
          </a:p>
          <a:p>
            <a:pPr lvl="0">
              <a:buFont typeface="Wingdings" pitchFamily="2" charset="2"/>
              <a:buChar char="Ø"/>
            </a:pPr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Jääkkasum</a:t>
            </a:r>
          </a:p>
          <a:p>
            <a:pPr lvl="0">
              <a:buFont typeface="Wingdings" pitchFamily="2" charset="2"/>
              <a:buChar char="Ø"/>
            </a:pPr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Majanduslik lisandväärtus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31448" y="0"/>
            <a:ext cx="8229600" cy="814050"/>
          </a:xfrm>
        </p:spPr>
        <p:txBody>
          <a:bodyPr>
            <a:normAutofit/>
          </a:bodyPr>
          <a:lstStyle/>
          <a:p>
            <a:r>
              <a:rPr lang="et-EE" sz="2800" dirty="0">
                <a:latin typeface="Bookman Old Style" pitchFamily="18" charset="0"/>
              </a:rPr>
              <a:t>Meetodid üksuste tegevuse hindamiseks</a:t>
            </a:r>
          </a:p>
        </p:txBody>
      </p:sp>
      <p:sp>
        <p:nvSpPr>
          <p:cNvPr id="9" name="Ristkülik 8"/>
          <p:cNvSpPr/>
          <p:nvPr/>
        </p:nvSpPr>
        <p:spPr>
          <a:xfrm>
            <a:off x="358748" y="1648791"/>
            <a:ext cx="855114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Müügikäibe brutorentaablus = kasum/müügikäive</a:t>
            </a:r>
          </a:p>
        </p:txBody>
      </p:sp>
      <p:sp>
        <p:nvSpPr>
          <p:cNvPr id="10" name="Ristkülik 9"/>
          <p:cNvSpPr/>
          <p:nvPr/>
        </p:nvSpPr>
        <p:spPr>
          <a:xfrm>
            <a:off x="1069097" y="3791248"/>
            <a:ext cx="612081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Vararentaablus = kasum/koguvarad</a:t>
            </a:r>
          </a:p>
        </p:txBody>
      </p:sp>
      <p:sp>
        <p:nvSpPr>
          <p:cNvPr id="14" name="Ristkülik 13"/>
          <p:cNvSpPr/>
          <p:nvPr/>
        </p:nvSpPr>
        <p:spPr>
          <a:xfrm>
            <a:off x="109908" y="4869192"/>
            <a:ext cx="903409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Omakapitali rentaablus = </a:t>
            </a:r>
          </a:p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puhaskasum / omakapital või investeeritud kapital</a:t>
            </a:r>
          </a:p>
        </p:txBody>
      </p:sp>
      <p:sp>
        <p:nvSpPr>
          <p:cNvPr id="7" name="Ristkülik 8"/>
          <p:cNvSpPr/>
          <p:nvPr/>
        </p:nvSpPr>
        <p:spPr>
          <a:xfrm>
            <a:off x="431448" y="2732202"/>
            <a:ext cx="81063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Müügikäibe puhasrentaablus = kasum/müügikäibe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stkülik 5"/>
          <p:cNvSpPr/>
          <p:nvPr/>
        </p:nvSpPr>
        <p:spPr>
          <a:xfrm>
            <a:off x="2231688" y="638628"/>
            <a:ext cx="45720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vl="0" algn="ctr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ROIC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694" y="1808784"/>
            <a:ext cx="8929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itchFamily="18" charset="0"/>
              </a:rPr>
              <a:t>On puhaskasumi ja investeeringult nõutava kasumi vahe: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44328" y="3228945"/>
            <a:ext cx="46330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000" dirty="0">
                <a:latin typeface="Bookman Old Style" pitchFamily="18" charset="0"/>
              </a:rPr>
              <a:t>ROIC = puhaskasum  /investeering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stkülik 5"/>
          <p:cNvSpPr/>
          <p:nvPr/>
        </p:nvSpPr>
        <p:spPr>
          <a:xfrm>
            <a:off x="1399629" y="45427"/>
            <a:ext cx="693092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t-EE" sz="2400" dirty="0">
                <a:solidFill>
                  <a:prstClr val="black"/>
                </a:solidFill>
                <a:latin typeface="Bookman Old Style" pitchFamily="18" charset="0"/>
              </a:rPr>
              <a:t>Majanduslik lisandväärtuse kontseptsioon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5759" y="818652"/>
            <a:ext cx="891118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Üheks tänapäevaseks analüüsimeetodiks on majandusliku lisandväärtuse ehk EVA (</a:t>
            </a:r>
            <a:r>
              <a:rPr kumimoji="0" lang="et-EE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Economic</a:t>
            </a:r>
            <a:r>
              <a:rPr kumimoji="0" lang="et-EE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t-EE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Value</a:t>
            </a:r>
            <a:r>
              <a:rPr kumimoji="0" lang="et-EE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t-EE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Added</a:t>
            </a:r>
            <a:r>
              <a:rPr kumimoji="0" lang="et-EE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t-EE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kontseptsioon, mis lähtub reeglist, et ettevõte loob väärtust vaid juhul, kui kasum ületab kaasatud kapitali maksumuse.</a:t>
            </a:r>
            <a:endParaRPr kumimoji="0" lang="et-EE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440117" y="2708904"/>
            <a:ext cx="6598280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EVA= ärikasum </a:t>
            </a:r>
            <a:r>
              <a:rPr kumimoji="0" lang="et-EE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et-EE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(kapitali hind x kasutatud kapital)</a:t>
            </a:r>
            <a:endParaRPr kumimoji="0" lang="et-EE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istkülik 6"/>
          <p:cNvSpPr/>
          <p:nvPr/>
        </p:nvSpPr>
        <p:spPr>
          <a:xfrm>
            <a:off x="0" y="3424424"/>
            <a:ext cx="896694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200" dirty="0">
                <a:solidFill>
                  <a:prstClr val="black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Kui majanduslik lisandväärtus on positiivne, siis firma tegevuse tulemusena kasvab ka omanike rikkus ning sel juhul loob firma väätust.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t-EE" sz="2200" dirty="0">
              <a:solidFill>
                <a:prstClr val="black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200" dirty="0">
                <a:solidFill>
                  <a:prstClr val="black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Kui see näitaja on negatiivne, siis firma tegevuse tulemusel omanike rikkus väheneb.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t-EE" sz="2200" dirty="0">
              <a:solidFill>
                <a:prstClr val="black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200" dirty="0">
                <a:solidFill>
                  <a:prstClr val="black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Selle meetodi kasutamine aitab keskenduda ka juhtimisefektiivsusele. </a:t>
            </a:r>
            <a:endParaRPr lang="et-EE" sz="2200" dirty="0">
              <a:solidFill>
                <a:prstClr val="black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324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Calibri</vt:lpstr>
      <vt:lpstr>Symbol</vt:lpstr>
      <vt:lpstr>Times New Roman</vt:lpstr>
      <vt:lpstr>Wingdings</vt:lpstr>
      <vt:lpstr>Office'i kujundus</vt:lpstr>
      <vt:lpstr>VASTUTUSPÕHINE ARVESTUS VASTUTUSKESKUSED</vt:lpstr>
      <vt:lpstr>PowerPoint Presentation</vt:lpstr>
      <vt:lpstr>PowerPoint Presentation</vt:lpstr>
      <vt:lpstr>PowerPoint Presentation</vt:lpstr>
      <vt:lpstr>Üksuste tegevuse hindamine</vt:lpstr>
      <vt:lpstr>Meetodid üksuste tegevuse hindamiseks</vt:lpstr>
      <vt:lpstr>Meetodid üksuste tegevuse hindamiseks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 1</dc:title>
  <dc:creator>Inga Stelmak</dc:creator>
  <cp:lastModifiedBy>Inga Stelmak</cp:lastModifiedBy>
  <cp:revision>16</cp:revision>
  <dcterms:created xsi:type="dcterms:W3CDTF">2017-02-13T11:17:45Z</dcterms:created>
  <dcterms:modified xsi:type="dcterms:W3CDTF">2022-03-18T08:18:04Z</dcterms:modified>
</cp:coreProperties>
</file>