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78" r:id="rId4"/>
    <p:sldId id="257" r:id="rId5"/>
    <p:sldId id="272" r:id="rId6"/>
    <p:sldId id="271" r:id="rId7"/>
    <p:sldId id="280" r:id="rId8"/>
    <p:sldId id="273" r:id="rId9"/>
    <p:sldId id="284" r:id="rId10"/>
    <p:sldId id="295" r:id="rId11"/>
    <p:sldId id="285" r:id="rId12"/>
    <p:sldId id="297" r:id="rId13"/>
    <p:sldId id="296" r:id="rId14"/>
    <p:sldId id="286" r:id="rId15"/>
    <p:sldId id="287" r:id="rId16"/>
    <p:sldId id="298" r:id="rId17"/>
    <p:sldId id="299" r:id="rId18"/>
    <p:sldId id="289" r:id="rId19"/>
    <p:sldId id="300" r:id="rId20"/>
    <p:sldId id="301" r:id="rId21"/>
    <p:sldId id="291" r:id="rId22"/>
    <p:sldId id="302" r:id="rId23"/>
    <p:sldId id="303" r:id="rId24"/>
    <p:sldId id="293" r:id="rId25"/>
    <p:sldId id="304" r:id="rId26"/>
    <p:sldId id="292" r:id="rId27"/>
    <p:sldId id="290" r:id="rId28"/>
    <p:sldId id="294" r:id="rId2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14" autoAdjust="0"/>
  </p:normalViewPr>
  <p:slideViewPr>
    <p:cSldViewPr>
      <p:cViewPr varScale="1">
        <p:scale>
          <a:sx n="79" d="100"/>
          <a:sy n="79" d="100"/>
        </p:scale>
        <p:origin x="13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A5208-4C1A-46DB-8289-55DB4F6A2DF1}" type="doc">
      <dgm:prSet loTypeId="urn:microsoft.com/office/officeart/2005/8/layout/radial6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t-EE"/>
        </a:p>
      </dgm:t>
    </dgm:pt>
    <dgm:pt modelId="{8AEBDB09-3C29-41C7-939A-3D5B2B2638B5}">
      <dgm:prSet phldrT="[Text]"/>
      <dgm:spPr/>
      <dgm:t>
        <a:bodyPr/>
        <a:lstStyle/>
        <a:p>
          <a:r>
            <a:rPr lang="et-EE" dirty="0" smtClean="0"/>
            <a:t>LDM</a:t>
          </a:r>
          <a:endParaRPr lang="et-EE" dirty="0"/>
        </a:p>
      </dgm:t>
    </dgm:pt>
    <dgm:pt modelId="{1E1DE69A-C2A5-4693-AF89-E0D57641EB84}" type="parTrans" cxnId="{6404D126-52C9-44B5-ADBD-5D56E83804AA}">
      <dgm:prSet/>
      <dgm:spPr/>
      <dgm:t>
        <a:bodyPr/>
        <a:lstStyle/>
        <a:p>
          <a:endParaRPr lang="et-EE"/>
        </a:p>
      </dgm:t>
    </dgm:pt>
    <dgm:pt modelId="{75F7965C-13C1-4399-B687-B0FFE1B0D79F}" type="sibTrans" cxnId="{6404D126-52C9-44B5-ADBD-5D56E83804AA}">
      <dgm:prSet/>
      <dgm:spPr/>
      <dgm:t>
        <a:bodyPr/>
        <a:lstStyle/>
        <a:p>
          <a:endParaRPr lang="et-EE"/>
        </a:p>
      </dgm:t>
    </dgm:pt>
    <dgm:pt modelId="{5191C704-D949-49A0-9651-453C38CF91D4}">
      <dgm:prSet phldrT="[Text]"/>
      <dgm:spPr/>
      <dgm:t>
        <a:bodyPr/>
        <a:lstStyle/>
        <a:p>
          <a:r>
            <a:rPr lang="et-EE" dirty="0" smtClean="0"/>
            <a:t>Keskus</a:t>
          </a:r>
          <a:endParaRPr lang="et-EE" dirty="0"/>
        </a:p>
      </dgm:t>
    </dgm:pt>
    <dgm:pt modelId="{3DC86750-B115-4901-872D-259B8DDD879D}" type="parTrans" cxnId="{F95EC0D7-FE92-49A5-A209-3A52320C216E}">
      <dgm:prSet/>
      <dgm:spPr/>
      <dgm:t>
        <a:bodyPr/>
        <a:lstStyle/>
        <a:p>
          <a:endParaRPr lang="et-EE"/>
        </a:p>
      </dgm:t>
    </dgm:pt>
    <dgm:pt modelId="{3438F4C5-503C-4385-9BF0-DF76E641B7D0}" type="sibTrans" cxnId="{F95EC0D7-FE92-49A5-A209-3A52320C216E}">
      <dgm:prSet/>
      <dgm:spPr/>
      <dgm:t>
        <a:bodyPr/>
        <a:lstStyle/>
        <a:p>
          <a:endParaRPr lang="et-EE"/>
        </a:p>
      </dgm:t>
    </dgm:pt>
    <dgm:pt modelId="{9B550AD5-FA35-47A4-B06A-7ECF66EA6276}">
      <dgm:prSet phldrT="[Text]"/>
      <dgm:spPr/>
      <dgm:t>
        <a:bodyPr/>
        <a:lstStyle/>
        <a:p>
          <a:r>
            <a:rPr lang="et-EE" dirty="0" smtClean="0"/>
            <a:t>Veerem</a:t>
          </a:r>
          <a:endParaRPr lang="et-EE" dirty="0"/>
        </a:p>
      </dgm:t>
    </dgm:pt>
    <dgm:pt modelId="{4E64A5AF-39BF-49DB-81BF-512FBDCF0EFC}" type="parTrans" cxnId="{785AE4A1-2F52-4709-86BE-44D267418CA1}">
      <dgm:prSet/>
      <dgm:spPr/>
      <dgm:t>
        <a:bodyPr/>
        <a:lstStyle/>
        <a:p>
          <a:endParaRPr lang="et-EE"/>
        </a:p>
      </dgm:t>
    </dgm:pt>
    <dgm:pt modelId="{F6A4E27C-32BB-4930-B6C4-F52A697899A5}" type="sibTrans" cxnId="{785AE4A1-2F52-4709-86BE-44D267418CA1}">
      <dgm:prSet/>
      <dgm:spPr/>
      <dgm:t>
        <a:bodyPr/>
        <a:lstStyle/>
        <a:p>
          <a:endParaRPr lang="et-EE"/>
        </a:p>
      </dgm:t>
    </dgm:pt>
    <dgm:pt modelId="{1986F199-26CD-4275-B08E-38C31D42B950}">
      <dgm:prSet phldrT="[Text]"/>
      <dgm:spPr/>
      <dgm:t>
        <a:bodyPr/>
        <a:lstStyle/>
        <a:p>
          <a:r>
            <a:rPr lang="et-EE" dirty="0" err="1" smtClean="0"/>
            <a:t>Infra</a:t>
          </a:r>
          <a:endParaRPr lang="et-EE" dirty="0"/>
        </a:p>
      </dgm:t>
    </dgm:pt>
    <dgm:pt modelId="{A99AC38A-EC6F-43A6-BCB7-BCCBE6AACBE4}" type="parTrans" cxnId="{F2998D86-8A90-497E-A2C0-7A0854A1870D}">
      <dgm:prSet/>
      <dgm:spPr/>
      <dgm:t>
        <a:bodyPr/>
        <a:lstStyle/>
        <a:p>
          <a:endParaRPr lang="et-EE"/>
        </a:p>
      </dgm:t>
    </dgm:pt>
    <dgm:pt modelId="{838AB542-ABA4-4527-97D6-EDB6B8A4A854}" type="sibTrans" cxnId="{F2998D86-8A90-497E-A2C0-7A0854A1870D}">
      <dgm:prSet/>
      <dgm:spPr/>
      <dgm:t>
        <a:bodyPr/>
        <a:lstStyle/>
        <a:p>
          <a:endParaRPr lang="et-EE"/>
        </a:p>
      </dgm:t>
    </dgm:pt>
    <dgm:pt modelId="{ACB36ADD-936E-48C2-9FD0-DF520F74E15D}">
      <dgm:prSet phldrT="[Text]"/>
      <dgm:spPr/>
      <dgm:t>
        <a:bodyPr/>
        <a:lstStyle/>
        <a:p>
          <a:r>
            <a:rPr lang="et-EE" dirty="0" smtClean="0"/>
            <a:t>Personal</a:t>
          </a:r>
          <a:endParaRPr lang="et-EE" dirty="0"/>
        </a:p>
      </dgm:t>
    </dgm:pt>
    <dgm:pt modelId="{4CD16036-93E4-411D-B32F-F38FC45E6BD7}" type="parTrans" cxnId="{33DF36AF-8B6D-412D-9043-180C6B626E11}">
      <dgm:prSet/>
      <dgm:spPr/>
      <dgm:t>
        <a:bodyPr/>
        <a:lstStyle/>
        <a:p>
          <a:endParaRPr lang="et-EE"/>
        </a:p>
      </dgm:t>
    </dgm:pt>
    <dgm:pt modelId="{AA62A567-7B6D-401F-A4B6-4D291F2C7A63}" type="sibTrans" cxnId="{33DF36AF-8B6D-412D-9043-180C6B626E11}">
      <dgm:prSet/>
      <dgm:spPr/>
      <dgm:t>
        <a:bodyPr/>
        <a:lstStyle/>
        <a:p>
          <a:endParaRPr lang="et-EE"/>
        </a:p>
      </dgm:t>
    </dgm:pt>
    <dgm:pt modelId="{07DFA72C-D333-460F-9CD2-B7A949983B4F}" type="pres">
      <dgm:prSet presAssocID="{B4BA5208-4C1A-46DB-8289-55DB4F6A2D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B7AAACA1-6FEF-4ADB-9AEC-1262CC4E3F67}" type="pres">
      <dgm:prSet presAssocID="{8AEBDB09-3C29-41C7-939A-3D5B2B2638B5}" presName="centerShape" presStyleLbl="node0" presStyleIdx="0" presStyleCnt="1"/>
      <dgm:spPr/>
      <dgm:t>
        <a:bodyPr/>
        <a:lstStyle/>
        <a:p>
          <a:endParaRPr lang="et-EE"/>
        </a:p>
      </dgm:t>
    </dgm:pt>
    <dgm:pt modelId="{4C0BAC8E-57FB-4A20-85A4-29247840286B}" type="pres">
      <dgm:prSet presAssocID="{5191C704-D949-49A0-9651-453C38CF91D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77A1126-EA4D-4BFB-8F98-78A49E2CC136}" type="pres">
      <dgm:prSet presAssocID="{5191C704-D949-49A0-9651-453C38CF91D4}" presName="dummy" presStyleCnt="0"/>
      <dgm:spPr/>
    </dgm:pt>
    <dgm:pt modelId="{FCF4EC3B-79C3-4FF0-8086-41CA9CB1F130}" type="pres">
      <dgm:prSet presAssocID="{3438F4C5-503C-4385-9BF0-DF76E641B7D0}" presName="sibTrans" presStyleLbl="sibTrans2D1" presStyleIdx="0" presStyleCnt="4"/>
      <dgm:spPr/>
      <dgm:t>
        <a:bodyPr/>
        <a:lstStyle/>
        <a:p>
          <a:endParaRPr lang="et-EE"/>
        </a:p>
      </dgm:t>
    </dgm:pt>
    <dgm:pt modelId="{E36A3DD6-EEDC-4852-A9D5-0A67A4135A36}" type="pres">
      <dgm:prSet presAssocID="{9B550AD5-FA35-47A4-B06A-7ECF66EA62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F275779-C7E0-4F57-8114-EEF7F1FB14B6}" type="pres">
      <dgm:prSet presAssocID="{9B550AD5-FA35-47A4-B06A-7ECF66EA6276}" presName="dummy" presStyleCnt="0"/>
      <dgm:spPr/>
    </dgm:pt>
    <dgm:pt modelId="{E365EDE4-766E-449D-AC62-B7F81A0EF125}" type="pres">
      <dgm:prSet presAssocID="{F6A4E27C-32BB-4930-B6C4-F52A697899A5}" presName="sibTrans" presStyleLbl="sibTrans2D1" presStyleIdx="1" presStyleCnt="4"/>
      <dgm:spPr/>
      <dgm:t>
        <a:bodyPr/>
        <a:lstStyle/>
        <a:p>
          <a:endParaRPr lang="et-EE"/>
        </a:p>
      </dgm:t>
    </dgm:pt>
    <dgm:pt modelId="{16083A2B-A36F-4983-86E6-09F212B26A23}" type="pres">
      <dgm:prSet presAssocID="{1986F199-26CD-4275-B08E-38C31D42B9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76F0186-975D-45A8-9F06-D3011529A2C5}" type="pres">
      <dgm:prSet presAssocID="{1986F199-26CD-4275-B08E-38C31D42B950}" presName="dummy" presStyleCnt="0"/>
      <dgm:spPr/>
    </dgm:pt>
    <dgm:pt modelId="{3AD8F36A-9F2E-479E-9129-BD6047D6D6B6}" type="pres">
      <dgm:prSet presAssocID="{838AB542-ABA4-4527-97D6-EDB6B8A4A854}" presName="sibTrans" presStyleLbl="sibTrans2D1" presStyleIdx="2" presStyleCnt="4"/>
      <dgm:spPr/>
      <dgm:t>
        <a:bodyPr/>
        <a:lstStyle/>
        <a:p>
          <a:endParaRPr lang="et-EE"/>
        </a:p>
      </dgm:t>
    </dgm:pt>
    <dgm:pt modelId="{432D4F7A-CBF2-4696-90E9-D012C2D8CD00}" type="pres">
      <dgm:prSet presAssocID="{ACB36ADD-936E-48C2-9FD0-DF520F74E1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8FBE8B6-B258-4981-AB9A-BAB1C173E379}" type="pres">
      <dgm:prSet presAssocID="{ACB36ADD-936E-48C2-9FD0-DF520F74E15D}" presName="dummy" presStyleCnt="0"/>
      <dgm:spPr/>
    </dgm:pt>
    <dgm:pt modelId="{F9883062-CC04-4D69-9E16-8650F6116E9E}" type="pres">
      <dgm:prSet presAssocID="{AA62A567-7B6D-401F-A4B6-4D291F2C7A63}" presName="sibTrans" presStyleLbl="sibTrans2D1" presStyleIdx="3" presStyleCnt="4"/>
      <dgm:spPr/>
      <dgm:t>
        <a:bodyPr/>
        <a:lstStyle/>
        <a:p>
          <a:endParaRPr lang="et-EE"/>
        </a:p>
      </dgm:t>
    </dgm:pt>
  </dgm:ptLst>
  <dgm:cxnLst>
    <dgm:cxn modelId="{63109222-7878-4216-92A5-A4F63F20577A}" type="presOf" srcId="{1986F199-26CD-4275-B08E-38C31D42B950}" destId="{16083A2B-A36F-4983-86E6-09F212B26A23}" srcOrd="0" destOrd="0" presId="urn:microsoft.com/office/officeart/2005/8/layout/radial6"/>
    <dgm:cxn modelId="{8DBA595D-2FDE-4998-AE10-510FA4B23FDB}" type="presOf" srcId="{B4BA5208-4C1A-46DB-8289-55DB4F6A2DF1}" destId="{07DFA72C-D333-460F-9CD2-B7A949983B4F}" srcOrd="0" destOrd="0" presId="urn:microsoft.com/office/officeart/2005/8/layout/radial6"/>
    <dgm:cxn modelId="{7F27E854-E92F-474A-947A-BD843EC10C74}" type="presOf" srcId="{8AEBDB09-3C29-41C7-939A-3D5B2B2638B5}" destId="{B7AAACA1-6FEF-4ADB-9AEC-1262CC4E3F67}" srcOrd="0" destOrd="0" presId="urn:microsoft.com/office/officeart/2005/8/layout/radial6"/>
    <dgm:cxn modelId="{785AE4A1-2F52-4709-86BE-44D267418CA1}" srcId="{8AEBDB09-3C29-41C7-939A-3D5B2B2638B5}" destId="{9B550AD5-FA35-47A4-B06A-7ECF66EA6276}" srcOrd="1" destOrd="0" parTransId="{4E64A5AF-39BF-49DB-81BF-512FBDCF0EFC}" sibTransId="{F6A4E27C-32BB-4930-B6C4-F52A697899A5}"/>
    <dgm:cxn modelId="{50598661-D2DB-4FDD-8D0A-1D8553AE6092}" type="presOf" srcId="{5191C704-D949-49A0-9651-453C38CF91D4}" destId="{4C0BAC8E-57FB-4A20-85A4-29247840286B}" srcOrd="0" destOrd="0" presId="urn:microsoft.com/office/officeart/2005/8/layout/radial6"/>
    <dgm:cxn modelId="{F95EC0D7-FE92-49A5-A209-3A52320C216E}" srcId="{8AEBDB09-3C29-41C7-939A-3D5B2B2638B5}" destId="{5191C704-D949-49A0-9651-453C38CF91D4}" srcOrd="0" destOrd="0" parTransId="{3DC86750-B115-4901-872D-259B8DDD879D}" sibTransId="{3438F4C5-503C-4385-9BF0-DF76E641B7D0}"/>
    <dgm:cxn modelId="{3521046C-FBB3-4B3B-9966-0DE3302FD17A}" type="presOf" srcId="{9B550AD5-FA35-47A4-B06A-7ECF66EA6276}" destId="{E36A3DD6-EEDC-4852-A9D5-0A67A4135A36}" srcOrd="0" destOrd="0" presId="urn:microsoft.com/office/officeart/2005/8/layout/radial6"/>
    <dgm:cxn modelId="{B2B17240-6186-494D-817B-EE6357EA0139}" type="presOf" srcId="{F6A4E27C-32BB-4930-B6C4-F52A697899A5}" destId="{E365EDE4-766E-449D-AC62-B7F81A0EF125}" srcOrd="0" destOrd="0" presId="urn:microsoft.com/office/officeart/2005/8/layout/radial6"/>
    <dgm:cxn modelId="{D9EC8FC8-5BB9-46E8-8829-CC3CD9CFC7E1}" type="presOf" srcId="{AA62A567-7B6D-401F-A4B6-4D291F2C7A63}" destId="{F9883062-CC04-4D69-9E16-8650F6116E9E}" srcOrd="0" destOrd="0" presId="urn:microsoft.com/office/officeart/2005/8/layout/radial6"/>
    <dgm:cxn modelId="{DFE93E90-EB50-4C5E-ACE8-8D802D262203}" type="presOf" srcId="{838AB542-ABA4-4527-97D6-EDB6B8A4A854}" destId="{3AD8F36A-9F2E-479E-9129-BD6047D6D6B6}" srcOrd="0" destOrd="0" presId="urn:microsoft.com/office/officeart/2005/8/layout/radial6"/>
    <dgm:cxn modelId="{F2998D86-8A90-497E-A2C0-7A0854A1870D}" srcId="{8AEBDB09-3C29-41C7-939A-3D5B2B2638B5}" destId="{1986F199-26CD-4275-B08E-38C31D42B950}" srcOrd="2" destOrd="0" parTransId="{A99AC38A-EC6F-43A6-BCB7-BCCBE6AACBE4}" sibTransId="{838AB542-ABA4-4527-97D6-EDB6B8A4A854}"/>
    <dgm:cxn modelId="{18F123EA-5ED1-4E06-8B3A-0FF8AAB11B14}" type="presOf" srcId="{ACB36ADD-936E-48C2-9FD0-DF520F74E15D}" destId="{432D4F7A-CBF2-4696-90E9-D012C2D8CD00}" srcOrd="0" destOrd="0" presId="urn:microsoft.com/office/officeart/2005/8/layout/radial6"/>
    <dgm:cxn modelId="{33DF36AF-8B6D-412D-9043-180C6B626E11}" srcId="{8AEBDB09-3C29-41C7-939A-3D5B2B2638B5}" destId="{ACB36ADD-936E-48C2-9FD0-DF520F74E15D}" srcOrd="3" destOrd="0" parTransId="{4CD16036-93E4-411D-B32F-F38FC45E6BD7}" sibTransId="{AA62A567-7B6D-401F-A4B6-4D291F2C7A63}"/>
    <dgm:cxn modelId="{1732C6CB-AFF0-44DB-96C1-A255E25E7237}" type="presOf" srcId="{3438F4C5-503C-4385-9BF0-DF76E641B7D0}" destId="{FCF4EC3B-79C3-4FF0-8086-41CA9CB1F130}" srcOrd="0" destOrd="0" presId="urn:microsoft.com/office/officeart/2005/8/layout/radial6"/>
    <dgm:cxn modelId="{6404D126-52C9-44B5-ADBD-5D56E83804AA}" srcId="{B4BA5208-4C1A-46DB-8289-55DB4F6A2DF1}" destId="{8AEBDB09-3C29-41C7-939A-3D5B2B2638B5}" srcOrd="0" destOrd="0" parTransId="{1E1DE69A-C2A5-4693-AF89-E0D57641EB84}" sibTransId="{75F7965C-13C1-4399-B687-B0FFE1B0D79F}"/>
    <dgm:cxn modelId="{BF6005D5-5138-4A14-ACA7-61FCE2C35C31}" type="presParOf" srcId="{07DFA72C-D333-460F-9CD2-B7A949983B4F}" destId="{B7AAACA1-6FEF-4ADB-9AEC-1262CC4E3F67}" srcOrd="0" destOrd="0" presId="urn:microsoft.com/office/officeart/2005/8/layout/radial6"/>
    <dgm:cxn modelId="{6234B7C1-59D5-47AC-9BD9-A82429AB4FD0}" type="presParOf" srcId="{07DFA72C-D333-460F-9CD2-B7A949983B4F}" destId="{4C0BAC8E-57FB-4A20-85A4-29247840286B}" srcOrd="1" destOrd="0" presId="urn:microsoft.com/office/officeart/2005/8/layout/radial6"/>
    <dgm:cxn modelId="{617D1C73-C0A0-47EB-9A89-B4CDD293883C}" type="presParOf" srcId="{07DFA72C-D333-460F-9CD2-B7A949983B4F}" destId="{977A1126-EA4D-4BFB-8F98-78A49E2CC136}" srcOrd="2" destOrd="0" presId="urn:microsoft.com/office/officeart/2005/8/layout/radial6"/>
    <dgm:cxn modelId="{8497D273-71CF-4F18-BBBE-50282657B0FE}" type="presParOf" srcId="{07DFA72C-D333-460F-9CD2-B7A949983B4F}" destId="{FCF4EC3B-79C3-4FF0-8086-41CA9CB1F130}" srcOrd="3" destOrd="0" presId="urn:microsoft.com/office/officeart/2005/8/layout/radial6"/>
    <dgm:cxn modelId="{9B9A788E-2B10-4D2A-8466-0CD0AB7A1FD1}" type="presParOf" srcId="{07DFA72C-D333-460F-9CD2-B7A949983B4F}" destId="{E36A3DD6-EEDC-4852-A9D5-0A67A4135A36}" srcOrd="4" destOrd="0" presId="urn:microsoft.com/office/officeart/2005/8/layout/radial6"/>
    <dgm:cxn modelId="{D8DE3210-D331-4AEE-8D28-9BF913D806F5}" type="presParOf" srcId="{07DFA72C-D333-460F-9CD2-B7A949983B4F}" destId="{7F275779-C7E0-4F57-8114-EEF7F1FB14B6}" srcOrd="5" destOrd="0" presId="urn:microsoft.com/office/officeart/2005/8/layout/radial6"/>
    <dgm:cxn modelId="{F1DE77E2-1337-4AFD-AC59-7F9CBE1A594B}" type="presParOf" srcId="{07DFA72C-D333-460F-9CD2-B7A949983B4F}" destId="{E365EDE4-766E-449D-AC62-B7F81A0EF125}" srcOrd="6" destOrd="0" presId="urn:microsoft.com/office/officeart/2005/8/layout/radial6"/>
    <dgm:cxn modelId="{701B5B9F-A0A4-411C-941E-BD45153A162D}" type="presParOf" srcId="{07DFA72C-D333-460F-9CD2-B7A949983B4F}" destId="{16083A2B-A36F-4983-86E6-09F212B26A23}" srcOrd="7" destOrd="0" presId="urn:microsoft.com/office/officeart/2005/8/layout/radial6"/>
    <dgm:cxn modelId="{CC6707CF-1F9A-482E-8061-282451801961}" type="presParOf" srcId="{07DFA72C-D333-460F-9CD2-B7A949983B4F}" destId="{476F0186-975D-45A8-9F06-D3011529A2C5}" srcOrd="8" destOrd="0" presId="urn:microsoft.com/office/officeart/2005/8/layout/radial6"/>
    <dgm:cxn modelId="{277FAEB9-8FCA-4277-97CB-02E5AD999A55}" type="presParOf" srcId="{07DFA72C-D333-460F-9CD2-B7A949983B4F}" destId="{3AD8F36A-9F2E-479E-9129-BD6047D6D6B6}" srcOrd="9" destOrd="0" presId="urn:microsoft.com/office/officeart/2005/8/layout/radial6"/>
    <dgm:cxn modelId="{91865E1E-05D3-478B-971C-35AE0024DAD7}" type="presParOf" srcId="{07DFA72C-D333-460F-9CD2-B7A949983B4F}" destId="{432D4F7A-CBF2-4696-90E9-D012C2D8CD00}" srcOrd="10" destOrd="0" presId="urn:microsoft.com/office/officeart/2005/8/layout/radial6"/>
    <dgm:cxn modelId="{F5A24036-35AB-41D4-AE6F-76DE9CF11AD7}" type="presParOf" srcId="{07DFA72C-D333-460F-9CD2-B7A949983B4F}" destId="{E8FBE8B6-B258-4981-AB9A-BAB1C173E379}" srcOrd="11" destOrd="0" presId="urn:microsoft.com/office/officeart/2005/8/layout/radial6"/>
    <dgm:cxn modelId="{ADEE950A-C86C-456B-AF73-71D7EBD635F4}" type="presParOf" srcId="{07DFA72C-D333-460F-9CD2-B7A949983B4F}" destId="{F9883062-CC04-4D69-9E16-8650F6116E9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83062-CC04-4D69-9E16-8650F6116E9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D8F36A-9F2E-479E-9129-BD6047D6D6B6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5EDE4-766E-449D-AC62-B7F81A0EF125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F4EC3B-79C3-4FF0-8086-41CA9CB1F130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AAACA1-6FEF-4ADB-9AEC-1262CC4E3F67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800" kern="1200" dirty="0" smtClean="0"/>
            <a:t>LDM</a:t>
          </a:r>
          <a:endParaRPr lang="et-EE" sz="3800" kern="1200" dirty="0"/>
        </a:p>
      </dsp:txBody>
      <dsp:txXfrm>
        <a:off x="2539177" y="1523177"/>
        <a:ext cx="1017645" cy="1017645"/>
      </dsp:txXfrm>
    </dsp:sp>
    <dsp:sp modelId="{4C0BAC8E-57FB-4A20-85A4-29247840286B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Keskus</a:t>
          </a:r>
          <a:endParaRPr lang="et-EE" sz="1500" kern="1200" dirty="0"/>
        </a:p>
      </dsp:txBody>
      <dsp:txXfrm>
        <a:off x="2691824" y="149376"/>
        <a:ext cx="712351" cy="712351"/>
      </dsp:txXfrm>
    </dsp:sp>
    <dsp:sp modelId="{E36A3DD6-EEDC-4852-A9D5-0A67A4135A36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Veerem</a:t>
          </a:r>
          <a:endParaRPr lang="et-EE" sz="1500" kern="1200" dirty="0"/>
        </a:p>
      </dsp:txBody>
      <dsp:txXfrm>
        <a:off x="4218271" y="1675824"/>
        <a:ext cx="712351" cy="712351"/>
      </dsp:txXfrm>
    </dsp:sp>
    <dsp:sp modelId="{16083A2B-A36F-4983-86E6-09F212B26A23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err="1" smtClean="0"/>
            <a:t>Infra</a:t>
          </a:r>
          <a:endParaRPr lang="et-EE" sz="1500" kern="1200" dirty="0"/>
        </a:p>
      </dsp:txBody>
      <dsp:txXfrm>
        <a:off x="2691824" y="3202271"/>
        <a:ext cx="712351" cy="712351"/>
      </dsp:txXfrm>
    </dsp:sp>
    <dsp:sp modelId="{432D4F7A-CBF2-4696-90E9-D012C2D8CD00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Personal</a:t>
          </a:r>
          <a:endParaRPr lang="et-EE" sz="1500" kern="1200" dirty="0"/>
        </a:p>
      </dsp:txBody>
      <dsp:txXfrm>
        <a:off x="1165376" y="1675824"/>
        <a:ext cx="712351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DA90-60A4-42EB-BE33-BA845049EC5E}" type="datetimeFigureOut">
              <a:rPr lang="et-EE" smtClean="0"/>
              <a:pPr/>
              <a:t>27.02.2017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A59C-0983-41C0-B12D-82239A60426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7866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BA59C-0983-41C0-B12D-82239A604263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667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F73E-C816-0D42-93D2-CE58B2B342EE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73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2" y="3255119"/>
            <a:ext cx="4392488" cy="1542033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4966320"/>
            <a:ext cx="4392488" cy="11269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980728"/>
            <a:ext cx="8280920" cy="53285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375450"/>
            <a:ext cx="5486400" cy="365918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00392" y="274638"/>
            <a:ext cx="586408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7499176" cy="507342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2" y="3255119"/>
            <a:ext cx="4392488" cy="1542033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4966320"/>
            <a:ext cx="4392488" cy="11269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39952" y="3255119"/>
            <a:ext cx="4392488" cy="154203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39952" y="4966320"/>
            <a:ext cx="4392488" cy="11269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latin typeface="Verdana" pitchFamily="34" charset="0"/>
              </a:defRPr>
            </a:lvl1pPr>
          </a:lstStyle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D544D0-AF15-49E6-92FC-B1E56F639C66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latin typeface="Verdana" pitchFamily="34" charset="0"/>
              </a:defRPr>
            </a:lvl1pPr>
          </a:lstStyle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latin typeface="Verdana" pitchFamily="34" charset="0"/>
              </a:defRPr>
            </a:lvl1pPr>
          </a:lstStyle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latin typeface="Verdana" pitchFamily="34" charset="0"/>
              </a:defRPr>
            </a:lvl1pPr>
          </a:lstStyle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6830"/>
            <a:ext cx="3008313" cy="1162050"/>
          </a:xfr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3627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816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44D0-AF15-49E6-92FC-B1E56F639C66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B050"/>
                </a:solidFill>
                <a:latin typeface="Verdana" pitchFamily="34" charset="0"/>
              </a:defRPr>
            </a:lvl1pPr>
          </a:lstStyle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49" r:id="rId3"/>
    <p:sldLayoutId id="2147483650" r:id="rId4"/>
    <p:sldLayoutId id="2147483661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Verdana" pitchFamily="34" charset="0"/>
        <a:buChar char="—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ia.ee/teejuht/riigi-infosusteemi-olemus-ja-komponendid/infosusteemide-turvameetmete-susteem-iske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a.ee/teejuht/riigi-infosusteemi-olemus-ja-komponendid/infosusteemide-turvameetmete-susteem-iske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s.ee/Checkout/tabid/36/screen/subscription/productid/231585/doclang/en/Defaul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920" y="3255119"/>
            <a:ext cx="4680520" cy="1542033"/>
          </a:xfrm>
        </p:spPr>
        <p:txBody>
          <a:bodyPr>
            <a:normAutofit fontScale="90000"/>
          </a:bodyPr>
          <a:lstStyle/>
          <a:p>
            <a:r>
              <a:rPr lang="et-EE" b="1" dirty="0" smtClean="0"/>
              <a:t>Telemaatiliste süsteemide ülesehitus</a:t>
            </a:r>
            <a:endParaRPr lang="et-E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t-EE" dirty="0" smtClean="0"/>
          </a:p>
          <a:p>
            <a:r>
              <a:rPr lang="et-EE" dirty="0" smtClean="0"/>
              <a:t>Viive Kirsipuu</a:t>
            </a:r>
          </a:p>
          <a:p>
            <a:r>
              <a:rPr lang="et-EE" dirty="0" smtClean="0"/>
              <a:t>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49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B050"/>
                </a:solidFill>
              </a:rPr>
              <a:t>Infoturve</a:t>
            </a:r>
            <a:endParaRPr lang="et-E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Infoturve on info ja infosüsteemi kaitsmine loata ligipääsu, kasutamise, publitseerimise, muutmise ja hävitamise eest</a:t>
            </a:r>
            <a:r>
              <a:rPr lang="fi-FI" dirty="0" smtClean="0"/>
              <a:t>.</a:t>
            </a:r>
            <a:endParaRPr lang="et-EE" dirty="0" smtClean="0"/>
          </a:p>
          <a:p>
            <a:pPr marL="0" indent="0">
              <a:buNone/>
            </a:pPr>
            <a:endParaRPr lang="et-E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576120" cy="501650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125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IT turbe </a:t>
            </a:r>
            <a:r>
              <a:rPr lang="et-EE" b="1" dirty="0" smtClean="0">
                <a:solidFill>
                  <a:srgbClr val="00B050"/>
                </a:solidFill>
              </a:rPr>
              <a:t>väärtus – käideldavus </a:t>
            </a:r>
            <a:r>
              <a:rPr lang="et-EE" dirty="0" smtClean="0">
                <a:solidFill>
                  <a:srgbClr val="00B050"/>
                </a:solidFill>
              </a:rPr>
              <a:t>(RIA</a:t>
            </a:r>
            <a:r>
              <a:rPr lang="et-EE" b="1" dirty="0" smtClean="0">
                <a:solidFill>
                  <a:srgbClr val="00B050"/>
                </a:solidFill>
              </a:rPr>
              <a:t> </a:t>
            </a:r>
            <a:r>
              <a:rPr lang="et-EE" dirty="0">
                <a:solidFill>
                  <a:srgbClr val="00B050"/>
                </a:solidFill>
              </a:rPr>
              <a:t>2009</a:t>
            </a:r>
            <a:r>
              <a:rPr lang="et-EE" dirty="0" smtClean="0">
                <a:solidFill>
                  <a:srgbClr val="00B050"/>
                </a:solidFill>
              </a:rPr>
              <a:t>)</a:t>
            </a:r>
            <a:endParaRPr lang="et-E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b="1" dirty="0" smtClean="0"/>
              <a:t>Käideldavus</a:t>
            </a:r>
            <a:r>
              <a:rPr lang="et-EE" dirty="0" smtClean="0"/>
              <a:t> </a:t>
            </a:r>
          </a:p>
          <a:p>
            <a:r>
              <a:rPr lang="et-EE" dirty="0" smtClean="0"/>
              <a:t>eelnevalt </a:t>
            </a:r>
            <a:r>
              <a:rPr lang="et-EE" dirty="0"/>
              <a:t>kokkulepitud </a:t>
            </a:r>
            <a:endParaRPr lang="et-EE" dirty="0" smtClean="0"/>
          </a:p>
          <a:p>
            <a:r>
              <a:rPr lang="et-EE" dirty="0" smtClean="0"/>
              <a:t>vajalikul/nõutaval </a:t>
            </a:r>
            <a:r>
              <a:rPr lang="et-EE" dirty="0"/>
              <a:t>tööajal </a:t>
            </a:r>
            <a:endParaRPr lang="et-EE" dirty="0" smtClean="0"/>
          </a:p>
          <a:p>
            <a:r>
              <a:rPr lang="et-EE" dirty="0" smtClean="0"/>
              <a:t>kasutamiskõlblikud andmed</a:t>
            </a:r>
          </a:p>
          <a:p>
            <a:r>
              <a:rPr lang="et-EE" dirty="0" smtClean="0"/>
              <a:t>õigeaegselt </a:t>
            </a:r>
          </a:p>
          <a:p>
            <a:r>
              <a:rPr lang="et-EE" dirty="0" smtClean="0"/>
              <a:t>hea</a:t>
            </a:r>
            <a:r>
              <a:rPr lang="et-EE" dirty="0" smtClean="0"/>
              <a:t> </a:t>
            </a:r>
            <a:r>
              <a:rPr lang="et-EE" dirty="0"/>
              <a:t>kättesaadavus </a:t>
            </a:r>
            <a:endParaRPr lang="et-EE" dirty="0" smtClean="0"/>
          </a:p>
          <a:p>
            <a:pPr lvl="1"/>
            <a:r>
              <a:rPr lang="et-EE" dirty="0" smtClean="0"/>
              <a:t>vajalikul/nõutaval ajahetkel</a:t>
            </a:r>
          </a:p>
          <a:p>
            <a:pPr lvl="1"/>
            <a:r>
              <a:rPr lang="et-EE" dirty="0" smtClean="0"/>
              <a:t>vajaliku/nõutava </a:t>
            </a:r>
            <a:r>
              <a:rPr lang="et-EE" dirty="0"/>
              <a:t>aja </a:t>
            </a:r>
            <a:r>
              <a:rPr lang="et-EE" dirty="0" smtClean="0"/>
              <a:t>jooksul </a:t>
            </a:r>
          </a:p>
          <a:p>
            <a:pPr lvl="1"/>
            <a:r>
              <a:rPr lang="et-EE" dirty="0" smtClean="0"/>
              <a:t>selleks </a:t>
            </a:r>
            <a:r>
              <a:rPr lang="et-EE" dirty="0"/>
              <a:t>volitatud tarbijaile </a:t>
            </a:r>
            <a:endParaRPr lang="et-EE" dirty="0" smtClean="0"/>
          </a:p>
          <a:p>
            <a:pPr lvl="2"/>
            <a:r>
              <a:rPr lang="et-EE" dirty="0" smtClean="0"/>
              <a:t>isikutele </a:t>
            </a:r>
          </a:p>
          <a:p>
            <a:pPr lvl="2"/>
            <a:r>
              <a:rPr lang="et-EE" dirty="0" smtClean="0"/>
              <a:t>tehnilistele vahenditele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576120" cy="501650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651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IT turbe </a:t>
            </a:r>
            <a:r>
              <a:rPr lang="et-EE" b="1" dirty="0" smtClean="0">
                <a:solidFill>
                  <a:srgbClr val="00B050"/>
                </a:solidFill>
              </a:rPr>
              <a:t>väärtus – terviklikus </a:t>
            </a:r>
            <a:r>
              <a:rPr lang="et-EE" dirty="0" smtClean="0">
                <a:solidFill>
                  <a:srgbClr val="00B050"/>
                </a:solidFill>
              </a:rPr>
              <a:t>(RIA</a:t>
            </a:r>
            <a:r>
              <a:rPr lang="et-EE" b="1" dirty="0" smtClean="0">
                <a:solidFill>
                  <a:srgbClr val="00B050"/>
                </a:solidFill>
              </a:rPr>
              <a:t> </a:t>
            </a:r>
            <a:r>
              <a:rPr lang="et-EE" dirty="0">
                <a:solidFill>
                  <a:srgbClr val="00B050"/>
                </a:solidFill>
              </a:rPr>
              <a:t>2009</a:t>
            </a:r>
            <a:r>
              <a:rPr lang="et-EE" dirty="0" smtClean="0">
                <a:solidFill>
                  <a:srgbClr val="00B050"/>
                </a:solidFill>
              </a:rPr>
              <a:t>)</a:t>
            </a:r>
            <a:endParaRPr lang="et-E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 smtClean="0"/>
              <a:t>Terviklus</a:t>
            </a:r>
            <a:r>
              <a:rPr lang="et-EE" dirty="0" smtClean="0"/>
              <a:t> - andmete </a:t>
            </a:r>
          </a:p>
          <a:p>
            <a:pPr lvl="1"/>
            <a:r>
              <a:rPr lang="et-EE" dirty="0" smtClean="0"/>
              <a:t>õigsus</a:t>
            </a:r>
          </a:p>
          <a:p>
            <a:pPr lvl="1"/>
            <a:r>
              <a:rPr lang="et-EE" dirty="0" smtClean="0"/>
              <a:t>täielikkus</a:t>
            </a:r>
          </a:p>
          <a:p>
            <a:pPr lvl="1"/>
            <a:r>
              <a:rPr lang="et-EE" dirty="0" smtClean="0"/>
              <a:t>ajakohasus</a:t>
            </a:r>
          </a:p>
          <a:p>
            <a:pPr lvl="1"/>
            <a:r>
              <a:rPr lang="et-EE" dirty="0" smtClean="0"/>
              <a:t>päritolu autentsus</a:t>
            </a:r>
          </a:p>
          <a:p>
            <a:pPr lvl="1"/>
            <a:r>
              <a:rPr lang="et-EE" dirty="0" err="1" smtClean="0"/>
              <a:t>volitamatute</a:t>
            </a:r>
            <a:r>
              <a:rPr lang="et-EE" dirty="0" smtClean="0"/>
              <a:t> muutuste puudumine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576120" cy="501650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387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IT turbe </a:t>
            </a:r>
            <a:r>
              <a:rPr lang="et-EE" b="1" dirty="0" smtClean="0">
                <a:solidFill>
                  <a:srgbClr val="00B050"/>
                </a:solidFill>
              </a:rPr>
              <a:t>väärtus – konfidentsiaalsus </a:t>
            </a:r>
            <a:r>
              <a:rPr lang="et-EE" dirty="0" smtClean="0">
                <a:solidFill>
                  <a:srgbClr val="00B050"/>
                </a:solidFill>
              </a:rPr>
              <a:t>(RIA</a:t>
            </a:r>
            <a:r>
              <a:rPr lang="et-EE" b="1" dirty="0" smtClean="0">
                <a:solidFill>
                  <a:srgbClr val="00B050"/>
                </a:solidFill>
              </a:rPr>
              <a:t> </a:t>
            </a:r>
            <a:r>
              <a:rPr lang="et-EE" dirty="0">
                <a:solidFill>
                  <a:srgbClr val="00B050"/>
                </a:solidFill>
              </a:rPr>
              <a:t>2009</a:t>
            </a:r>
            <a:r>
              <a:rPr lang="et-EE" dirty="0" smtClean="0">
                <a:solidFill>
                  <a:srgbClr val="00B050"/>
                </a:solidFill>
              </a:rPr>
              <a:t>)</a:t>
            </a:r>
            <a:endParaRPr lang="et-E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 smtClean="0"/>
              <a:t>Konfidentsiaalsus</a:t>
            </a:r>
            <a:r>
              <a:rPr lang="et-EE" dirty="0" smtClean="0"/>
              <a:t> </a:t>
            </a:r>
            <a:r>
              <a:rPr lang="et-EE" dirty="0"/>
              <a:t>- andmete </a:t>
            </a:r>
            <a:endParaRPr lang="et-EE" dirty="0" smtClean="0"/>
          </a:p>
          <a:p>
            <a:r>
              <a:rPr lang="et-EE" dirty="0" smtClean="0"/>
              <a:t>kättesaadavus </a:t>
            </a:r>
            <a:r>
              <a:rPr lang="et-EE" dirty="0"/>
              <a:t>ainult selleks volitatud </a:t>
            </a:r>
            <a:r>
              <a:rPr lang="et-EE" dirty="0" smtClean="0"/>
              <a:t>tarbijaile:</a:t>
            </a:r>
          </a:p>
          <a:p>
            <a:pPr lvl="1"/>
            <a:r>
              <a:rPr lang="et-EE" dirty="0"/>
              <a:t>i</a:t>
            </a:r>
            <a:r>
              <a:rPr lang="et-EE" dirty="0" smtClean="0"/>
              <a:t>sikutele</a:t>
            </a:r>
          </a:p>
          <a:p>
            <a:pPr lvl="1"/>
            <a:r>
              <a:rPr lang="et-EE" dirty="0" smtClean="0"/>
              <a:t>tehnilistele süsteemidele </a:t>
            </a:r>
          </a:p>
          <a:p>
            <a:r>
              <a:rPr lang="et-EE" dirty="0" smtClean="0"/>
              <a:t>kättesaamatus </a:t>
            </a:r>
            <a:r>
              <a:rPr lang="et-EE" dirty="0"/>
              <a:t>kõigile </a:t>
            </a:r>
            <a:r>
              <a:rPr lang="et-EE" dirty="0" smtClean="0"/>
              <a:t>ülejäänutele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576120" cy="501650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85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>
                <a:solidFill>
                  <a:srgbClr val="00B050"/>
                </a:solidFill>
              </a:rPr>
              <a:t>Infoturbe alus on </a:t>
            </a:r>
            <a:r>
              <a:rPr lang="et-EE" b="1" dirty="0">
                <a:solidFill>
                  <a:srgbClr val="00B050"/>
                </a:solidFill>
              </a:rPr>
              <a:t>vajaduse </a:t>
            </a:r>
            <a:r>
              <a:rPr lang="et-EE" b="1" dirty="0" smtClean="0">
                <a:solidFill>
                  <a:srgbClr val="00B050"/>
                </a:solidFill>
              </a:rPr>
              <a:t>selgus: </a:t>
            </a:r>
            <a:endParaRPr lang="et-E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tegevuse </a:t>
            </a:r>
            <a:r>
              <a:rPr lang="fi-FI" dirty="0"/>
              <a:t>eesmär</a:t>
            </a:r>
            <a:r>
              <a:rPr lang="et-EE" dirty="0" err="1"/>
              <a:t>gi</a:t>
            </a:r>
            <a:r>
              <a:rPr lang="et-EE" dirty="0"/>
              <a:t> saavutamiseks vajalikud</a:t>
            </a:r>
            <a:r>
              <a:rPr lang="fi-FI" dirty="0"/>
              <a:t> talitusnõu</a:t>
            </a:r>
            <a:r>
              <a:rPr lang="et-EE" dirty="0" err="1"/>
              <a:t>ded</a:t>
            </a:r>
            <a:endParaRPr lang="et-EE" dirty="0"/>
          </a:p>
          <a:p>
            <a:r>
              <a:rPr lang="fi-FI" dirty="0" smtClean="0"/>
              <a:t>organisatsiooni riskid </a:t>
            </a:r>
            <a:endParaRPr lang="et-EE" dirty="0" smtClean="0"/>
          </a:p>
          <a:p>
            <a:r>
              <a:rPr lang="fi-FI" dirty="0" smtClean="0"/>
              <a:t>õigusaktid</a:t>
            </a:r>
            <a:r>
              <a:rPr lang="fi-FI" dirty="0"/>
              <a:t>, eeskirjad </a:t>
            </a:r>
            <a:r>
              <a:rPr lang="et-EE" dirty="0" smtClean="0"/>
              <a:t>jms</a:t>
            </a:r>
            <a:r>
              <a:rPr lang="fi-FI" dirty="0" smtClean="0"/>
              <a:t> </a:t>
            </a:r>
            <a:r>
              <a:rPr lang="fi-FI" dirty="0"/>
              <a:t>nõuded </a:t>
            </a:r>
            <a:r>
              <a:rPr lang="et-EE" dirty="0" smtClean="0"/>
              <a:t>organisatsioonile ja </a:t>
            </a:r>
            <a:r>
              <a:rPr lang="fi-FI" dirty="0" smtClean="0"/>
              <a:t>kolmanda</a:t>
            </a:r>
            <a:r>
              <a:rPr lang="et-EE" dirty="0" smtClean="0"/>
              <a:t>tele </a:t>
            </a:r>
            <a:r>
              <a:rPr lang="fi-FI" dirty="0" smtClean="0"/>
              <a:t>osapool</a:t>
            </a:r>
            <a:r>
              <a:rPr lang="et-EE" dirty="0" smtClean="0"/>
              <a:t>tele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576120" cy="501650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26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rgbClr val="00B050"/>
                </a:solidFill>
              </a:rPr>
              <a:t>Infoturbe standardimine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dirty="0" smtClean="0"/>
              <a:t>Turbestandardite rühmad:</a:t>
            </a:r>
            <a:endParaRPr lang="et-EE" dirty="0"/>
          </a:p>
          <a:p>
            <a:r>
              <a:rPr lang="et-EE" b="1" dirty="0" smtClean="0"/>
              <a:t>etalonid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uunatud konkreetsele </a:t>
            </a:r>
            <a:r>
              <a:rPr lang="et-EE" dirty="0"/>
              <a:t>andmeturbe </a:t>
            </a:r>
            <a:r>
              <a:rPr lang="et-EE" dirty="0" smtClean="0"/>
              <a:t>metoodikale</a:t>
            </a:r>
          </a:p>
          <a:p>
            <a:pPr lvl="1"/>
            <a:r>
              <a:rPr lang="et-EE" dirty="0" smtClean="0"/>
              <a:t>standardis </a:t>
            </a:r>
            <a:r>
              <a:rPr lang="et-EE" dirty="0"/>
              <a:t>on kirjeldatud konkreetsed tegevused konkreetse </a:t>
            </a:r>
            <a:r>
              <a:rPr lang="et-EE" dirty="0" smtClean="0"/>
              <a:t>lahendusele </a:t>
            </a:r>
            <a:endParaRPr lang="et-EE" dirty="0" smtClean="0"/>
          </a:p>
          <a:p>
            <a:pPr lvl="1"/>
            <a:r>
              <a:rPr lang="et-EE" dirty="0"/>
              <a:t>Rühma kuulub </a:t>
            </a:r>
            <a:r>
              <a:rPr lang="et-EE" dirty="0" smtClean="0"/>
              <a:t>ISKE (infosüsteemide </a:t>
            </a:r>
            <a:r>
              <a:rPr lang="et-EE" dirty="0"/>
              <a:t>kolmeastmeline </a:t>
            </a:r>
            <a:r>
              <a:rPr lang="et-EE" dirty="0" smtClean="0"/>
              <a:t>etalonturbe süsteem)</a:t>
            </a:r>
            <a:endParaRPr lang="et-EE" dirty="0"/>
          </a:p>
          <a:p>
            <a:r>
              <a:rPr lang="et-EE" b="1" dirty="0"/>
              <a:t>parimad praktikad </a:t>
            </a:r>
            <a:endParaRPr lang="et-EE" b="1" dirty="0" smtClean="0"/>
          </a:p>
          <a:p>
            <a:pPr lvl="1"/>
            <a:r>
              <a:rPr lang="et-EE" dirty="0" smtClean="0"/>
              <a:t>suunatud k</a:t>
            </a:r>
            <a:r>
              <a:rPr lang="et-EE" dirty="0" smtClean="0"/>
              <a:t>ontrolli metoodikale </a:t>
            </a:r>
            <a:endParaRPr lang="et-EE" dirty="0" smtClean="0"/>
          </a:p>
          <a:p>
            <a:pPr lvl="1"/>
            <a:r>
              <a:rPr lang="et-EE" dirty="0" smtClean="0"/>
              <a:t>standardis:</a:t>
            </a:r>
          </a:p>
          <a:p>
            <a:pPr lvl="2"/>
            <a:r>
              <a:rPr lang="et-EE" dirty="0" smtClean="0"/>
              <a:t> vaadeldakse üldisi:</a:t>
            </a:r>
            <a:endParaRPr lang="et-EE" dirty="0" smtClean="0"/>
          </a:p>
          <a:p>
            <a:pPr lvl="3"/>
            <a:r>
              <a:rPr lang="et-EE" dirty="0" smtClean="0"/>
              <a:t>äriprotsesse</a:t>
            </a:r>
          </a:p>
          <a:p>
            <a:pPr lvl="3"/>
            <a:r>
              <a:rPr lang="et-EE" dirty="0" err="1" smtClean="0"/>
              <a:t>it</a:t>
            </a:r>
            <a:r>
              <a:rPr lang="et-EE" dirty="0" smtClean="0"/>
              <a:t> süsteeme</a:t>
            </a:r>
          </a:p>
          <a:p>
            <a:pPr lvl="2"/>
            <a:r>
              <a:rPr lang="et-EE" dirty="0" smtClean="0"/>
              <a:t>m</a:t>
            </a:r>
            <a:r>
              <a:rPr lang="et-EE" dirty="0" smtClean="0"/>
              <a:t>ääratletakse:</a:t>
            </a:r>
          </a:p>
          <a:p>
            <a:pPr lvl="3"/>
            <a:r>
              <a:rPr lang="et-EE" dirty="0" smtClean="0"/>
              <a:t>o</a:t>
            </a:r>
            <a:r>
              <a:rPr lang="et-EE" dirty="0" smtClean="0"/>
              <a:t>hud</a:t>
            </a:r>
          </a:p>
          <a:p>
            <a:pPr lvl="3"/>
            <a:r>
              <a:rPr lang="et-EE" dirty="0" smtClean="0"/>
              <a:t>riskid </a:t>
            </a:r>
          </a:p>
          <a:p>
            <a:pPr lvl="2"/>
            <a:r>
              <a:rPr lang="et-EE" dirty="0" smtClean="0"/>
              <a:t>kontrollitakse </a:t>
            </a:r>
            <a:r>
              <a:rPr lang="et-EE" dirty="0"/>
              <a:t>olemasolevaid rakendatud </a:t>
            </a:r>
            <a:r>
              <a:rPr lang="et-EE" dirty="0" smtClean="0"/>
              <a:t>turvameetmeid </a:t>
            </a:r>
          </a:p>
          <a:p>
            <a:pPr lvl="1"/>
            <a:r>
              <a:rPr lang="et-EE" dirty="0" smtClean="0"/>
              <a:t>Sellisesse </a:t>
            </a:r>
            <a:r>
              <a:rPr lang="et-EE" dirty="0"/>
              <a:t>rühma liigitub näiteks ISO ja IEC koostöös loodud standardite kogu ISO/IEC 27000.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25344"/>
            <a:ext cx="6568008" cy="196131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676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Infosüsteemide turvameetmete süsteem (ISKE)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22322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sz="1800" dirty="0">
                <a:hlinkClick r:id="rId2"/>
              </a:rPr>
              <a:t>https://</a:t>
            </a:r>
            <a:r>
              <a:rPr lang="et-EE" sz="1800" dirty="0" smtClean="0">
                <a:hlinkClick r:id="rId2"/>
              </a:rPr>
              <a:t>www.ria.ee/teejuht/riigi-infosusteemi-olemus-ja-komponendid/infosusteemide-turvameetmete-susteem-iske</a:t>
            </a:r>
            <a:endParaRPr lang="et-EE" dirty="0"/>
          </a:p>
          <a:p>
            <a:pPr marL="0" indent="0">
              <a:buNone/>
            </a:pPr>
            <a:r>
              <a:rPr lang="et-EE" dirty="0" smtClean="0"/>
              <a:t>ISKE </a:t>
            </a:r>
            <a:r>
              <a:rPr lang="et-EE" dirty="0"/>
              <a:t>on komplekssete turvameetmete kogum, mille eesmärk on aidata kaitsta ja säilitada</a:t>
            </a:r>
            <a:r>
              <a:rPr lang="et-EE" dirty="0" smtClean="0"/>
              <a:t>:</a:t>
            </a:r>
            <a:endParaRPr lang="et-EE" dirty="0"/>
          </a:p>
          <a:p>
            <a:r>
              <a:rPr lang="et-EE" dirty="0"/>
              <a:t>andmeid ja </a:t>
            </a:r>
            <a:r>
              <a:rPr lang="et-EE" dirty="0" smtClean="0"/>
              <a:t>andmekogusid</a:t>
            </a:r>
            <a:endParaRPr lang="et-EE" dirty="0"/>
          </a:p>
          <a:p>
            <a:r>
              <a:rPr lang="et-EE" dirty="0" smtClean="0"/>
              <a:t>IT-seadmeid</a:t>
            </a:r>
            <a:endParaRPr lang="et-EE" dirty="0"/>
          </a:p>
          <a:p>
            <a:r>
              <a:rPr lang="et-EE" dirty="0" smtClean="0"/>
              <a:t>andmevahetuskeskkondi</a:t>
            </a:r>
            <a:endParaRPr lang="et-EE" dirty="0"/>
          </a:p>
          <a:p>
            <a:r>
              <a:rPr lang="et-EE" dirty="0" smtClean="0"/>
              <a:t>tarkvara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6928048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58" r="6614"/>
          <a:stretch/>
        </p:blipFill>
        <p:spPr>
          <a:xfrm>
            <a:off x="3429808" y="3109336"/>
            <a:ext cx="5688632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Infosüsteemide turvameetmete süsteem (ISKE)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sz="1800" dirty="0">
                <a:hlinkClick r:id="rId2"/>
              </a:rPr>
              <a:t>https://</a:t>
            </a:r>
            <a:r>
              <a:rPr lang="et-EE" sz="1800" dirty="0" smtClean="0">
                <a:hlinkClick r:id="rId2"/>
              </a:rPr>
              <a:t>www.ria.ee/teejuht/riigi-infosusteemi-olemus-ja-komponendid/infosusteemide-turvameetmete-susteem-iske</a:t>
            </a:r>
            <a:endParaRPr lang="et-EE" sz="1800" dirty="0" smtClean="0"/>
          </a:p>
          <a:p>
            <a:pPr marL="0" indent="0">
              <a:buNone/>
            </a:pPr>
            <a:r>
              <a:rPr lang="et-EE" sz="3600" dirty="0"/>
              <a:t>Infosüsteemi andmete </a:t>
            </a:r>
            <a:r>
              <a:rPr lang="et-EE" sz="3600" b="1" dirty="0"/>
              <a:t>turvaklassid</a:t>
            </a:r>
            <a:r>
              <a:rPr lang="et-EE" sz="3600" dirty="0"/>
              <a:t> - arvestades teabe konfidentsiaalsust, terviklust, käideldavust.</a:t>
            </a:r>
          </a:p>
          <a:p>
            <a:pPr marL="0" indent="0">
              <a:buNone/>
            </a:pPr>
            <a:r>
              <a:rPr lang="et-EE" sz="3600" dirty="0"/>
              <a:t>ISKE </a:t>
            </a:r>
            <a:r>
              <a:rPr lang="et-EE" sz="3600" b="1" dirty="0"/>
              <a:t>turbeastmed</a:t>
            </a:r>
            <a:r>
              <a:rPr lang="et-EE" sz="3600" dirty="0"/>
              <a:t>:</a:t>
            </a:r>
          </a:p>
          <a:p>
            <a:r>
              <a:rPr lang="et-EE" sz="3600" dirty="0"/>
              <a:t>madal</a:t>
            </a:r>
          </a:p>
          <a:p>
            <a:r>
              <a:rPr lang="et-EE" sz="3600" dirty="0"/>
              <a:t>keskmine</a:t>
            </a:r>
          </a:p>
          <a:p>
            <a:r>
              <a:rPr lang="et-EE" sz="3600" dirty="0"/>
              <a:t>kõrge</a:t>
            </a:r>
          </a:p>
          <a:p>
            <a:pPr marL="0" indent="0">
              <a:buNone/>
            </a:pPr>
            <a:r>
              <a:rPr lang="et-EE" sz="3600" dirty="0"/>
              <a:t>Igale turbeastmele vastab kindel ISKE </a:t>
            </a:r>
            <a:r>
              <a:rPr lang="et-EE" sz="3600" b="1" dirty="0"/>
              <a:t>turvameetmete komplekt</a:t>
            </a:r>
            <a:r>
              <a:rPr lang="et-EE" sz="3600" dirty="0"/>
              <a:t>, mille abil andmeid kaitstakse. 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6928048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684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Juhtimissüsteemi erinevused IT tavasüsteemidest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000" dirty="0"/>
              <a:t>Jüri </a:t>
            </a:r>
            <a:r>
              <a:rPr lang="et-EE" sz="1000" dirty="0" err="1"/>
              <a:t>Schkiperov</a:t>
            </a:r>
            <a:r>
              <a:rPr lang="et-EE" sz="1000" dirty="0"/>
              <a:t>, JUHTIMISSÜSTEEMIDE IT TURVARAAMISTIKU LOOMINE AS EESTI RAUDTEE NÄITEL, TÜ magistritöö 2012</a:t>
            </a:r>
          </a:p>
          <a:p>
            <a:r>
              <a:rPr lang="et-EE" dirty="0" smtClean="0"/>
              <a:t>Kui tava </a:t>
            </a:r>
            <a:r>
              <a:rPr lang="et-EE" dirty="0"/>
              <a:t>IT lahendused kestavad 3 kuni 5 aastat (garantiiperiood) ja on uuendustele kiirelt avatud, siis </a:t>
            </a:r>
            <a:r>
              <a:rPr lang="et-EE" b="1" dirty="0"/>
              <a:t>juhtimissüsteemide eluiga on üle 20 aasta ja üleval tuleb hoida mitut erinevat põlvkonda seadmeid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6056" y="6309320"/>
            <a:ext cx="7864152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571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Juhtimissüsteemi erinevused IT tavasüsteemidest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000" dirty="0"/>
              <a:t>Jüri </a:t>
            </a:r>
            <a:r>
              <a:rPr lang="et-EE" sz="1000" dirty="0" err="1"/>
              <a:t>Schkiperov</a:t>
            </a:r>
            <a:r>
              <a:rPr lang="et-EE" sz="1000" dirty="0"/>
              <a:t>, JUHTIMISSÜSTEEMIDE IT TURVARAAMISTIKU LOOMINE AS EESTI RAUDTEE NÄITEL, TÜ magistritöö 2012</a:t>
            </a:r>
          </a:p>
          <a:p>
            <a:r>
              <a:rPr lang="et-EE" dirty="0"/>
              <a:t>T</a:t>
            </a:r>
            <a:r>
              <a:rPr lang="et-EE" dirty="0" smtClean="0"/>
              <a:t>ava </a:t>
            </a:r>
            <a:r>
              <a:rPr lang="et-EE" dirty="0"/>
              <a:t>IT süsteemid on suunatud andmete turvalisuse </a:t>
            </a:r>
            <a:r>
              <a:rPr lang="et-EE" dirty="0" smtClean="0"/>
              <a:t>käitlemisele</a:t>
            </a:r>
          </a:p>
          <a:p>
            <a:r>
              <a:rPr lang="et-EE" b="1" dirty="0" smtClean="0"/>
              <a:t>Juhtimissüsteemides </a:t>
            </a:r>
            <a:r>
              <a:rPr lang="et-EE" b="1" dirty="0"/>
              <a:t>on olulisel kohal protsessi jätkusuutlikus ja inimeste turvalisus</a:t>
            </a:r>
            <a:r>
              <a:rPr lang="et-EE" dirty="0" smtClean="0"/>
              <a:t>.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864152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682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B050"/>
                </a:solidFill>
              </a:rPr>
              <a:t>ITS olemus</a:t>
            </a:r>
            <a:endParaRPr lang="et-E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Intelligentsed transpordisüsteemid </a:t>
            </a:r>
            <a:r>
              <a:rPr lang="et-EE" dirty="0" smtClean="0"/>
              <a:t>(ITS) koondavad </a:t>
            </a:r>
            <a:r>
              <a:rPr lang="et-EE" dirty="0"/>
              <a:t>koostöövõimelisena transpordisektori informatsiooni ja kommunikatsiooni tehnoloogiaid.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072064" cy="365125"/>
          </a:xfrm>
        </p:spPr>
        <p:txBody>
          <a:bodyPr/>
          <a:lstStyle/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162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Juhtimissüsteemi erinevused IT tavasüsteemidest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1000" dirty="0"/>
              <a:t>Jüri </a:t>
            </a:r>
            <a:r>
              <a:rPr lang="et-EE" sz="1000" dirty="0" err="1"/>
              <a:t>Schkiperov</a:t>
            </a:r>
            <a:r>
              <a:rPr lang="et-EE" sz="1000" dirty="0"/>
              <a:t>, JUHTIMISSÜSTEEMIDE IT TURVARAAMISTIKU LOOMINE AS EESTI RAUDTEE NÄITEL, TÜ magistritöö 2012</a:t>
            </a:r>
          </a:p>
          <a:p>
            <a:r>
              <a:rPr lang="et-EE" dirty="0" smtClean="0"/>
              <a:t>Tarkvaraliselt </a:t>
            </a:r>
            <a:r>
              <a:rPr lang="et-EE" dirty="0"/>
              <a:t>on tava IT töökohad kiiresti uuendatavad ja kiiresti kasutusele </a:t>
            </a:r>
            <a:r>
              <a:rPr lang="et-EE" dirty="0" smtClean="0"/>
              <a:t>võetavad</a:t>
            </a:r>
          </a:p>
          <a:p>
            <a:r>
              <a:rPr lang="et-EE" b="1" dirty="0" smtClean="0"/>
              <a:t>Juhtimissüsteemide </a:t>
            </a:r>
            <a:r>
              <a:rPr lang="et-EE" b="1" dirty="0"/>
              <a:t>tarkvara on aeglaselt arendatav ja üleval hoitakse vanu süsteeme</a:t>
            </a:r>
            <a:r>
              <a:rPr lang="et-EE" dirty="0"/>
              <a:t>, millel ei ole lihtsalt võimalik kasutada uuemaid tarkvarasid. Tarkvara uuendamisel tuleb </a:t>
            </a:r>
            <a:r>
              <a:rPr lang="et-EE" b="1" dirty="0"/>
              <a:t>juhtimissüsteemi</a:t>
            </a:r>
            <a:r>
              <a:rPr lang="et-EE" dirty="0"/>
              <a:t> tunduvalt kauem ja </a:t>
            </a:r>
            <a:r>
              <a:rPr lang="et-EE" b="1" dirty="0"/>
              <a:t>põhjalikult testida isoleeritud testkeskkonnas</a:t>
            </a:r>
            <a:r>
              <a:rPr lang="et-EE" dirty="0"/>
              <a:t>, enne kui on võimalik seda reaalsesse töösse </a:t>
            </a:r>
            <a:r>
              <a:rPr lang="et-EE" dirty="0" smtClean="0"/>
              <a:t>rakendada.</a:t>
            </a:r>
          </a:p>
          <a:p>
            <a:pPr marL="0" indent="0">
              <a:buNone/>
            </a:pPr>
            <a:endParaRPr lang="et-EE" sz="1800" dirty="0" smtClean="0"/>
          </a:p>
          <a:p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864152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790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Juhtimissüsteemi erinevused IT tavasüsteemidest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000" dirty="0"/>
              <a:t>Jüri </a:t>
            </a:r>
            <a:r>
              <a:rPr lang="et-EE" sz="1000" dirty="0" err="1"/>
              <a:t>Schkiperov</a:t>
            </a:r>
            <a:r>
              <a:rPr lang="et-EE" sz="1000" dirty="0"/>
              <a:t>, JUHTIMISSÜSTEEMIDE IT TURVARAAMISTIKU LOOMINE AS EESTI RAUDTEE NÄITEL, TÜ magistritöö 2012</a:t>
            </a:r>
          </a:p>
          <a:p>
            <a:r>
              <a:rPr lang="et-EE" b="1" dirty="0"/>
              <a:t>A</a:t>
            </a:r>
            <a:r>
              <a:rPr lang="et-EE" b="1" dirty="0" smtClean="0"/>
              <a:t>jakriitilisus</a:t>
            </a:r>
            <a:r>
              <a:rPr lang="et-EE" dirty="0" smtClean="0"/>
              <a:t> </a:t>
            </a:r>
            <a:r>
              <a:rPr lang="et-EE" dirty="0"/>
              <a:t>on </a:t>
            </a:r>
            <a:r>
              <a:rPr lang="et-EE" b="1" dirty="0"/>
              <a:t>juhtimissüsteemides</a:t>
            </a:r>
            <a:r>
              <a:rPr lang="et-EE" dirty="0"/>
              <a:t> tunduvalt tähtsamal kohal kui tava IT lahendustes</a:t>
            </a:r>
            <a:r>
              <a:rPr lang="et-EE" dirty="0" smtClean="0"/>
              <a:t>.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864152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64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Juhtimissüsteemi erinevused IT tavasüsteemidest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000" dirty="0"/>
              <a:t>Jüri </a:t>
            </a:r>
            <a:r>
              <a:rPr lang="et-EE" sz="1000" dirty="0" err="1"/>
              <a:t>Schkiperov</a:t>
            </a:r>
            <a:r>
              <a:rPr lang="et-EE" sz="1000" dirty="0"/>
              <a:t>, JUHTIMISSÜSTEEMIDE IT TURVARAAMISTIKU LOOMINE AS EESTI RAUDTEE NÄITEL, TÜ magistritöö 2012</a:t>
            </a:r>
          </a:p>
          <a:p>
            <a:r>
              <a:rPr lang="et-EE" b="1" dirty="0" smtClean="0"/>
              <a:t>Juhtimissüsteemide </a:t>
            </a:r>
            <a:r>
              <a:rPr lang="et-EE" b="1" dirty="0"/>
              <a:t>peavad toimima </a:t>
            </a:r>
            <a:r>
              <a:rPr lang="et-EE" dirty="0"/>
              <a:t>praktiliselt igasugustes oludes ja vahetpidamata. </a:t>
            </a:r>
            <a:endParaRPr lang="et-EE" dirty="0" smtClean="0"/>
          </a:p>
          <a:p>
            <a:r>
              <a:rPr lang="et-EE" dirty="0" smtClean="0"/>
              <a:t>Seisakute </a:t>
            </a:r>
            <a:r>
              <a:rPr lang="et-EE" dirty="0"/>
              <a:t>lubamine tähendab suuri probleeme</a:t>
            </a:r>
            <a:r>
              <a:rPr lang="et-EE" dirty="0" smtClean="0"/>
              <a:t>.</a:t>
            </a:r>
            <a:endParaRPr lang="et-E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864152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371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Juhtimissüsteemi erinevused IT tavasüsteemidest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000" dirty="0"/>
              <a:t>Jüri </a:t>
            </a:r>
            <a:r>
              <a:rPr lang="et-EE" sz="1000" dirty="0" err="1"/>
              <a:t>Schkiperov</a:t>
            </a:r>
            <a:r>
              <a:rPr lang="et-EE" sz="1000" dirty="0"/>
              <a:t>, JUHTIMISSÜSTEEMIDE IT TURVARAAMISTIKU LOOMINE AS EESTI RAUDTEE NÄITEL, TÜ magistritöö 2012</a:t>
            </a:r>
          </a:p>
          <a:p>
            <a:r>
              <a:rPr lang="et-EE" b="1" dirty="0" smtClean="0"/>
              <a:t>Juhtimissüsteemidel </a:t>
            </a:r>
            <a:r>
              <a:rPr lang="et-EE" b="1" dirty="0"/>
              <a:t>töötavate inimeste turvateadlikus on väiksem </a:t>
            </a:r>
            <a:r>
              <a:rPr lang="et-EE" dirty="0"/>
              <a:t>kuna enamasti on nad harjunud olema isoleeritud süsteemides, kus suurem osa turvalisusest on tagatud isoleeritusega.</a:t>
            </a:r>
          </a:p>
          <a:p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864152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2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Juhtimissüsteemi erinevused IT tavasüsteemidest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000" dirty="0"/>
              <a:t>Jüri </a:t>
            </a:r>
            <a:r>
              <a:rPr lang="et-EE" sz="1000" dirty="0" err="1"/>
              <a:t>Schkiperov</a:t>
            </a:r>
            <a:r>
              <a:rPr lang="et-EE" sz="1000" dirty="0"/>
              <a:t>, JUHTIMISSÜSTEEMIDE IT TURVARAAMISTIKU LOOMINE AS EESTI RAUDTEE NÄITEL, TÜ magistritöö 2012</a:t>
            </a:r>
          </a:p>
          <a:p>
            <a:r>
              <a:rPr lang="et-EE" dirty="0"/>
              <a:t>Tava IT lahendused on tihedasti omavahel integreeritud ja palju on avatud standarditega tooteid. </a:t>
            </a:r>
            <a:endParaRPr lang="et-EE" dirty="0" smtClean="0"/>
          </a:p>
          <a:p>
            <a:r>
              <a:rPr lang="et-EE" dirty="0" smtClean="0"/>
              <a:t>Paljud </a:t>
            </a:r>
            <a:r>
              <a:rPr lang="et-EE" dirty="0"/>
              <a:t>erinevad lahendused toimivad üle kõikide platvormide ja versioonide. </a:t>
            </a:r>
            <a:endParaRPr lang="et-EE" dirty="0" smtClean="0"/>
          </a:p>
          <a:p>
            <a:r>
              <a:rPr lang="et-EE" b="1" dirty="0" smtClean="0"/>
              <a:t>Juhtimissüsteemides</a:t>
            </a:r>
            <a:r>
              <a:rPr lang="et-EE" dirty="0" smtClean="0"/>
              <a:t> </a:t>
            </a:r>
            <a:r>
              <a:rPr lang="et-EE" dirty="0"/>
              <a:t>on rohkem </a:t>
            </a:r>
            <a:r>
              <a:rPr lang="et-EE" b="1" dirty="0"/>
              <a:t>tootjakeskne lähenemine </a:t>
            </a:r>
            <a:r>
              <a:rPr lang="et-EE" dirty="0"/>
              <a:t>ja universaalsust on raske hetkeliste lahendustega saavutada</a:t>
            </a:r>
            <a:r>
              <a:rPr lang="et-EE" dirty="0" smtClean="0"/>
              <a:t>.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864152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3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Juhtimissüsteemi erinevused IT tavasüsteemidest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1000" dirty="0"/>
              <a:t>Jüri </a:t>
            </a:r>
            <a:r>
              <a:rPr lang="et-EE" sz="1000" dirty="0" err="1"/>
              <a:t>Schkiperov</a:t>
            </a:r>
            <a:r>
              <a:rPr lang="et-EE" sz="1000" dirty="0"/>
              <a:t>, JUHTIMISSÜSTEEMIDE IT TURVARAAMISTIKU LOOMINE AS EESTI RAUDTEE NÄITEL, TÜ magistritöö 2012</a:t>
            </a:r>
          </a:p>
          <a:p>
            <a:r>
              <a:rPr lang="et-EE" b="1" dirty="0" smtClean="0"/>
              <a:t>Füüsiliselt </a:t>
            </a:r>
            <a:r>
              <a:rPr lang="et-EE" b="1" dirty="0"/>
              <a:t>on juhtimissüsteemid hästi </a:t>
            </a:r>
            <a:r>
              <a:rPr lang="et-EE" b="1" dirty="0" smtClean="0"/>
              <a:t>kaitstud </a:t>
            </a:r>
          </a:p>
          <a:p>
            <a:r>
              <a:rPr lang="et-EE" dirty="0" smtClean="0"/>
              <a:t>kuid </a:t>
            </a:r>
            <a:r>
              <a:rPr lang="et-EE" dirty="0"/>
              <a:t>nii mõnegi lahenduse puhul on </a:t>
            </a:r>
            <a:r>
              <a:rPr lang="et-EE" dirty="0" smtClean="0"/>
              <a:t>süsteemid:</a:t>
            </a:r>
          </a:p>
          <a:p>
            <a:pPr lvl="1"/>
            <a:r>
              <a:rPr lang="et-EE" dirty="0" smtClean="0"/>
              <a:t>kaugel </a:t>
            </a:r>
          </a:p>
          <a:p>
            <a:pPr lvl="1"/>
            <a:r>
              <a:rPr lang="et-EE" dirty="0" smtClean="0"/>
              <a:t>kõrvalistes kohtades</a:t>
            </a:r>
          </a:p>
          <a:p>
            <a:pPr lvl="1"/>
            <a:r>
              <a:rPr lang="et-EE" dirty="0" smtClean="0"/>
              <a:t>reaalne </a:t>
            </a:r>
            <a:r>
              <a:rPr lang="et-EE" dirty="0"/>
              <a:t>turvalisuse tagamine on komplitseeritud võrreldes tava IT lahendustega, </a:t>
            </a:r>
            <a:r>
              <a:rPr lang="et-EE" dirty="0" smtClean="0"/>
              <a:t>kus kõik </a:t>
            </a:r>
            <a:r>
              <a:rPr lang="et-EE" dirty="0"/>
              <a:t>on ühes kohas koos või vähemalt on suuremal määral kohese füüsilise kontrolli all.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864152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249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 smtClean="0">
                <a:solidFill>
                  <a:srgbClr val="00B050"/>
                </a:solidFill>
              </a:rPr>
              <a:t>Tüüpiline juhtimissüsteem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000" dirty="0"/>
              <a:t>Jüri </a:t>
            </a:r>
            <a:r>
              <a:rPr lang="et-EE" sz="1000" dirty="0" err="1"/>
              <a:t>Schkiperov</a:t>
            </a:r>
            <a:r>
              <a:rPr lang="et-EE" sz="1000" dirty="0"/>
              <a:t>, JUHTIMISSÜSTEEMIDE IT TURVARAAMISTIKU LOOMINE AS EESTI RAUDTEE NÄITEL, TÜ magistritöö </a:t>
            </a:r>
            <a:r>
              <a:rPr lang="et-EE" sz="1000" dirty="0" smtClean="0"/>
              <a:t>2012</a:t>
            </a:r>
            <a:endParaRPr lang="et-EE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864152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673" t="15211" r="10656" b="8731"/>
          <a:stretch/>
        </p:blipFill>
        <p:spPr>
          <a:xfrm>
            <a:off x="251520" y="1597276"/>
            <a:ext cx="8640960" cy="47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err="1" smtClean="0">
                <a:solidFill>
                  <a:srgbClr val="00B050"/>
                </a:solidFill>
              </a:rPr>
              <a:t>Turber</a:t>
            </a:r>
            <a:r>
              <a:rPr lang="fi-FI" b="1" dirty="0" smtClean="0">
                <a:solidFill>
                  <a:srgbClr val="00B050"/>
                </a:solidFill>
              </a:rPr>
              <a:t>aamistiku </a:t>
            </a:r>
            <a:r>
              <a:rPr lang="fi-FI" b="1" dirty="0">
                <a:solidFill>
                  <a:srgbClr val="00B050"/>
                </a:solidFill>
              </a:rPr>
              <a:t>olulised meetmed ja tegevused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1000" dirty="0"/>
              <a:t>Jüri </a:t>
            </a:r>
            <a:r>
              <a:rPr lang="et-EE" sz="1000" dirty="0" err="1"/>
              <a:t>Schkiperov</a:t>
            </a:r>
            <a:r>
              <a:rPr lang="et-EE" sz="1000" dirty="0"/>
              <a:t>, JUHTIMISSÜSTEEMIDE IT TURVARAAMISTIKU LOOMINE AS EESTI RAUDTEE NÄITEL, TÜ magistritöö 2012</a:t>
            </a:r>
          </a:p>
          <a:p>
            <a:r>
              <a:rPr lang="et-EE" sz="2000" dirty="0"/>
              <a:t>kirjalikud süsteemide käitlemise </a:t>
            </a:r>
            <a:r>
              <a:rPr lang="et-EE" sz="2000" dirty="0" smtClean="0"/>
              <a:t>protseduurid</a:t>
            </a:r>
          </a:p>
          <a:p>
            <a:r>
              <a:rPr lang="et-EE" sz="2000" dirty="0" smtClean="0"/>
              <a:t>süsteemide rolli määratlus ja regulaarne kontroll </a:t>
            </a:r>
          </a:p>
          <a:p>
            <a:r>
              <a:rPr lang="et-EE" sz="2000" dirty="0"/>
              <a:t>i</a:t>
            </a:r>
            <a:r>
              <a:rPr lang="et-EE" sz="2000" dirty="0" smtClean="0"/>
              <a:t>dentifitseerimise ja parooli haldus </a:t>
            </a:r>
          </a:p>
          <a:p>
            <a:r>
              <a:rPr lang="et-EE" sz="2000" dirty="0"/>
              <a:t>v</a:t>
            </a:r>
            <a:r>
              <a:rPr lang="et-EE" sz="2000" dirty="0" smtClean="0"/>
              <a:t>arundamine ja taastamine </a:t>
            </a:r>
          </a:p>
          <a:p>
            <a:r>
              <a:rPr lang="et-EE" sz="2000" dirty="0" smtClean="0"/>
              <a:t>tehniline tugi</a:t>
            </a:r>
          </a:p>
          <a:p>
            <a:r>
              <a:rPr lang="et-EE" sz="2000" dirty="0"/>
              <a:t>a</a:t>
            </a:r>
            <a:r>
              <a:rPr lang="et-EE" sz="2000" dirty="0" smtClean="0"/>
              <a:t>rendus ja testkeskkonnad eraldi ärikeskkonnast</a:t>
            </a:r>
          </a:p>
          <a:p>
            <a:r>
              <a:rPr lang="et-EE" sz="2000" dirty="0"/>
              <a:t>v</a:t>
            </a:r>
            <a:r>
              <a:rPr lang="et-EE" sz="2000" dirty="0" smtClean="0"/>
              <a:t>eateavitus ja muudatuste sisseviimise kord</a:t>
            </a:r>
          </a:p>
          <a:p>
            <a:r>
              <a:rPr lang="et-EE" sz="2000" dirty="0"/>
              <a:t>f</a:t>
            </a:r>
            <a:r>
              <a:rPr lang="et-EE" sz="2000" dirty="0" smtClean="0"/>
              <a:t>üüsiline eraldatus või toimivad  tulemüürid</a:t>
            </a:r>
          </a:p>
          <a:p>
            <a:r>
              <a:rPr lang="et-EE" sz="2000" dirty="0"/>
              <a:t>k</a:t>
            </a:r>
            <a:r>
              <a:rPr lang="et-EE" sz="2000" dirty="0" smtClean="0"/>
              <a:t>olmandate osapoolte reeglistik</a:t>
            </a:r>
          </a:p>
          <a:p>
            <a:r>
              <a:rPr lang="et-EE" sz="2000" dirty="0" smtClean="0"/>
              <a:t>keelata tundmatute </a:t>
            </a:r>
            <a:r>
              <a:rPr lang="et-EE" sz="2000" dirty="0"/>
              <a:t>ja isiklike andmekandjate kasutamine </a:t>
            </a:r>
            <a:r>
              <a:rPr lang="et-EE" sz="2000" dirty="0" smtClean="0"/>
              <a:t>juhtimissüsteemides</a:t>
            </a:r>
          </a:p>
          <a:p>
            <a:r>
              <a:rPr lang="et-EE" sz="2000" dirty="0"/>
              <a:t>väliseid infokandjaid tuleb hoiustada ainult nendele ette nähtud turvaliselt piiratud ligipääsuga </a:t>
            </a:r>
            <a:r>
              <a:rPr lang="et-EE" sz="2000" dirty="0" smtClean="0"/>
              <a:t>kohtades</a:t>
            </a:r>
          </a:p>
          <a:p>
            <a:r>
              <a:rPr lang="et-EE" sz="2000" dirty="0"/>
              <a:t>k</a:t>
            </a:r>
            <a:r>
              <a:rPr lang="et-EE" sz="2000" dirty="0" smtClean="0"/>
              <a:t>onfiguratsiooni ja krüpteeritud andmetele vaid identifitseerimisega juurdepääs</a:t>
            </a:r>
          </a:p>
          <a:p>
            <a:endParaRPr lang="et-EE" sz="2000" dirty="0" smtClean="0"/>
          </a:p>
          <a:p>
            <a:endParaRPr lang="et-EE" sz="2000" dirty="0" smtClean="0"/>
          </a:p>
          <a:p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864152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451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2963986" y="2755336"/>
            <a:ext cx="2575719" cy="3142402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r>
              <a:rPr lang="et-E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t-EE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tsustussüsteem</a:t>
            </a:r>
            <a:endParaRPr lang="en-US" sz="18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7731" y="1332798"/>
            <a:ext cx="7400438" cy="99274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Reaalne keskkond</a:t>
            </a:r>
            <a:endParaRPr lang="en-US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97023" y="2953316"/>
            <a:ext cx="2145947" cy="98444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Monitooringu süsteem:</a:t>
            </a:r>
          </a:p>
          <a:p>
            <a:pPr algn="ctr"/>
            <a:r>
              <a:rPr lang="et-E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t-EE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ndmebaasid ja </a:t>
            </a:r>
            <a:r>
              <a:rPr lang="et-EE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algotitm</a:t>
            </a:r>
            <a:endParaRPr lang="en-US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83937" y="3230702"/>
            <a:ext cx="2014560" cy="88236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Juhtimis-süsteem</a:t>
            </a:r>
            <a:endParaRPr lang="en-US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33022" y="3230702"/>
            <a:ext cx="2145947" cy="88236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Informatsioonisüsteem</a:t>
            </a:r>
            <a:endParaRPr lang="en-US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955249" y="1610182"/>
            <a:ext cx="1334402" cy="6131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kasutajad</a:t>
            </a:r>
            <a:endParaRPr lang="en-US" sz="1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29183" y="1610181"/>
            <a:ext cx="1840991" cy="6131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</a:t>
            </a:r>
            <a:r>
              <a:rPr lang="et-EE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US" sz="18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</a:t>
            </a:r>
            <a:r>
              <a:rPr lang="et-EE" sz="18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</a:t>
            </a:r>
            <a:endParaRPr lang="en-US" sz="1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668268" y="1610182"/>
            <a:ext cx="1178371" cy="6131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Liiklus, veerem</a:t>
            </a:r>
            <a:endParaRPr lang="en-US" sz="1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Connettore 4 12"/>
          <p:cNvCxnSpPr>
            <a:stCxn id="9" idx="3"/>
            <a:endCxn id="10" idx="3"/>
          </p:cNvCxnSpPr>
          <p:nvPr/>
        </p:nvCxnSpPr>
        <p:spPr>
          <a:xfrm flipH="1" flipV="1">
            <a:off x="7289651" y="1916766"/>
            <a:ext cx="789318" cy="1755117"/>
          </a:xfrm>
          <a:prstGeom prst="bentConnector3">
            <a:avLst>
              <a:gd name="adj1" fmla="val -28962"/>
            </a:avLst>
          </a:prstGeom>
          <a:ln w="3175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/>
          <p:nvPr/>
        </p:nvCxnSpPr>
        <p:spPr>
          <a:xfrm rot="10800000" flipH="1">
            <a:off x="605506" y="1900566"/>
            <a:ext cx="345247" cy="1755117"/>
          </a:xfrm>
          <a:prstGeom prst="bentConnector3">
            <a:avLst>
              <a:gd name="adj1" fmla="val -66213"/>
            </a:avLst>
          </a:prstGeom>
          <a:ln w="3175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3218141" y="4259054"/>
            <a:ext cx="2145947" cy="112336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Simulatsiooni süsteem</a:t>
            </a:r>
          </a:p>
          <a:p>
            <a:pPr algn="ctr"/>
            <a:r>
              <a:rPr lang="et-E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t-EE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nnustab tulevikutegevusi</a:t>
            </a:r>
            <a:endParaRPr lang="en-US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Connettore 4 15"/>
          <p:cNvCxnSpPr>
            <a:endCxn id="12" idx="3"/>
          </p:cNvCxnSpPr>
          <p:nvPr/>
        </p:nvCxnSpPr>
        <p:spPr>
          <a:xfrm rot="10800000" flipV="1">
            <a:off x="4846640" y="1916763"/>
            <a:ext cx="1086383" cy="3"/>
          </a:xfrm>
          <a:prstGeom prst="bentConnector3">
            <a:avLst>
              <a:gd name="adj1" fmla="val 50000"/>
            </a:avLst>
          </a:prstGeom>
          <a:ln w="3175">
            <a:solidFill>
              <a:srgbClr val="00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>
            <a:stCxn id="12" idx="1"/>
          </p:cNvCxnSpPr>
          <p:nvPr/>
        </p:nvCxnSpPr>
        <p:spPr>
          <a:xfrm rot="10800000">
            <a:off x="2770176" y="1916765"/>
            <a:ext cx="898092" cy="3"/>
          </a:xfrm>
          <a:prstGeom prst="bentConnector3">
            <a:avLst>
              <a:gd name="adj1" fmla="val 50000"/>
            </a:avLst>
          </a:prstGeom>
          <a:ln w="3175">
            <a:solidFill>
              <a:srgbClr val="00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Forma 17"/>
          <p:cNvCxnSpPr>
            <a:stCxn id="9" idx="2"/>
            <a:endCxn id="15" idx="3"/>
          </p:cNvCxnSpPr>
          <p:nvPr/>
        </p:nvCxnSpPr>
        <p:spPr>
          <a:xfrm rot="5400000">
            <a:off x="5831207" y="3645945"/>
            <a:ext cx="707671" cy="1641908"/>
          </a:xfrm>
          <a:prstGeom prst="bentConnector2">
            <a:avLst/>
          </a:prstGeom>
          <a:ln w="3175">
            <a:solidFill>
              <a:srgbClr val="00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Forma 18"/>
          <p:cNvCxnSpPr>
            <a:stCxn id="15" idx="1"/>
            <a:endCxn id="8" idx="2"/>
          </p:cNvCxnSpPr>
          <p:nvPr/>
        </p:nvCxnSpPr>
        <p:spPr>
          <a:xfrm rot="10800000">
            <a:off x="1591217" y="4113065"/>
            <a:ext cx="1626924" cy="707671"/>
          </a:xfrm>
          <a:prstGeom prst="bentConnector2">
            <a:avLst/>
          </a:prstGeom>
          <a:ln w="3175">
            <a:solidFill>
              <a:srgbClr val="00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7" idx="1"/>
            <a:endCxn id="8" idx="3"/>
          </p:cNvCxnSpPr>
          <p:nvPr/>
        </p:nvCxnSpPr>
        <p:spPr>
          <a:xfrm rot="10800000" flipV="1">
            <a:off x="2598497" y="3445535"/>
            <a:ext cx="598526" cy="226347"/>
          </a:xfrm>
          <a:prstGeom prst="bentConnector3">
            <a:avLst>
              <a:gd name="adj1" fmla="val 50000"/>
            </a:avLst>
          </a:prstGeom>
          <a:ln w="3175">
            <a:solidFill>
              <a:srgbClr val="000000"/>
            </a:solidFill>
            <a:prstDash val="sysDash"/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4 20"/>
          <p:cNvCxnSpPr>
            <a:stCxn id="7" idx="3"/>
            <a:endCxn id="9" idx="1"/>
          </p:cNvCxnSpPr>
          <p:nvPr/>
        </p:nvCxnSpPr>
        <p:spPr>
          <a:xfrm>
            <a:off x="5342970" y="3445536"/>
            <a:ext cx="590052" cy="226347"/>
          </a:xfrm>
          <a:prstGeom prst="bentConnector3">
            <a:avLst>
              <a:gd name="adj1" fmla="val 50000"/>
            </a:avLst>
          </a:prstGeom>
          <a:ln w="3175">
            <a:solidFill>
              <a:srgbClr val="000000"/>
            </a:solidFill>
            <a:prstDash val="sysDash"/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2" idx="2"/>
            <a:endCxn id="7" idx="0"/>
          </p:cNvCxnSpPr>
          <p:nvPr/>
        </p:nvCxnSpPr>
        <p:spPr>
          <a:xfrm>
            <a:off x="4257454" y="2223351"/>
            <a:ext cx="12543" cy="729965"/>
          </a:xfrm>
          <a:prstGeom prst="straightConnector1">
            <a:avLst/>
          </a:prstGeom>
          <a:ln w="3175">
            <a:solidFill>
              <a:srgbClr val="000000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7" idx="2"/>
            <a:endCxn id="15" idx="0"/>
          </p:cNvCxnSpPr>
          <p:nvPr/>
        </p:nvCxnSpPr>
        <p:spPr>
          <a:xfrm>
            <a:off x="4269997" y="3937756"/>
            <a:ext cx="21118" cy="321298"/>
          </a:xfrm>
          <a:prstGeom prst="straightConnector1">
            <a:avLst/>
          </a:prstGeom>
          <a:ln w="3175">
            <a:solidFill>
              <a:srgbClr val="00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5618243" y="4982365"/>
            <a:ext cx="3274237" cy="9403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Informatsioonistrateegiate loomine ja </a:t>
            </a:r>
          </a:p>
          <a:p>
            <a:r>
              <a:rPr lang="et-EE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simuleerimine</a:t>
            </a:r>
            <a:endParaRPr lang="en-US" sz="1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0" y="4847237"/>
            <a:ext cx="2788369" cy="11947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t-EE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Juhtimisstrateegiate loomine ja simuleerimine</a:t>
            </a:r>
            <a:endParaRPr lang="en-US" sz="1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151779" y="2372388"/>
            <a:ext cx="2242855" cy="437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Reaalaja s</a:t>
            </a:r>
            <a:r>
              <a:rPr lang="en-US" sz="18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ensor</a:t>
            </a:r>
            <a:r>
              <a:rPr lang="et-EE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</a:t>
            </a:r>
            <a:endParaRPr lang="en-US" sz="1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955249" y="2490726"/>
            <a:ext cx="2159987" cy="437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t-EE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Informatsiooni täiturid</a:t>
            </a:r>
            <a:endParaRPr lang="en-US" sz="1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83935" y="2478069"/>
            <a:ext cx="2014561" cy="437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et-EE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uhtimistäiturid</a:t>
            </a:r>
            <a:endParaRPr lang="en-US" sz="1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Connettore 2 28"/>
          <p:cNvCxnSpPr/>
          <p:nvPr/>
        </p:nvCxnSpPr>
        <p:spPr>
          <a:xfrm rot="16200000" flipH="1">
            <a:off x="3906042" y="5664582"/>
            <a:ext cx="744561" cy="10233"/>
          </a:xfrm>
          <a:prstGeom prst="straightConnector1">
            <a:avLst/>
          </a:prstGeom>
          <a:ln w="3175">
            <a:solidFill>
              <a:srgbClr val="000000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357162" y="6243934"/>
            <a:ext cx="7241232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Gaetano Fusco</a:t>
            </a: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Methodology and Technology Advances for Transportation Network Management and Design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5061" y="577783"/>
            <a:ext cx="8095665" cy="504825"/>
          </a:xfrm>
        </p:spPr>
        <p:txBody>
          <a:bodyPr>
            <a:normAutofit fontScale="90000"/>
          </a:bodyPr>
          <a:lstStyle/>
          <a:p>
            <a:r>
              <a:rPr lang="en-US" sz="2700" b="1" dirty="0" err="1">
                <a:solidFill>
                  <a:srgbClr val="00B050"/>
                </a:solidFill>
              </a:rPr>
              <a:t>Intelligentsete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transpordisüsteemide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kontrollimeetodid</a:t>
            </a:r>
            <a:r>
              <a:rPr lang="en-US" sz="3600" b="1" dirty="0">
                <a:solidFill>
                  <a:srgbClr val="00B050"/>
                </a:solidFill>
              </a:rPr>
              <a:t/>
            </a:r>
            <a:br>
              <a:rPr lang="en-US" sz="3600" b="1" dirty="0">
                <a:solidFill>
                  <a:srgbClr val="00B050"/>
                </a:solidFill>
              </a:rPr>
            </a:b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3410798" y="5897738"/>
            <a:ext cx="2142970" cy="437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t-EE" sz="18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nimjärelvalve</a:t>
            </a:r>
            <a:endParaRPr lang="en-US" sz="1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B050"/>
                </a:solidFill>
              </a:rPr>
              <a:t>ITS teabeedastuse printsiibid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64" y="908720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t-EE" b="1" dirty="0" smtClean="0"/>
          </a:p>
          <a:p>
            <a:r>
              <a:rPr lang="et-EE" b="1" dirty="0" smtClean="0"/>
              <a:t>ohutus</a:t>
            </a:r>
            <a:endParaRPr lang="et-EE" b="1" dirty="0"/>
          </a:p>
          <a:p>
            <a:r>
              <a:rPr lang="et-EE" b="1" dirty="0" smtClean="0"/>
              <a:t>jätkusuutlikkus</a:t>
            </a:r>
            <a:endParaRPr lang="et-EE" b="1" dirty="0"/>
          </a:p>
          <a:p>
            <a:r>
              <a:rPr lang="et-EE" b="1" dirty="0" smtClean="0"/>
              <a:t>efektiivsus</a:t>
            </a:r>
            <a:endParaRPr lang="et-EE" b="1" dirty="0"/>
          </a:p>
          <a:p>
            <a:r>
              <a:rPr lang="et-EE" b="1" dirty="0"/>
              <a:t>m</a:t>
            </a:r>
            <a:r>
              <a:rPr lang="et-EE" b="1" dirty="0" smtClean="0"/>
              <a:t>ugavus</a:t>
            </a:r>
          </a:p>
          <a:p>
            <a:endParaRPr lang="et-EE" b="1" dirty="0"/>
          </a:p>
          <a:p>
            <a:pPr marL="0" indent="0">
              <a:buNone/>
            </a:pPr>
            <a:r>
              <a:rPr lang="et-EE" dirty="0"/>
              <a:t>ISO/TR24532, Intelligent transport </a:t>
            </a:r>
            <a:r>
              <a:rPr lang="et-EE" dirty="0" err="1"/>
              <a:t>system</a:t>
            </a:r>
            <a:r>
              <a:rPr lang="et-EE" dirty="0"/>
              <a:t> </a:t>
            </a:r>
            <a:endParaRPr lang="et-EE" dirty="0" smtClean="0"/>
          </a:p>
          <a:p>
            <a:pPr marL="0" indent="0">
              <a:buNone/>
            </a:pPr>
            <a:r>
              <a:rPr lang="et-EE" dirty="0" err="1" smtClean="0"/>
              <a:t>Systems</a:t>
            </a:r>
            <a:r>
              <a:rPr lang="et-EE" dirty="0" smtClean="0"/>
              <a:t> </a:t>
            </a:r>
            <a:r>
              <a:rPr lang="et-EE" dirty="0" err="1"/>
              <a:t>architecturw</a:t>
            </a:r>
            <a:r>
              <a:rPr lang="et-EE" dirty="0"/>
              <a:t>, </a:t>
            </a:r>
            <a:r>
              <a:rPr lang="et-EE" dirty="0" err="1"/>
              <a:t>taxonomy</a:t>
            </a:r>
            <a:r>
              <a:rPr lang="et-EE" dirty="0"/>
              <a:t> and </a:t>
            </a:r>
            <a:r>
              <a:rPr lang="et-EE" dirty="0" err="1"/>
              <a:t>terminology</a:t>
            </a:r>
            <a:r>
              <a:rPr lang="et-EE" dirty="0"/>
              <a:t> </a:t>
            </a:r>
            <a:endParaRPr lang="et-EE" dirty="0" smtClean="0"/>
          </a:p>
          <a:p>
            <a:pPr marL="0" indent="0">
              <a:buNone/>
            </a:pPr>
            <a:r>
              <a:rPr lang="et-EE" dirty="0" err="1" smtClean="0"/>
              <a:t>Using</a:t>
            </a:r>
            <a:r>
              <a:rPr lang="et-EE" dirty="0" smtClean="0"/>
              <a:t> </a:t>
            </a:r>
            <a:r>
              <a:rPr lang="et-EE" dirty="0"/>
              <a:t>CORBA (</a:t>
            </a:r>
            <a:r>
              <a:rPr lang="et-EE" dirty="0" err="1"/>
              <a:t>Common</a:t>
            </a:r>
            <a:r>
              <a:rPr lang="et-EE" dirty="0"/>
              <a:t> </a:t>
            </a:r>
            <a:r>
              <a:rPr lang="et-EE" dirty="0" err="1"/>
              <a:t>Object</a:t>
            </a:r>
            <a:r>
              <a:rPr lang="et-EE" dirty="0"/>
              <a:t> </a:t>
            </a:r>
            <a:r>
              <a:rPr lang="et-EE" dirty="0" err="1"/>
              <a:t>Request</a:t>
            </a:r>
            <a:r>
              <a:rPr lang="et-EE" dirty="0"/>
              <a:t> </a:t>
            </a:r>
            <a:r>
              <a:rPr lang="et-EE" dirty="0" err="1"/>
              <a:t>Brokes</a:t>
            </a:r>
            <a:r>
              <a:rPr lang="et-EE" dirty="0"/>
              <a:t> </a:t>
            </a:r>
            <a:r>
              <a:rPr lang="et-EE" dirty="0" err="1"/>
              <a:t>Archidecture</a:t>
            </a:r>
            <a:r>
              <a:rPr lang="et-EE" dirty="0"/>
              <a:t>) 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kasutatakse </a:t>
            </a:r>
            <a:r>
              <a:rPr lang="et-EE" dirty="0"/>
              <a:t>ITS standardites, </a:t>
            </a:r>
            <a:r>
              <a:rPr lang="et-EE" dirty="0" smtClean="0"/>
              <a:t>andmeregistrites </a:t>
            </a:r>
            <a:r>
              <a:rPr lang="et-EE" dirty="0"/>
              <a:t>ja andme sõnastikes.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072064" cy="365125"/>
          </a:xfrm>
        </p:spPr>
        <p:txBody>
          <a:bodyPr/>
          <a:lstStyle/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750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2264" y="1124744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err="1"/>
              <a:t>Local</a:t>
            </a:r>
            <a:r>
              <a:rPr lang="et-EE" dirty="0"/>
              <a:t> </a:t>
            </a:r>
            <a:r>
              <a:rPr lang="et-EE" dirty="0" err="1"/>
              <a:t>Dynamic</a:t>
            </a:r>
            <a:r>
              <a:rPr lang="et-EE" dirty="0"/>
              <a:t> </a:t>
            </a:r>
            <a:r>
              <a:rPr lang="et-EE" dirty="0" err="1"/>
              <a:t>Map</a:t>
            </a:r>
            <a:r>
              <a:rPr lang="et-EE" dirty="0"/>
              <a:t> (LDM) </a:t>
            </a: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dirty="0" err="1" smtClean="0"/>
              <a:t>Konseptsioon</a:t>
            </a:r>
            <a:r>
              <a:rPr lang="et-EE" dirty="0" smtClean="0"/>
              <a:t>: </a:t>
            </a:r>
          </a:p>
          <a:p>
            <a:r>
              <a:rPr lang="et-EE" dirty="0" smtClean="0"/>
              <a:t>andmeladu</a:t>
            </a:r>
          </a:p>
          <a:p>
            <a:r>
              <a:rPr lang="et-EE" dirty="0" smtClean="0"/>
              <a:t>andmepunktide infoliikumine:</a:t>
            </a:r>
          </a:p>
          <a:p>
            <a:pPr lvl="1"/>
            <a:r>
              <a:rPr lang="et-EE" dirty="0" smtClean="0"/>
              <a:t>topograafiline </a:t>
            </a:r>
          </a:p>
          <a:p>
            <a:pPr lvl="1"/>
            <a:r>
              <a:rPr lang="et-EE" dirty="0" err="1" smtClean="0"/>
              <a:t>positsiooniline</a:t>
            </a:r>
            <a:r>
              <a:rPr lang="et-EE" dirty="0" smtClean="0"/>
              <a:t> </a:t>
            </a:r>
          </a:p>
          <a:p>
            <a:pPr lvl="1"/>
            <a:r>
              <a:rPr lang="et-EE" dirty="0" smtClean="0"/>
              <a:t>staatuslik</a:t>
            </a:r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5776" y="377551"/>
            <a:ext cx="5842992" cy="634082"/>
          </a:xfrm>
        </p:spPr>
        <p:txBody>
          <a:bodyPr/>
          <a:lstStyle/>
          <a:p>
            <a:r>
              <a:rPr lang="et-EE" b="1" dirty="0" err="1">
                <a:solidFill>
                  <a:srgbClr val="00B050"/>
                </a:solidFill>
              </a:rPr>
              <a:t>Local</a:t>
            </a:r>
            <a:r>
              <a:rPr lang="et-EE" b="1" dirty="0">
                <a:solidFill>
                  <a:srgbClr val="00B050"/>
                </a:solidFill>
              </a:rPr>
              <a:t> </a:t>
            </a:r>
            <a:r>
              <a:rPr lang="et-EE" b="1" dirty="0" err="1">
                <a:solidFill>
                  <a:srgbClr val="00B050"/>
                </a:solidFill>
              </a:rPr>
              <a:t>Dynamic</a:t>
            </a:r>
            <a:r>
              <a:rPr lang="et-EE" b="1" dirty="0">
                <a:solidFill>
                  <a:srgbClr val="00B050"/>
                </a:solidFill>
              </a:rPr>
              <a:t> </a:t>
            </a:r>
            <a:r>
              <a:rPr lang="et-EE" b="1" dirty="0" err="1">
                <a:solidFill>
                  <a:srgbClr val="00B050"/>
                </a:solidFill>
              </a:rPr>
              <a:t>Map</a:t>
            </a:r>
            <a:r>
              <a:rPr lang="et-EE" b="1" dirty="0">
                <a:solidFill>
                  <a:srgbClr val="00B050"/>
                </a:solidFill>
              </a:rPr>
              <a:t> (LDM)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6784032" cy="365125"/>
          </a:xfrm>
        </p:spPr>
        <p:txBody>
          <a:bodyPr/>
          <a:lstStyle/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1746920"/>
              </p:ext>
            </p:extLst>
          </p:nvPr>
        </p:nvGraphicFramePr>
        <p:xfrm>
          <a:off x="3995936" y="2474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3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>
                <a:solidFill>
                  <a:srgbClr val="00B050"/>
                </a:solidFill>
              </a:rPr>
              <a:t>Infovahetusel </a:t>
            </a:r>
            <a:r>
              <a:rPr lang="et-EE" b="1" dirty="0">
                <a:solidFill>
                  <a:srgbClr val="00B050"/>
                </a:solidFill>
              </a:rPr>
              <a:t>toimub teabevahetus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veeremilt veeremile </a:t>
            </a:r>
            <a:endParaRPr lang="et-EE" b="1" dirty="0" smtClean="0"/>
          </a:p>
          <a:p>
            <a:pPr marL="457200" lvl="1" indent="0">
              <a:buNone/>
            </a:pPr>
            <a:r>
              <a:rPr lang="et-EE" dirty="0" smtClean="0"/>
              <a:t>(</a:t>
            </a:r>
            <a:r>
              <a:rPr lang="et-EE" dirty="0"/>
              <a:t>V2V - </a:t>
            </a:r>
            <a:r>
              <a:rPr lang="et-EE" dirty="0" err="1"/>
              <a:t>vehicle-to-vehicle</a:t>
            </a:r>
            <a:r>
              <a:rPr lang="et-EE" dirty="0"/>
              <a:t>)</a:t>
            </a:r>
          </a:p>
          <a:p>
            <a:r>
              <a:rPr lang="et-EE" b="1" dirty="0"/>
              <a:t>veeremilt infrastruktuurile </a:t>
            </a:r>
            <a:endParaRPr lang="et-EE" b="1" dirty="0" smtClean="0"/>
          </a:p>
          <a:p>
            <a:pPr marL="457200" lvl="1" indent="0">
              <a:buNone/>
            </a:pPr>
            <a:r>
              <a:rPr lang="et-EE" dirty="0" smtClean="0"/>
              <a:t>(</a:t>
            </a:r>
            <a:r>
              <a:rPr lang="et-EE" dirty="0"/>
              <a:t>V2I ja I2V - </a:t>
            </a:r>
            <a:r>
              <a:rPr lang="et-EE" dirty="0" err="1"/>
              <a:t>vehicle-to-infrastructure</a:t>
            </a:r>
            <a:r>
              <a:rPr lang="et-EE" dirty="0"/>
              <a:t>)</a:t>
            </a:r>
          </a:p>
          <a:p>
            <a:r>
              <a:rPr lang="et-EE" b="1" dirty="0"/>
              <a:t>infrastruktuurilt infrastruktuurile </a:t>
            </a:r>
            <a:endParaRPr lang="et-EE" b="1" dirty="0" smtClean="0"/>
          </a:p>
          <a:p>
            <a:pPr marL="457200" lvl="1" indent="0">
              <a:buNone/>
            </a:pPr>
            <a:r>
              <a:rPr lang="et-EE" dirty="0" smtClean="0"/>
              <a:t>(</a:t>
            </a:r>
            <a:r>
              <a:rPr lang="et-EE" dirty="0"/>
              <a:t>I2I – </a:t>
            </a:r>
            <a:r>
              <a:rPr lang="et-EE" dirty="0" err="1"/>
              <a:t>infrastructure-to-infrastructure</a:t>
            </a:r>
            <a:r>
              <a:rPr lang="et-EE" dirty="0"/>
              <a:t>)</a:t>
            </a:r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r>
              <a:rPr lang="et-EE" sz="1000" dirty="0">
                <a:hlinkClick r:id="rId3"/>
              </a:rPr>
              <a:t>https://</a:t>
            </a:r>
            <a:r>
              <a:rPr lang="et-EE" sz="1000" dirty="0" smtClean="0">
                <a:hlinkClick r:id="rId3"/>
              </a:rPr>
              <a:t>www.evs.ee/Checkout/tabid/36/screen/subscription/productid/231585/doclang/en/Default.aspx</a:t>
            </a:r>
            <a:endParaRPr lang="et-EE" sz="1000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072064" cy="365125"/>
          </a:xfrm>
        </p:spPr>
        <p:txBody>
          <a:bodyPr/>
          <a:lstStyle/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031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B050"/>
                </a:solidFill>
              </a:rPr>
              <a:t>Alamsüsteemid</a:t>
            </a:r>
            <a:endParaRPr lang="et-E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64" y="1052736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et-EE" dirty="0" smtClean="0"/>
              <a:t>juhtimine</a:t>
            </a:r>
            <a:endParaRPr lang="et-EE" dirty="0"/>
          </a:p>
          <a:p>
            <a:pPr lvl="1"/>
            <a:r>
              <a:rPr lang="et-EE" dirty="0" smtClean="0"/>
              <a:t>sisu </a:t>
            </a:r>
            <a:r>
              <a:rPr lang="et-EE" dirty="0" err="1"/>
              <a:t>sünkoniseerimine</a:t>
            </a:r>
            <a:endParaRPr lang="et-EE" dirty="0"/>
          </a:p>
          <a:p>
            <a:pPr lvl="1"/>
            <a:r>
              <a:rPr lang="et-EE" dirty="0" smtClean="0"/>
              <a:t>andmete </a:t>
            </a:r>
            <a:r>
              <a:rPr lang="et-EE" dirty="0"/>
              <a:t>uuendamine</a:t>
            </a:r>
          </a:p>
          <a:p>
            <a:pPr lvl="1"/>
            <a:r>
              <a:rPr lang="et-EE" dirty="0" smtClean="0"/>
              <a:t>vanade </a:t>
            </a:r>
            <a:r>
              <a:rPr lang="et-EE" dirty="0"/>
              <a:t>andmete arhiveerimine või kustutamine</a:t>
            </a:r>
          </a:p>
          <a:p>
            <a:r>
              <a:rPr lang="et-EE" dirty="0" smtClean="0"/>
              <a:t>andmeladu </a:t>
            </a:r>
            <a:r>
              <a:rPr lang="et-EE" dirty="0"/>
              <a:t>(rakendused liidestega personaalarvutites, </a:t>
            </a:r>
            <a:r>
              <a:rPr lang="et-EE" dirty="0" err="1"/>
              <a:t>infra</a:t>
            </a:r>
            <a:r>
              <a:rPr lang="et-EE" dirty="0"/>
              <a:t> süsteemides veeremiplatvormidel, juhtimiskeskustes)</a:t>
            </a:r>
          </a:p>
          <a:p>
            <a:r>
              <a:rPr lang="et-EE" dirty="0" smtClean="0"/>
              <a:t>andmeturve</a:t>
            </a:r>
            <a:endParaRPr lang="et-EE" dirty="0"/>
          </a:p>
          <a:p>
            <a:r>
              <a:rPr lang="et-EE" dirty="0" smtClean="0"/>
              <a:t>andmete </a:t>
            </a:r>
            <a:r>
              <a:rPr lang="et-EE" dirty="0"/>
              <a:t>terviklikus:</a:t>
            </a:r>
          </a:p>
          <a:p>
            <a:pPr lvl="1"/>
            <a:r>
              <a:rPr lang="et-EE" dirty="0" smtClean="0"/>
              <a:t>õigsus</a:t>
            </a:r>
            <a:endParaRPr lang="et-EE" dirty="0"/>
          </a:p>
          <a:p>
            <a:pPr lvl="1"/>
            <a:r>
              <a:rPr lang="et-EE" dirty="0" smtClean="0"/>
              <a:t>kvaliteet</a:t>
            </a:r>
            <a:endParaRPr lang="et-EE" dirty="0"/>
          </a:p>
          <a:p>
            <a:pPr lvl="1"/>
            <a:r>
              <a:rPr lang="et-EE" dirty="0" smtClean="0"/>
              <a:t>reeglistik </a:t>
            </a:r>
            <a:r>
              <a:rPr lang="et-EE" dirty="0"/>
              <a:t>konfliktsete andmete käsitlemiseks</a:t>
            </a:r>
          </a:p>
          <a:p>
            <a:r>
              <a:rPr lang="et-EE" dirty="0" smtClean="0"/>
              <a:t>privaatsuspoliitika</a:t>
            </a:r>
            <a:endParaRPr lang="et-EE" dirty="0"/>
          </a:p>
          <a:p>
            <a:r>
              <a:rPr lang="et-EE" dirty="0" smtClean="0"/>
              <a:t>otsused</a:t>
            </a:r>
            <a:r>
              <a:rPr lang="et-EE" dirty="0"/>
              <a:t>, sõelumine ja prioriteedid</a:t>
            </a:r>
          </a:p>
          <a:p>
            <a:r>
              <a:rPr lang="et-EE" dirty="0" smtClean="0"/>
              <a:t>SAP </a:t>
            </a:r>
            <a:r>
              <a:rPr lang="et-EE" dirty="0"/>
              <a:t>andmetele </a:t>
            </a:r>
            <a:r>
              <a:rPr lang="et-EE" dirty="0" smtClean="0"/>
              <a:t>ligipääs</a:t>
            </a:r>
          </a:p>
          <a:p>
            <a:r>
              <a:rPr lang="et-EE" dirty="0" smtClean="0"/>
              <a:t>kasutusõiguste </a:t>
            </a:r>
            <a:r>
              <a:rPr lang="et-EE" dirty="0"/>
              <a:t>maakler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8368208" cy="365125"/>
          </a:xfrm>
        </p:spPr>
        <p:txBody>
          <a:bodyPr/>
          <a:lstStyle/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289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B050"/>
                </a:solidFill>
              </a:rPr>
              <a:t>Andmeprotokoll</a:t>
            </a:r>
            <a:endParaRPr lang="et-E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64" y="105273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Andmeprotokollid peavad </a:t>
            </a:r>
            <a:endParaRPr lang="et-EE" dirty="0" smtClean="0"/>
          </a:p>
          <a:p>
            <a:r>
              <a:rPr lang="et-EE" dirty="0"/>
              <a:t>o</a:t>
            </a:r>
            <a:r>
              <a:rPr lang="et-EE" dirty="0" smtClean="0"/>
              <a:t>lema ühilduvad</a:t>
            </a:r>
          </a:p>
          <a:p>
            <a:r>
              <a:rPr lang="et-EE" dirty="0" smtClean="0"/>
              <a:t>võimaldama </a:t>
            </a:r>
            <a:r>
              <a:rPr lang="et-EE" dirty="0"/>
              <a:t>võtta vastu </a:t>
            </a:r>
            <a:r>
              <a:rPr lang="et-EE" dirty="0" smtClean="0"/>
              <a:t>infot:</a:t>
            </a:r>
          </a:p>
          <a:p>
            <a:pPr lvl="1"/>
            <a:r>
              <a:rPr lang="et-EE" dirty="0"/>
              <a:t>erinevatel aegadel</a:t>
            </a:r>
          </a:p>
          <a:p>
            <a:pPr lvl="1"/>
            <a:r>
              <a:rPr lang="et-EE" dirty="0"/>
              <a:t>e</a:t>
            </a:r>
            <a:r>
              <a:rPr lang="et-EE" dirty="0" smtClean="0"/>
              <a:t>rinevatest:</a:t>
            </a:r>
          </a:p>
          <a:p>
            <a:pPr lvl="2"/>
            <a:r>
              <a:rPr lang="et-EE" dirty="0"/>
              <a:t>a</a:t>
            </a:r>
            <a:r>
              <a:rPr lang="et-EE" dirty="0" smtClean="0"/>
              <a:t>llikatest</a:t>
            </a:r>
          </a:p>
          <a:p>
            <a:pPr lvl="2"/>
            <a:r>
              <a:rPr lang="et-EE" dirty="0" smtClean="0"/>
              <a:t>andmeülekannetest  </a:t>
            </a:r>
            <a:endParaRPr lang="et-EE" dirty="0"/>
          </a:p>
          <a:p>
            <a:pPr lvl="2"/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8368208" cy="365125"/>
          </a:xfrm>
        </p:spPr>
        <p:txBody>
          <a:bodyPr/>
          <a:lstStyle/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84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rgbClr val="00B050"/>
                </a:solidFill>
              </a:rPr>
              <a:t>Töötlusreeglistik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6712024" cy="365125"/>
          </a:xfrm>
        </p:spPr>
        <p:txBody>
          <a:bodyPr/>
          <a:lstStyle/>
          <a:p>
            <a:r>
              <a:rPr lang="nn-NO" smtClean="0"/>
              <a:t>Telemaatilised rakendused infrastruktuurile.  V.Kirsipuu 2017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dirty="0"/>
              <a:t>Töötlusreeglistik peab olema määratud oskusega valida informatsiooni </a:t>
            </a:r>
            <a:r>
              <a:rPr lang="et-EE" dirty="0" smtClean="0"/>
              <a:t>kohaldamise:</a:t>
            </a:r>
          </a:p>
          <a:p>
            <a:pPr lvl="1"/>
            <a:r>
              <a:rPr lang="et-EE" dirty="0" smtClean="0"/>
              <a:t>kohta,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eisukorda.</a:t>
            </a:r>
          </a:p>
          <a:p>
            <a:pPr marL="57150" indent="0">
              <a:buNone/>
            </a:pPr>
            <a:r>
              <a:rPr lang="et-EE" b="1" dirty="0" smtClean="0"/>
              <a:t>Info </a:t>
            </a:r>
            <a:r>
              <a:rPr lang="et-EE" b="1" dirty="0"/>
              <a:t>käitlemise tasandid</a:t>
            </a:r>
            <a:r>
              <a:rPr lang="et-EE" dirty="0"/>
              <a:t>:</a:t>
            </a:r>
          </a:p>
          <a:p>
            <a:pPr marL="57150" indent="0">
              <a:buNone/>
            </a:pPr>
            <a:r>
              <a:rPr lang="et-EE" dirty="0" smtClean="0"/>
              <a:t>1)</a:t>
            </a:r>
            <a:r>
              <a:rPr lang="et-EE" b="1" dirty="0" smtClean="0"/>
              <a:t>püsivad </a:t>
            </a:r>
            <a:r>
              <a:rPr lang="et-EE" b="1" dirty="0"/>
              <a:t>staatilised andmed </a:t>
            </a:r>
            <a:r>
              <a:rPr lang="et-EE" dirty="0"/>
              <a:t>– </a:t>
            </a:r>
            <a:r>
              <a:rPr lang="et-EE" dirty="0" err="1" smtClean="0"/>
              <a:t>infra</a:t>
            </a:r>
            <a:r>
              <a:rPr lang="et-EE" dirty="0" smtClean="0"/>
              <a:t>, </a:t>
            </a:r>
            <a:r>
              <a:rPr lang="et-EE" dirty="0" err="1" smtClean="0"/>
              <a:t>signa</a:t>
            </a:r>
            <a:r>
              <a:rPr lang="et-EE" dirty="0" smtClean="0"/>
              <a:t>, veerem</a:t>
            </a:r>
            <a:endParaRPr lang="et-EE" dirty="0"/>
          </a:p>
          <a:p>
            <a:pPr marL="57150" indent="0">
              <a:buNone/>
            </a:pPr>
            <a:r>
              <a:rPr lang="et-EE" dirty="0" smtClean="0"/>
              <a:t>2)</a:t>
            </a:r>
            <a:r>
              <a:rPr lang="et-EE" b="1" dirty="0" smtClean="0"/>
              <a:t>muutuvad </a:t>
            </a:r>
            <a:r>
              <a:rPr lang="et-EE" b="1" dirty="0"/>
              <a:t>staatilised andmed </a:t>
            </a:r>
            <a:r>
              <a:rPr lang="et-EE" dirty="0"/>
              <a:t>– </a:t>
            </a:r>
            <a:r>
              <a:rPr lang="et-EE" dirty="0" smtClean="0"/>
              <a:t>kiiruspiirangud, veeremi suurus</a:t>
            </a:r>
            <a:endParaRPr lang="et-EE" dirty="0"/>
          </a:p>
          <a:p>
            <a:pPr marL="57150" indent="0">
              <a:buNone/>
            </a:pPr>
            <a:r>
              <a:rPr lang="et-EE" dirty="0" smtClean="0"/>
              <a:t>3)</a:t>
            </a:r>
            <a:r>
              <a:rPr lang="et-EE" b="1" dirty="0" smtClean="0"/>
              <a:t>muutuvad </a:t>
            </a:r>
            <a:r>
              <a:rPr lang="et-EE" b="1" dirty="0"/>
              <a:t>dünaamilised andmed </a:t>
            </a:r>
            <a:r>
              <a:rPr lang="et-EE" dirty="0"/>
              <a:t>– ilmaolud, liiklushälbed</a:t>
            </a:r>
          </a:p>
          <a:p>
            <a:pPr marL="57150" indent="0">
              <a:buNone/>
            </a:pPr>
            <a:endParaRPr lang="et-EE" dirty="0" smtClean="0"/>
          </a:p>
          <a:p>
            <a:pPr marL="57150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2441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>
                <a:solidFill>
                  <a:srgbClr val="00B050"/>
                </a:solidFill>
              </a:rPr>
              <a:t>Näide vedurijuhi hoiatussüsteemist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7648128" cy="365125"/>
          </a:xfrm>
        </p:spPr>
        <p:txBody>
          <a:bodyPr/>
          <a:lstStyle/>
          <a:p>
            <a:r>
              <a:rPr lang="nn-NO" dirty="0" smtClean="0"/>
              <a:t>Telemaatilised rakendused infrastruktuurile.  V.Kirsipuu 2017</a:t>
            </a:r>
            <a:endParaRPr lang="et-E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6" t="12922" r="57874" b="27189"/>
          <a:stretch/>
        </p:blipFill>
        <p:spPr>
          <a:xfrm>
            <a:off x="179512" y="1519755"/>
            <a:ext cx="8853555" cy="422556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427984" y="992977"/>
            <a:ext cx="72008" cy="142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43808" y="334560"/>
            <a:ext cx="2332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Staatiliste ja muutuvate andmete filter</a:t>
            </a:r>
            <a:endParaRPr lang="et-EE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175955" y="992977"/>
            <a:ext cx="100373" cy="2220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651647" y="980891"/>
            <a:ext cx="424409" cy="1690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63851" y="920969"/>
            <a:ext cx="901453" cy="149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780384" y="968642"/>
            <a:ext cx="871736" cy="2316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528356" y="968642"/>
            <a:ext cx="504056" cy="2652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5321" y="873424"/>
            <a:ext cx="253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Andmete </a:t>
            </a:r>
            <a:r>
              <a:rPr lang="et-EE" dirty="0" err="1" smtClean="0"/>
              <a:t>kohalduvuse</a:t>
            </a:r>
            <a:r>
              <a:rPr lang="et-EE" dirty="0" smtClean="0"/>
              <a:t> kontrolli filter</a:t>
            </a:r>
            <a:endParaRPr lang="et-EE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99592" y="1519755"/>
            <a:ext cx="0" cy="607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619672" y="1519755"/>
            <a:ext cx="143429" cy="1045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145040" y="1435498"/>
            <a:ext cx="554752" cy="683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1176</Words>
  <Application>Microsoft Office PowerPoint</Application>
  <PresentationFormat>On-screen Show (4:3)</PresentationFormat>
  <Paragraphs>235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Verdana</vt:lpstr>
      <vt:lpstr>Office Theme</vt:lpstr>
      <vt:lpstr>Telemaatiliste süsteemide ülesehitus</vt:lpstr>
      <vt:lpstr>ITS olemus</vt:lpstr>
      <vt:lpstr>ITS teabeedastuse printsiibid</vt:lpstr>
      <vt:lpstr>Local Dynamic Map (LDM) </vt:lpstr>
      <vt:lpstr>Infovahetusel toimub teabevahetus</vt:lpstr>
      <vt:lpstr>Alamsüsteemid</vt:lpstr>
      <vt:lpstr>Andmeprotokoll</vt:lpstr>
      <vt:lpstr>Töötlusreeglistik </vt:lpstr>
      <vt:lpstr>Näide vedurijuhi hoiatussüsteemist</vt:lpstr>
      <vt:lpstr>Infoturve</vt:lpstr>
      <vt:lpstr>IT turbe väärtus – käideldavus (RIA 2009)</vt:lpstr>
      <vt:lpstr>IT turbe väärtus – terviklikus (RIA 2009)</vt:lpstr>
      <vt:lpstr>IT turbe väärtus – konfidentsiaalsus (RIA 2009)</vt:lpstr>
      <vt:lpstr>Infoturbe alus on vajaduse selgus: </vt:lpstr>
      <vt:lpstr>Infoturbe standardimine</vt:lpstr>
      <vt:lpstr>Infosüsteemide turvameetmete süsteem (ISKE)</vt:lpstr>
      <vt:lpstr>Infosüsteemide turvameetmete süsteem (ISKE)</vt:lpstr>
      <vt:lpstr>Juhtimissüsteemi erinevused IT tavasüsteemidest</vt:lpstr>
      <vt:lpstr>Juhtimissüsteemi erinevused IT tavasüsteemidest</vt:lpstr>
      <vt:lpstr>Juhtimissüsteemi erinevused IT tavasüsteemidest</vt:lpstr>
      <vt:lpstr>Juhtimissüsteemi erinevused IT tavasüsteemidest</vt:lpstr>
      <vt:lpstr>Juhtimissüsteemi erinevused IT tavasüsteemidest</vt:lpstr>
      <vt:lpstr>Juhtimissüsteemi erinevused IT tavasüsteemidest</vt:lpstr>
      <vt:lpstr>Juhtimissüsteemi erinevused IT tavasüsteemidest</vt:lpstr>
      <vt:lpstr>Juhtimissüsteemi erinevused IT tavasüsteemidest</vt:lpstr>
      <vt:lpstr>Tüüpiline juhtimissüsteem</vt:lpstr>
      <vt:lpstr>Turberaamistiku olulised meetmed ja tegevused</vt:lpstr>
      <vt:lpstr>Intelligentsete transpordisüsteemide kontrollimeetodid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Viive Kirsipuu</cp:lastModifiedBy>
  <cp:revision>117</cp:revision>
  <dcterms:created xsi:type="dcterms:W3CDTF">2011-05-13T08:55:51Z</dcterms:created>
  <dcterms:modified xsi:type="dcterms:W3CDTF">2017-02-27T08:15:20Z</dcterms:modified>
</cp:coreProperties>
</file>