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60" r:id="rId1"/>
  </p:sldMasterIdLst>
  <p:notesMasterIdLst>
    <p:notesMasterId r:id="rId19"/>
  </p:notesMasterIdLst>
  <p:sldIdLst>
    <p:sldId id="258" r:id="rId2"/>
    <p:sldId id="267" r:id="rId3"/>
    <p:sldId id="277" r:id="rId4"/>
    <p:sldId id="278" r:id="rId5"/>
    <p:sldId id="279" r:id="rId6"/>
    <p:sldId id="268" r:id="rId7"/>
    <p:sldId id="287" r:id="rId8"/>
    <p:sldId id="289" r:id="rId9"/>
    <p:sldId id="286" r:id="rId10"/>
    <p:sldId id="290" r:id="rId11"/>
    <p:sldId id="269" r:id="rId12"/>
    <p:sldId id="280" r:id="rId13"/>
    <p:sldId id="281" r:id="rId14"/>
    <p:sldId id="282" r:id="rId15"/>
    <p:sldId id="283" r:id="rId16"/>
    <p:sldId id="285" r:id="rId17"/>
    <p:sldId id="284" r:id="rId18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0" autoAdjust="0"/>
    <p:restoredTop sz="79436" autoAdjust="0"/>
  </p:normalViewPr>
  <p:slideViewPr>
    <p:cSldViewPr snapToGrid="0">
      <p:cViewPr varScale="1">
        <p:scale>
          <a:sx n="80" d="100"/>
          <a:sy n="80" d="100"/>
        </p:scale>
        <p:origin x="243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0488" y="744538"/>
            <a:ext cx="6616700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11916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4D5EF6-020C-15FE-54C7-00970A8392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4F7C4E1-3887-51F4-25E0-A08DD63AC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B3298B3-0BE3-3FF5-6593-B77650E9CB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0A1245-406D-68CC-18FA-915D73EA355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052032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4A6E9-33E4-F8E6-DDB3-4A2ABB6EFD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271FD4-18B6-F984-27BF-051EE6FBC0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2E30B8-6C69-702E-3E1E-ED5E27E9C1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8B64EA-D548-1441-EAEA-B27FA550B16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98584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57B5DD-CA89-475D-ABE3-3D47DFBD9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A1B1949-3D04-BA74-2237-B9EEF2FBA84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E8BC0E-2440-087D-1421-5C08C67657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9DE42B-A723-798A-3F43-2520FCBE85E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986699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303D4-B4D9-DB82-9AFA-763CD912B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31404F-ECF2-5C8D-D946-A746055F90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DAD354-B5C7-2FCE-BCAC-334C332E9F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A2BC5B-CD3B-DA73-9A20-7EE710D61B8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89708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B82A4E-D124-BD30-22DF-DC316F2D3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4756BF3-5626-4496-D9EF-A918A92FEE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DE5141-6A47-933E-8730-089411619C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EACF59-1053-076A-FB42-5C5386C7A79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784039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727D6-F676-ABD5-B1C7-A6AC27F04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87F6EE-F2FE-C4BC-0D37-03E1501123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B958E7-F8F9-F380-318B-613C000A15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7ACF3B-501E-6716-5F00-CE408228E7C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97156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CC74EE-7982-61F5-CA2C-673EA08C2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E67809-0D9F-1A27-5684-464B0881BB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418C18-DEEC-F791-15D2-645E2FD56D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BDE49B-5D77-495B-243D-074208A1B96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20565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DF1D4-9BB3-E5D0-5EE5-4034BEB0BB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89864C-815E-16EF-9C2D-C11AFDED82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DBDEB1-B3BB-0C91-69B5-404E0E632C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CD3DB1-C4D2-FE73-3CC8-4159E4FAC61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20193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8F9D97-6781-D5D3-77A5-A378FC1D6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4A5034-44B2-D3DB-CD05-4F8EF44AE4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7412330-8F1B-C20C-F659-293230EC34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1B0C1C-2408-DCA1-B905-9A92F78F65A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08278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E2FDED-C976-CBEE-CB9F-DF4A5FCE93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411A89D-C75A-9BC2-7D56-9D4496CE6C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654D45-E6B1-0B96-AEC7-C13E8E29EB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AD2579-0410-CBED-D630-04AFED3CB2D6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789862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8ACDA5-8DBC-D5A6-4351-D0120F94BA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8EAA80-5387-C74C-A6B8-4C6FCFF918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AB4E2C-F686-5CA3-32C4-562AB7A60D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6F2EBA-9691-2C74-FD52-95B15970E6D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3171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791CDA-B91F-4F5F-9AAA-8ED18EAEE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D943E5-89E2-0C1D-1DB9-666C721443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AA0601-F06D-00E7-57A0-03A553B5C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D1C20A-5017-FA44-137B-D1EB9F21E6A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45227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C6D1C-EE18-9E38-368D-A76A5C006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937FD5E-8E42-08D6-A5DE-B8DC0B2742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33DCC4-F710-5EAE-4948-C5B63F5AA6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4F30A9-03BC-7031-337B-8208A860C96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083636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300F2-D50C-184C-2C30-700948F88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B7892A-7536-76F5-7B94-41B2C1B32D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29263E-8FEB-F33B-048B-7780470E48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BFB9C4-6277-5A69-CB96-821EDA157FC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8012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1CCAD-126A-5E7D-6AF8-3E40787FE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91C26E-D46E-2F6D-C365-CD0FDD1F87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17A3CE-C87E-D2FC-5637-1256BB1BA6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A2C261-94A1-015B-04A6-2579A7FB3FB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1630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F8613-278A-F314-6449-261332380C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55765B-437B-BC1D-7BB2-B05A42E426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BD5FAF-10E0-3A3B-51AB-5D24B47CE1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F588D-5D81-81BB-D449-6ED2E2C2E7C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t-EE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8464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 type="title">
  <p:cSld name="TIT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4487821" y="3382144"/>
            <a:ext cx="722480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4487820" y="5038328"/>
            <a:ext cx="7224804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title"/>
          </p:nvPr>
        </p:nvSpPr>
        <p:spPr>
          <a:xfrm rot="5400000">
            <a:off x="8265699" y="2809463"/>
            <a:ext cx="5851525" cy="7818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body" idx="1"/>
          </p:nvPr>
        </p:nvSpPr>
        <p:spPr>
          <a:xfrm rot="5400000">
            <a:off x="3072337" y="-1410000"/>
            <a:ext cx="5073427" cy="9998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3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ctrTitle"/>
          </p:nvPr>
        </p:nvSpPr>
        <p:spPr>
          <a:xfrm>
            <a:off x="4511824" y="3645024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ubTitle" idx="1"/>
          </p:nvPr>
        </p:nvSpPr>
        <p:spPr>
          <a:xfrm>
            <a:off x="4511824" y="5403080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ctrTitle"/>
          </p:nvPr>
        </p:nvSpPr>
        <p:spPr>
          <a:xfrm>
            <a:off x="4511824" y="3399136"/>
            <a:ext cx="6864763" cy="154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ubTitle" idx="1"/>
          </p:nvPr>
        </p:nvSpPr>
        <p:spPr>
          <a:xfrm>
            <a:off x="4511824" y="5110336"/>
            <a:ext cx="6864763" cy="1126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560"/>
              </a:spcBef>
              <a:spcAft>
                <a:spcPts val="0"/>
              </a:spcAft>
              <a:buClr>
                <a:srgbClr val="00B050"/>
              </a:buClr>
              <a:buSzPts val="2800"/>
              <a:buFont typeface="Verdana"/>
              <a:buNone/>
              <a:defRPr sz="28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41" name="Google Shape;41;p8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>
  <p:cSld name="Picture with Caption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>
            <a:spLocks noGrp="1"/>
          </p:cNvSpPr>
          <p:nvPr>
            <p:ph type="pic" idx="2"/>
          </p:nvPr>
        </p:nvSpPr>
        <p:spPr>
          <a:xfrm>
            <a:off x="527381" y="980729"/>
            <a:ext cx="11041227" cy="5328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1"/>
          </p:nvPr>
        </p:nvSpPr>
        <p:spPr>
          <a:xfrm>
            <a:off x="527381" y="6375450"/>
            <a:ext cx="7315200" cy="365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3503712" y="-1769368"/>
            <a:ext cx="5184576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3791744" y="274638"/>
            <a:ext cx="7790656" cy="63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09600" y="1124744"/>
            <a:ext cx="10972800" cy="51845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Char char="—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1088555" y="6356351"/>
            <a:ext cx="493845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t-EE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603019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00B05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4" r:id="rId6"/>
    <p:sldLayoutId id="2147483655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data.consilium.europa.eu/doc/document/ST-9111-2022-INIT/en/pdf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consilium.europa.eu/en/policies/green-deal/fit-for-55-the-eu-plan-for-a-green-transition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climate.ec.europa.eu/eu-action/carbon-markets/eu-emissions-trading-system-eu-ets_en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keskkonnaamet.ee/uus-euroopa-liidu-kasvuhoonegaaside-lubatud-heitkoguse-uhikutega-kauplemise-susteem-eli-hks2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ea.europa.eu/en/analysis/publications/sustainability-of-europes-mobility-system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E5672F-131F-1C9B-9DBC-64B1B6A75D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t-EE" dirty="0"/>
            </a:br>
            <a:r>
              <a:rPr lang="et-EE" dirty="0"/>
              <a:t>Kestlikkuse strateegiad maanteetranspordis</a:t>
            </a:r>
            <a:br>
              <a:rPr lang="et-EE" dirty="0"/>
            </a:br>
            <a:br>
              <a:rPr lang="et-EE" dirty="0"/>
            </a:b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C412388-3A1F-430A-131F-192A19014A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141" y="5817523"/>
            <a:ext cx="2109716" cy="69556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33BEEA-3B45-DD02-9136-49F2FF111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21534" y="5534744"/>
            <a:ext cx="1853594" cy="1035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8415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0A3F09-3769-304E-39FE-3EFE3DAB6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BDAE8-06F6-4D90-E193-9D3C38DA4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707687-6D73-C43B-7118-AA7860FA3C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lvl="0" indent="0">
              <a:buNone/>
            </a:pPr>
            <a:r>
              <a:rPr lang="et-EE" sz="2400" b="1" dirty="0"/>
              <a:t>Gaaskütuste alternatiivid:</a:t>
            </a:r>
          </a:p>
          <a:p>
            <a:pPr marL="50800" lvl="0" indent="0">
              <a:buNone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Biometaan (CNG) ja veeldatud </a:t>
            </a:r>
            <a:r>
              <a:rPr lang="et-EE" sz="2400" dirty="0" err="1"/>
              <a:t>biometaan</a:t>
            </a:r>
            <a:r>
              <a:rPr lang="et-EE" sz="2400" dirty="0"/>
              <a:t> (LNG);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Biometaan – toodetud biogaasist, taastuv ja CO₂-neutraalne.</a:t>
            </a:r>
          </a:p>
          <a:p>
            <a:pPr marL="508000" lvl="1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None/>
            </a:pPr>
            <a:r>
              <a:rPr lang="et-EE" dirty="0"/>
              <a:t> 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6649539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FBBBA-39D2-3886-F46B-13E8D49A7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3596A-D758-05CF-5806-B9409D5F3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Alternatiivkütuste taristu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4DE1A-5E4F-CB16-718D-D02F4DE541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t-EE" sz="2400" b="1" dirty="0"/>
              <a:t>Alternatiivkütuste Taristu Direktiiv </a:t>
            </a:r>
            <a:r>
              <a:rPr lang="et-EE" sz="2400" i="1" dirty="0">
                <a:hlinkClick r:id="rId3"/>
              </a:rPr>
              <a:t>(AFIR) </a:t>
            </a:r>
            <a:r>
              <a:rPr lang="et-EE" sz="2400" dirty="0"/>
              <a:t>seab eesmärgid nii patareiautode (BEV) (elektriautode), kui ka vesiniksõidukite (FCEV) laadimiseks/tankimiseks vajaliku taristu loomiseks. Direktiiv on osa </a:t>
            </a:r>
            <a:r>
              <a:rPr lang="et-EE" sz="2400" dirty="0" err="1">
                <a:hlinkClick r:id="rId4"/>
              </a:rPr>
              <a:t>Fit</a:t>
            </a:r>
            <a:r>
              <a:rPr lang="et-EE" sz="2400" dirty="0">
                <a:hlinkClick r:id="rId4"/>
              </a:rPr>
              <a:t> </a:t>
            </a:r>
            <a:r>
              <a:rPr lang="et-EE" sz="2400" dirty="0" err="1">
                <a:hlinkClick r:id="rId4"/>
              </a:rPr>
              <a:t>for</a:t>
            </a:r>
            <a:r>
              <a:rPr lang="et-EE" sz="2400" dirty="0">
                <a:hlinkClick r:id="rId4"/>
              </a:rPr>
              <a:t> 55 paketist</a:t>
            </a:r>
            <a:r>
              <a:rPr lang="et-EE" sz="2400" dirty="0"/>
              <a:t>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Alates 2025. aastast tuleb TEN-T põhivõrgu ulatuses iga 60 km tagant ja laiema TEN-T </a:t>
            </a:r>
            <a:r>
              <a:rPr lang="et-EE" sz="2400" dirty="0" err="1"/>
              <a:t>üldvõrgu</a:t>
            </a:r>
            <a:r>
              <a:rPr lang="et-EE" sz="2400" dirty="0"/>
              <a:t> ulatuses iga 100 km tagant kasutusele võtta raskeveokite laadimise jaamad võimsusega vähemalt 350 kW. </a:t>
            </a:r>
          </a:p>
        </p:txBody>
      </p:sp>
    </p:spTree>
    <p:extLst>
      <p:ext uri="{BB962C8B-B14F-4D97-AF65-F5344CB8AC3E}">
        <p14:creationId xmlns:p14="http://schemas.microsoft.com/office/powerpoint/2010/main" val="1903353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DC03C-A428-4D25-4F64-83C6130B11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9DD66-1242-C44A-0A0C-6F571B5DFF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Alternatiivkütuste taristu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FF6D47-2E4A-0FC4-EC47-7FD0F2F06C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Aastaks 2030 tuleb kogu võrk jaamadega katta. Lisaks tuleb paigaldada laadimisjaamad ohututele ja turvalistele parkimisaladele öise laadimise jaoks ning linnatranspordisõlmedesse tarnesõidukite jaoks.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Eestis tähendab see, et põhimaanteedele nagu Tallinn–Tartu–Luhamaa, Tallinn–Narva ja Via Baltica tuleb rajada kaasaegne laadimis- ja tankimisvõrk, et tagada ühilduvus Euroopa transpordikoridoridega ning toetada kohalike ettevõtete ja tarbijate liikumist rohepöörde suunas.</a:t>
            </a:r>
          </a:p>
        </p:txBody>
      </p:sp>
    </p:spTree>
    <p:extLst>
      <p:ext uri="{BB962C8B-B14F-4D97-AF65-F5344CB8AC3E}">
        <p14:creationId xmlns:p14="http://schemas.microsoft.com/office/powerpoint/2010/main" val="1495593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EB73E0-315C-3264-42EA-1DA6DFB9F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0F1D5-74E7-0CEC-14DC-EE0AC00E4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Alternatiivkütuste taristu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ECDA3A-54B1-5A74-E1C2-ADB03FD8E60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Aastaks 2030 tuleb kogu võrk jaamadega katta. Lisaks tuleb paigaldada laadimisjaamad ohututele ja turvalistele parkimisaladele öise laadimise jaoks ning linnatranspordisõlmedesse tarnesõidukite jaoks.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Eestis tähendab see, et põhimaanteedele nagu Tallinn–Tartu–Luhamaa, Tallinn–Narva ja Via Baltica tuleb rajada kaasaegne laadimis- ja tankimisvõrk, et tagada ühilduvus Euroopa transpordikoridoridega ning toetada kohalike ettevõtete ja tarbijate liikumist rohepöörde suunas.</a:t>
            </a:r>
          </a:p>
        </p:txBody>
      </p:sp>
    </p:spTree>
    <p:extLst>
      <p:ext uri="{BB962C8B-B14F-4D97-AF65-F5344CB8AC3E}">
        <p14:creationId xmlns:p14="http://schemas.microsoft.com/office/powerpoint/2010/main" val="522578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BE6961-F10A-E36A-DF71-679AFB39C0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8A3163-295C-20BD-E04F-3ED63B5EA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Heitekoguse ühikutega kauplemise süsteem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6D98E5-3B15-7239-99CD-F63D4B42FC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Clr>
                <a:srgbClr val="00B050"/>
              </a:buClr>
              <a:buNone/>
            </a:pPr>
            <a:r>
              <a:rPr lang="et-EE" sz="2400" dirty="0">
                <a:hlinkClick r:id="rId3"/>
              </a:rPr>
              <a:t>Heitekogustega</a:t>
            </a:r>
            <a:r>
              <a:rPr lang="et-EE" sz="2400" dirty="0"/>
              <a:t> kauplemise süsteem (</a:t>
            </a:r>
            <a:r>
              <a:rPr lang="et-EE" sz="2400" i="1" dirty="0"/>
              <a:t>ETS2/HKS2</a:t>
            </a:r>
            <a:r>
              <a:rPr lang="et-EE" sz="2400" dirty="0"/>
              <a:t>) on Euroopa Liidu peamine mehhanism kasvuhoonegaaside heitmete vähendamiseks. Seni on süsteem </a:t>
            </a:r>
            <a:r>
              <a:rPr lang="et-EE" sz="2400" dirty="0" err="1"/>
              <a:t>rajendunud</a:t>
            </a:r>
            <a:r>
              <a:rPr lang="et-EE" sz="2400" dirty="0"/>
              <a:t> tööstuses ja energiasektoris, kus suurimad saastajad olid kohustatud ostma või vahetama CO₂ kvoote vastavalt oma heitmete hulgale. 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 err="1"/>
              <a:t>Fit</a:t>
            </a:r>
            <a:r>
              <a:rPr lang="et-EE" sz="2400" dirty="0"/>
              <a:t> </a:t>
            </a:r>
            <a:r>
              <a:rPr lang="et-EE" sz="2400" dirty="0" err="1"/>
              <a:t>for</a:t>
            </a:r>
            <a:r>
              <a:rPr lang="et-EE" sz="2400" dirty="0"/>
              <a:t> 55 paketi raames laieneb süsteem ka </a:t>
            </a:r>
            <a:r>
              <a:rPr lang="et-EE" sz="2400" b="1" dirty="0"/>
              <a:t>maanteetranspordile.</a:t>
            </a:r>
          </a:p>
          <a:p>
            <a:pPr marL="50800" indent="0">
              <a:buClr>
                <a:srgbClr val="00B050"/>
              </a:buClr>
              <a:buNone/>
            </a:pPr>
            <a:r>
              <a:rPr lang="fi-FI" sz="2400" dirty="0" err="1"/>
              <a:t>Eestis</a:t>
            </a:r>
            <a:r>
              <a:rPr lang="fi-FI" sz="2400" dirty="0"/>
              <a:t> on </a:t>
            </a:r>
            <a:r>
              <a:rPr lang="fi-FI" sz="2400" dirty="0" err="1"/>
              <a:t>kauplemise</a:t>
            </a:r>
            <a:r>
              <a:rPr lang="fi-FI" sz="2400" dirty="0"/>
              <a:t> </a:t>
            </a:r>
            <a:r>
              <a:rPr lang="fi-FI" sz="2400" dirty="0" err="1"/>
              <a:t>süsteemi</a:t>
            </a:r>
            <a:r>
              <a:rPr lang="fi-FI" sz="2400" dirty="0"/>
              <a:t> </a:t>
            </a:r>
            <a:r>
              <a:rPr lang="fi-FI" sz="2400" dirty="0" err="1"/>
              <a:t>rakendamise</a:t>
            </a:r>
            <a:r>
              <a:rPr lang="fi-FI" sz="2400" dirty="0"/>
              <a:t> </a:t>
            </a:r>
            <a:r>
              <a:rPr lang="fi-FI" sz="2400" dirty="0" err="1"/>
              <a:t>pädev</a:t>
            </a:r>
            <a:r>
              <a:rPr lang="fi-FI" sz="2400" dirty="0"/>
              <a:t> asutus </a:t>
            </a:r>
            <a:r>
              <a:rPr lang="fi-FI" sz="2400" dirty="0" err="1">
                <a:hlinkClick r:id="rId4"/>
              </a:rPr>
              <a:t>Keskkonnaamet</a:t>
            </a:r>
            <a:r>
              <a:rPr lang="fi-FI" sz="2400" dirty="0"/>
              <a:t>.</a:t>
            </a: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Süsteem rakendub alates 2027. aastast</a:t>
            </a:r>
          </a:p>
        </p:txBody>
      </p:sp>
    </p:spTree>
    <p:extLst>
      <p:ext uri="{BB962C8B-B14F-4D97-AF65-F5344CB8AC3E}">
        <p14:creationId xmlns:p14="http://schemas.microsoft.com/office/powerpoint/2010/main" val="3047650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03A779-7BDB-958C-2823-087465CD4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3E68B-B444-0E8D-550B-87B089D1B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Heitekoguse ühikutega kauplemise süsteem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2E71F-8275-0238-6FF2-DCE02EE38E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Maanteetranspordi puhul ei mõõdeta CO₂ heidet üksikute autode tasandil, vaid süsteem rakendub kütusemüüjatele.  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See tähendab, et kõik kütuseimportijad ja -müüjad peavad ostma kvoote vastavalt sellele, kui palju fossiilkütust nad turule toovad. </a:t>
            </a:r>
          </a:p>
          <a:p>
            <a:pPr marL="508000" lvl="1" indent="0">
              <a:buClr>
                <a:srgbClr val="00B050"/>
              </a:buClr>
              <a:buNone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Kvootide hind sõltub turuolukorrast ning mida kõrgem on nõudlus, seda kallimaks muutub CO₂ kvoot. Selle tulemusena tõuseb automaatselt ka bensiini ja diisli hind.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540020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CD12B-B0FF-326F-68BF-5569651ED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720A6-18DE-D6A3-9CE8-04C0AEB7A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Heitekoguse ühikutega kauplemise süsteem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C75A84-6242-6B15-D1F0-944E2A5EE3C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See on teadlik mehhanism, millega EL soovib suunata tarbijaid ja ettevõtteid alternatiivsete lahenduste poole. 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fi-FI" sz="2400" dirty="0"/>
              <a:t>Eesti </a:t>
            </a:r>
            <a:r>
              <a:rPr lang="fi-FI" sz="2400" dirty="0" err="1"/>
              <a:t>transpordikütuste</a:t>
            </a:r>
            <a:r>
              <a:rPr lang="fi-FI" sz="2400" dirty="0"/>
              <a:t> </a:t>
            </a:r>
            <a:r>
              <a:rPr lang="fi-FI" sz="2400" dirty="0" err="1"/>
              <a:t>portfellis</a:t>
            </a:r>
            <a:r>
              <a:rPr lang="fi-FI" sz="2400" dirty="0"/>
              <a:t> on </a:t>
            </a:r>
            <a:r>
              <a:rPr lang="fi-FI" sz="2400" dirty="0" err="1"/>
              <a:t>taastuvtoorainest</a:t>
            </a:r>
            <a:r>
              <a:rPr lang="fi-FI" sz="2400" dirty="0"/>
              <a:t> </a:t>
            </a:r>
            <a:r>
              <a:rPr lang="fi-FI" sz="2400" dirty="0" err="1"/>
              <a:t>kütuste</a:t>
            </a:r>
            <a:r>
              <a:rPr lang="fi-FI" sz="2400" dirty="0"/>
              <a:t> osa </a:t>
            </a:r>
            <a:r>
              <a:rPr lang="fi-FI" sz="2400" dirty="0" err="1"/>
              <a:t>vaid</a:t>
            </a:r>
            <a:r>
              <a:rPr lang="fi-FI" sz="2400" dirty="0"/>
              <a:t> 4,3%.</a:t>
            </a:r>
            <a:r>
              <a:rPr lang="et-EE" sz="2400" dirty="0"/>
              <a:t>*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Samuti tekib surve logistikasektorile optimeerida oma veoseid ja investeerida uutesse tehnoloogiatesse, mis vähendavad kütusekulu.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marL="508000" lvl="1" indent="0">
              <a:buClr>
                <a:srgbClr val="00B050"/>
              </a:buClr>
              <a:buNone/>
            </a:pPr>
            <a:r>
              <a:rPr lang="et-EE" sz="1400"/>
              <a:t>						             *</a:t>
            </a:r>
            <a:r>
              <a:rPr lang="et-EE" sz="1400" i="1" dirty="0"/>
              <a:t>allikas: Rene </a:t>
            </a:r>
            <a:r>
              <a:rPr lang="et-EE" sz="1400" i="1" dirty="0" err="1"/>
              <a:t>Frolov</a:t>
            </a:r>
            <a:r>
              <a:rPr lang="et-EE" sz="1400" i="1" dirty="0"/>
              <a:t> ettekanne Kütusepäev 2025</a:t>
            </a:r>
          </a:p>
        </p:txBody>
      </p:sp>
    </p:spTree>
    <p:extLst>
      <p:ext uri="{BB962C8B-B14F-4D97-AF65-F5344CB8AC3E}">
        <p14:creationId xmlns:p14="http://schemas.microsoft.com/office/powerpoint/2010/main" val="41231211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0BE6E-503F-5827-FE48-82BCB7512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F3647-8840-CF43-4973-6ED05CFF5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Heitekoguse ühikutega kauplemise süsteem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EAE167-8AA2-EB6C-A995-581754FD53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Kauplemise süsteem hakkab kehtima nendele sektoritele, kus kütust kasutatakse põletamiseks. Kütuse müüjad peavad oma CO₂ heidet jälgima, sellest aru andma ning ostma vastavad heitkoguse ühikud enampakkumiselt, mille nad peavad hiljem registrisse tagastama.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Maanteetranspordi ja teiste sektorite täpsem loetelu määratakse kindlaks valitsuse määrusega, mis tugineb atmosfääriõhu kaitse seadusele.</a:t>
            </a:r>
          </a:p>
        </p:txBody>
      </p:sp>
    </p:spTree>
    <p:extLst>
      <p:ext uri="{BB962C8B-B14F-4D97-AF65-F5344CB8AC3E}">
        <p14:creationId xmlns:p14="http://schemas.microsoft.com/office/powerpoint/2010/main" val="2285534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D08E9-C060-6E5F-244C-EC1ECD689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DF084-B15B-A56E-B80A-EC9DDFC32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Kestlikkuse strateegiad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AEDB2F-985B-9996-0893-A5780FFDBE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t-EE" sz="2400" dirty="0"/>
              <a:t>Maanteetransport on nii Euroopa Liidus kui ka Eestis kõige suurema osakaaluga transpordiliik ja üks suurimaid kasvuhoonegaaside tekitajaid.</a:t>
            </a:r>
            <a:br>
              <a:rPr lang="et-EE" sz="2400" dirty="0"/>
            </a:br>
            <a:endParaRPr lang="et-EE" sz="2400" dirty="0"/>
          </a:p>
          <a:p>
            <a:pPr marL="50800" indent="0">
              <a:buNone/>
            </a:pPr>
            <a:r>
              <a:rPr lang="et-EE" sz="2400" dirty="0"/>
              <a:t>Euroopa Liidus moodustab transport umbes veerandi CO₂ heitmetest, millest kõige suurem osa tuleb just maanteetranspordist.</a:t>
            </a:r>
          </a:p>
          <a:p>
            <a:pPr marL="50800" indent="0">
              <a:buNone/>
            </a:pPr>
            <a:endParaRPr lang="et-EE" sz="2400" dirty="0"/>
          </a:p>
          <a:p>
            <a:pPr marL="50800" indent="0">
              <a:buClr>
                <a:srgbClr val="00B050"/>
              </a:buClr>
              <a:buNone/>
            </a:pPr>
            <a:r>
              <a:rPr lang="et-EE" sz="2400" dirty="0"/>
              <a:t>EEA (</a:t>
            </a:r>
            <a:r>
              <a:rPr lang="et-EE" sz="2400" i="1" dirty="0" err="1"/>
              <a:t>European</a:t>
            </a:r>
            <a:r>
              <a:rPr lang="et-EE" sz="2400" i="1" dirty="0"/>
              <a:t> </a:t>
            </a:r>
            <a:r>
              <a:rPr lang="et-EE" sz="2400" i="1" dirty="0" err="1"/>
              <a:t>Environment</a:t>
            </a:r>
            <a:r>
              <a:rPr lang="et-EE" sz="2400" i="1" dirty="0"/>
              <a:t> Agency</a:t>
            </a:r>
            <a:r>
              <a:rPr lang="et-EE" sz="2400" dirty="0"/>
              <a:t>) aruanne „</a:t>
            </a:r>
            <a:r>
              <a:rPr lang="et-EE" sz="2400" dirty="0">
                <a:hlinkClick r:id="rId3"/>
              </a:rPr>
              <a:t>Euroopa taristusüsteemide jätkusuutlikkus</a:t>
            </a:r>
            <a:r>
              <a:rPr lang="et-EE" sz="2400" dirty="0"/>
              <a:t>“ toob esile, et transport on jätkuvalt üks peamisi kasvuhoonegaaside, õhusaaste ja müra allikaid. 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73024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D879E4-F355-DA13-5EE8-E7366D97CD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C950E-1FC3-0C83-956D-3B6DE2B99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Kestlikkuse strateegiad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BEC350-D86E-7A33-A9BE-E3BFFC88C1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t-EE" sz="2400" dirty="0"/>
              <a:t>Maanteetransport on peamine kaubaveo viis, moodustades 2022. aastal veidi üle poole ELi kogu kaubaveost. Lisaks on kaubaveo absoluutne maht Euroopa maanteedel alates 1995. aastast kasvanud peaaegu kaks kolmandikku.</a:t>
            </a:r>
          </a:p>
          <a:p>
            <a:pPr marL="50800" indent="0">
              <a:buNone/>
            </a:pPr>
            <a:endParaRPr lang="et-EE" sz="2400" dirty="0"/>
          </a:p>
          <a:p>
            <a:pPr marL="50800" indent="0">
              <a:buNone/>
            </a:pPr>
            <a:r>
              <a:rPr lang="et-EE" sz="2400" dirty="0"/>
              <a:t>Prognoositakse, et </a:t>
            </a:r>
            <a:r>
              <a:rPr lang="et-EE" sz="2400" dirty="0" err="1"/>
              <a:t>kaubavedu</a:t>
            </a:r>
            <a:r>
              <a:rPr lang="et-EE" sz="2400" dirty="0"/>
              <a:t> lähiaastatel ELis suureneb veelgi.</a:t>
            </a:r>
          </a:p>
          <a:p>
            <a:pPr marL="50800" indent="0">
              <a:buNone/>
            </a:pPr>
            <a:endParaRPr lang="et-EE" sz="2400" dirty="0"/>
          </a:p>
          <a:p>
            <a:pPr marL="50800" indent="0">
              <a:buNone/>
            </a:pPr>
            <a:r>
              <a:rPr lang="et-EE" sz="2400" dirty="0"/>
              <a:t>Võrreldes teiste majandussektoritega moodustas transport 2022. aastal ligikaudu </a:t>
            </a:r>
            <a:r>
              <a:rPr lang="et-EE" sz="2400" b="1" dirty="0"/>
              <a:t>29%</a:t>
            </a:r>
            <a:r>
              <a:rPr lang="et-EE" sz="2400" dirty="0"/>
              <a:t> ELi kasvuhoonegaaside heitkogustest. </a:t>
            </a:r>
          </a:p>
          <a:p>
            <a:pPr marL="50800" indent="0">
              <a:buNone/>
            </a:pPr>
            <a:r>
              <a:rPr lang="et-EE" sz="2400" dirty="0"/>
              <a:t>Selle osakaal eeldatavasti suureneb veelgi, kuna Euroopa majanduse </a:t>
            </a:r>
            <a:r>
              <a:rPr lang="et-EE" sz="2400" dirty="0" err="1"/>
              <a:t>dekarboniseerimine</a:t>
            </a:r>
            <a:r>
              <a:rPr lang="et-EE" sz="2400" dirty="0"/>
              <a:t> edeneb kiiremini teistes sektorites, eelkõige energia tootmises.</a:t>
            </a:r>
          </a:p>
        </p:txBody>
      </p:sp>
    </p:spTree>
    <p:extLst>
      <p:ext uri="{BB962C8B-B14F-4D97-AF65-F5344CB8AC3E}">
        <p14:creationId xmlns:p14="http://schemas.microsoft.com/office/powerpoint/2010/main" val="2984179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FDA620-3022-FE72-5A88-E069D83C74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CA939-A485-3DF4-C840-3C7BAA5D1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Kestlikkuse strateegiad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CF63F9-7FD6-CBB0-C88E-612D93E3C1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t-EE" sz="2400" dirty="0"/>
              <a:t>Maanteetransport on Euroopa Liidu rohepoliitika keskmes, sest selle eesmärk on vähendada transpordisektori keskkonnamõju.</a:t>
            </a:r>
          </a:p>
          <a:p>
            <a:pPr marL="50800" indent="0">
              <a:buNone/>
            </a:pPr>
            <a:br>
              <a:rPr lang="et-EE" sz="2400" dirty="0"/>
            </a:br>
            <a:r>
              <a:rPr lang="et-EE" sz="2400" dirty="0"/>
              <a:t>Selleks suunavad kestlikkuse strateegiad ja poliitikad liikumist tõhusamate ja keskkonnasõbralikumate lahenduste poole.</a:t>
            </a:r>
          </a:p>
          <a:p>
            <a:pPr marL="50800" indent="0">
              <a:buNone/>
            </a:pPr>
            <a:br>
              <a:rPr lang="et-EE" sz="2400" dirty="0"/>
            </a:br>
            <a:r>
              <a:rPr lang="et-EE" sz="2400" dirty="0"/>
              <a:t>Tulevikus kujundavad maanteetransporti üha enam rohepööre ja digitaliseerimine.</a:t>
            </a:r>
            <a:br>
              <a:rPr lang="et-EE" sz="2400" dirty="0"/>
            </a:b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172833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A3AA6E-2D35-A7F3-1FEB-95101A69D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6703E-BBC3-BC7C-ECAA-4FD8A05997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EL rohepoliitika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BDF7BD3-01DA-87D7-9804-86A89947A3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4206"/>
            <a:ext cx="1088571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lang="et-EE" altLang="et-EE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Rohepoliitika ei ole vaid keskkonnaalane, vaid ka poliitiline ja majanduslik protsess, mis mõjutab kogu ühiskonda. 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endParaRPr lang="et-EE" altLang="et-EE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Transpordisektoris tähendab see heitmete vähendamist vähemalt 90% võrreldes 1990. tasemega.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endParaRPr lang="et-EE" altLang="et-EE" sz="24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Maanteetransport on keskne valdkond, sest ilma selle panuseta ei ole võimalik seatud eesmärke täita. 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lang="et-EE" altLang="et-EE" sz="24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Veokite tootjatele pannakse üha karmimad nõuded CO₂ normide osas</a:t>
            </a:r>
            <a:endParaRPr kumimoji="0" lang="et-EE" altLang="et-E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509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04BC1-5628-593E-5307-DFC2F84513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5FB16-51EA-2D68-3E39-60AF107CB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EL rohepoliitika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D7D36C5-9739-1CE1-8AAF-3D55BC85EF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53143" y="1398881"/>
            <a:ext cx="10885714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Transpordi valdkonnas tähendab see fossiilkütustest loobumist ja alternatiivsete energiate kasutuselevõttu.</a:t>
            </a: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endParaRPr kumimoji="0" lang="et-EE" altLang="et-E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Tähelepanu on suunatud </a:t>
            </a:r>
            <a:r>
              <a:rPr kumimoji="0" lang="et-EE" altLang="et-EE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multimodaalsuse</a:t>
            </a: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suurendamisele, raudtee ja veeteede osakaalu kasvatamisele. </a:t>
            </a:r>
          </a:p>
          <a:p>
            <a:pPr marL="742950" lvl="1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endParaRPr kumimoji="0" lang="et-EE" altLang="et-EE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B050"/>
              </a:buClr>
              <a:buSzTx/>
              <a:buFont typeface="Arial" panose="020B0604020202020204" pitchFamily="34" charset="0"/>
              <a:buChar char="•"/>
            </a:pPr>
            <a:r>
              <a:rPr kumimoji="0" lang="et-EE" altLang="et-EE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Digilahenduste ja nutikate transpordisüsteemide (ITS) arendamine on samuti osa strateegiast.</a:t>
            </a:r>
          </a:p>
        </p:txBody>
      </p:sp>
    </p:spTree>
    <p:extLst>
      <p:ext uri="{BB962C8B-B14F-4D97-AF65-F5344CB8AC3E}">
        <p14:creationId xmlns:p14="http://schemas.microsoft.com/office/powerpoint/2010/main" val="66548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07D0A-65D0-ED1B-F20C-7470D0B8A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C8D54-5DA7-62AA-5F56-7380DC620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5C206-AD95-2F8A-D520-7E541552CA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b="1" dirty="0"/>
              <a:t>Alternatiivkütus </a:t>
            </a:r>
            <a:r>
              <a:rPr lang="et-EE" dirty="0"/>
              <a:t>on kütus, mis asendab traditsioonilisi fossiilseid transpordikütuseid (nt: diisel, maagaas, naftagaas) ja mille kasutamine on tavaliselt keskkonnasäästlikum ja aitab vähendada CO₂ heidet. 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dirty="0"/>
              <a:t>Alternatiivkütuse </a:t>
            </a:r>
            <a:r>
              <a:rPr lang="et-EE" b="1" dirty="0"/>
              <a:t>eelduseks</a:t>
            </a:r>
            <a:r>
              <a:rPr lang="et-EE" dirty="0"/>
              <a:t> on see, et see on toodetud toorainest, mis </a:t>
            </a:r>
            <a:r>
              <a:rPr lang="et-EE" b="1" dirty="0"/>
              <a:t>ei ole </a:t>
            </a:r>
            <a:r>
              <a:rPr lang="et-EE" dirty="0"/>
              <a:t>fossiilse päritoluga.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dirty="0"/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dirty="0"/>
              <a:t>Alternatiivkütused </a:t>
            </a:r>
            <a:r>
              <a:rPr lang="et-EE" b="1" dirty="0"/>
              <a:t>võivad olla </a:t>
            </a:r>
            <a:r>
              <a:rPr lang="et-EE" dirty="0"/>
              <a:t>toodetud näiteks </a:t>
            </a:r>
            <a:r>
              <a:rPr lang="et-EE" dirty="0" err="1"/>
              <a:t>biomassist</a:t>
            </a:r>
            <a:r>
              <a:rPr lang="et-EE" dirty="0"/>
              <a:t> (teraviljast, </a:t>
            </a:r>
            <a:r>
              <a:rPr lang="et-EE" dirty="0" err="1"/>
              <a:t>biojäätmetest</a:t>
            </a:r>
            <a:r>
              <a:rPr lang="et-EE" dirty="0"/>
              <a:t> vms), samuti elektrolüüsi teel veest toodetud vesinikust. </a:t>
            </a: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3166070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F15BF-4C1F-1979-C542-C6C5962DB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0EF1E-3798-E93D-BB98-CFE16136A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2F7FA-82BE-4E36-F56B-E7CE2C425F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indent="0">
              <a:buNone/>
            </a:pPr>
            <a:r>
              <a:rPr lang="et-EE" sz="2400" b="1" dirty="0">
                <a:latin typeface="Verdana" panose="020B0604030504040204" pitchFamily="34" charset="0"/>
                <a:ea typeface="Verdana" panose="020B0604030504040204" pitchFamily="34" charset="0"/>
              </a:rPr>
              <a:t>Levinumad alternatiivkütused</a:t>
            </a:r>
          </a:p>
          <a:p>
            <a:pPr marL="50800" lvl="0" indent="0">
              <a:buNone/>
            </a:pPr>
            <a:endParaRPr lang="et-EE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0800" lvl="0" indent="0">
              <a:buNone/>
            </a:pPr>
            <a:r>
              <a:rPr lang="et-EE" sz="2400" b="1" dirty="0"/>
              <a:t>Elektrienergia:</a:t>
            </a: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Kui toodetud taastuvatest allikatest (päike, tuul, </a:t>
            </a:r>
            <a:r>
              <a:rPr lang="et-EE" sz="2400" dirty="0" err="1"/>
              <a:t>hüdro</a:t>
            </a:r>
            <a:r>
              <a:rPr lang="et-EE" sz="2400" dirty="0"/>
              <a:t>), siis on see CO₂-vaba;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Kasutatakse elektrisõidukites (nt. autod, rongid, veoautod).</a:t>
            </a:r>
          </a:p>
          <a:p>
            <a:pPr marL="50800" lvl="0" indent="0">
              <a:buNone/>
            </a:pPr>
            <a:endParaRPr lang="et-EE" sz="2400" b="1" dirty="0"/>
          </a:p>
          <a:p>
            <a:pPr marL="50800" lvl="0" indent="0">
              <a:buNone/>
            </a:pPr>
            <a:r>
              <a:rPr lang="et-EE" sz="2400" b="1" dirty="0"/>
              <a:t>E-kütused:</a:t>
            </a:r>
            <a:endParaRPr lang="et-EE" sz="2400" dirty="0"/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Valmistatakse CO₂ ja vesiniku reaktsioonil;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Saab kasutada olemasolevates sisepõlemismootorites;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/>
              <a:t>Vajab palju energiat, aga võib olla CO₂-neutraalne, kui toodetud rohelisest elektrist.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marL="50800" indent="0">
              <a:buNone/>
            </a:pPr>
            <a:r>
              <a:rPr lang="et-EE" dirty="0"/>
              <a:t> 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4055793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F278F2-5FC3-F27E-C256-14DFA9701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750CCD-0619-DAB5-4F50-3BAB7C355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Alternatiivkütused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C84D62-25C0-4D59-03B5-36A3BC922B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0800" lvl="0" indent="0">
              <a:buNone/>
            </a:pPr>
            <a:r>
              <a:rPr lang="et-EE" sz="2400" b="1" dirty="0">
                <a:latin typeface="Verdana" panose="020B0604030504040204" pitchFamily="34" charset="0"/>
                <a:ea typeface="Verdana" panose="020B0604030504040204" pitchFamily="34" charset="0"/>
              </a:rPr>
              <a:t>Biokütused</a:t>
            </a:r>
          </a:p>
          <a:p>
            <a:pPr marL="50800" lvl="0" indent="0">
              <a:buNone/>
            </a:pPr>
            <a:endParaRPr lang="et-EE" sz="24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Nt. </a:t>
            </a:r>
            <a:r>
              <a:rPr lang="et-E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bioetanool</a:t>
            </a: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t-E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biodiislikütus</a:t>
            </a: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, biogaas, </a:t>
            </a:r>
            <a:r>
              <a:rPr lang="et-E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biometaan</a:t>
            </a: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Valmistatud taimsest materjalist või orgaanilisest </a:t>
            </a:r>
            <a:r>
              <a:rPr lang="et-EE" sz="2400" dirty="0" err="1">
                <a:latin typeface="Verdana" panose="020B0604030504040204" pitchFamily="34" charset="0"/>
                <a:ea typeface="Verdana" panose="020B0604030504040204" pitchFamily="34" charset="0"/>
              </a:rPr>
              <a:t>jäätmest</a:t>
            </a: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Taastuvad, kuna toorainet saab kasvatada ja koguda pidevalt.</a:t>
            </a:r>
          </a:p>
          <a:p>
            <a:pPr marL="50800" indent="0">
              <a:buClr>
                <a:srgbClr val="00B050"/>
              </a:buClr>
              <a:buNone/>
            </a:pPr>
            <a:endParaRPr lang="et-EE" sz="2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50800" indent="0">
              <a:buClr>
                <a:srgbClr val="00B050"/>
              </a:buClr>
              <a:buNone/>
            </a:pPr>
            <a:r>
              <a:rPr lang="et-EE" sz="2400" b="1" dirty="0">
                <a:latin typeface="Verdana" panose="020B0604030504040204" pitchFamily="34" charset="0"/>
                <a:ea typeface="Verdana" panose="020B0604030504040204" pitchFamily="34" charset="0"/>
              </a:rPr>
              <a:t>Vesinik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Põledes ei eralda CO₂, vaid vesi (H₂O);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Saab kasutada kütuseelementides või sisepõlemismootorites;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r>
              <a:rPr lang="et-EE" sz="2400" dirty="0">
                <a:latin typeface="Verdana" panose="020B0604030504040204" pitchFamily="34" charset="0"/>
                <a:ea typeface="Verdana" panose="020B0604030504040204" pitchFamily="34" charset="0"/>
              </a:rPr>
              <a:t>Keskkonnasõbralikkus oleneb sellest, kuidas vesinik toodetakse.</a:t>
            </a:r>
          </a:p>
          <a:p>
            <a:pPr lvl="1"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  <a:p>
            <a:pPr marL="50800" indent="0">
              <a:buNone/>
            </a:pPr>
            <a:r>
              <a:rPr lang="et-EE" dirty="0"/>
              <a:t> </a:t>
            </a:r>
          </a:p>
          <a:p>
            <a:pPr>
              <a:buClr>
                <a:srgbClr val="00B050"/>
              </a:buClr>
              <a:buFont typeface="Arial" panose="020B0604020202020204" pitchFamily="34" charset="0"/>
              <a:buChar char="•"/>
            </a:pPr>
            <a:endParaRPr lang="et-EE" sz="2400" dirty="0"/>
          </a:p>
        </p:txBody>
      </p:sp>
    </p:spTree>
    <p:extLst>
      <p:ext uri="{BB962C8B-B14F-4D97-AF65-F5344CB8AC3E}">
        <p14:creationId xmlns:p14="http://schemas.microsoft.com/office/powerpoint/2010/main" val="2949539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845</TotalTime>
  <Words>991</Words>
  <Application>Microsoft Office PowerPoint</Application>
  <PresentationFormat>Widescreen</PresentationFormat>
  <Paragraphs>127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Verdana</vt:lpstr>
      <vt:lpstr>Office Theme</vt:lpstr>
      <vt:lpstr> Kestlikkuse strateegiad maanteetranspordis  </vt:lpstr>
      <vt:lpstr>Kestlikkuse strateegiad</vt:lpstr>
      <vt:lpstr>Kestlikkuse strateegiad</vt:lpstr>
      <vt:lpstr>Kestlikkuse strateegiad</vt:lpstr>
      <vt:lpstr>EL rohepoliitika</vt:lpstr>
      <vt:lpstr>EL rohepoliitika</vt:lpstr>
      <vt:lpstr>Alternatiivkütused</vt:lpstr>
      <vt:lpstr>Alternatiivkütused</vt:lpstr>
      <vt:lpstr>Alternatiivkütused</vt:lpstr>
      <vt:lpstr>Alternatiivkütused</vt:lpstr>
      <vt:lpstr>Alternatiivkütuste taristu</vt:lpstr>
      <vt:lpstr>Alternatiivkütuste taristu</vt:lpstr>
      <vt:lpstr>Alternatiivkütuste taristu</vt:lpstr>
      <vt:lpstr>Heitekoguse ühikutega kauplemise süsteem</vt:lpstr>
      <vt:lpstr>Heitekoguse ühikutega kauplemise süsteem</vt:lpstr>
      <vt:lpstr>Heitekoguse ühikutega kauplemise süsteem</vt:lpstr>
      <vt:lpstr>Heitekoguse ühikutega kauplemise süsteem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Kirke Williamson</dc:creator>
  <cp:lastModifiedBy>Kirke Williamson</cp:lastModifiedBy>
  <cp:revision>18</cp:revision>
  <dcterms:modified xsi:type="dcterms:W3CDTF">2025-10-14T07:22:50Z</dcterms:modified>
</cp:coreProperties>
</file>